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56" r:id="rId2"/>
    <p:sldId id="257" r:id="rId3"/>
    <p:sldId id="258" r:id="rId4"/>
    <p:sldId id="259" r:id="rId5"/>
    <p:sldId id="261" r:id="rId6"/>
    <p:sldId id="262" r:id="rId7"/>
    <p:sldId id="263" r:id="rId8"/>
    <p:sldId id="266" r:id="rId9"/>
    <p:sldId id="267" r:id="rId10"/>
    <p:sldId id="268" r:id="rId11"/>
    <p:sldId id="269" r:id="rId12"/>
    <p:sldId id="270" r:id="rId13"/>
    <p:sldId id="265" r:id="rId14"/>
    <p:sldId id="271" r:id="rId15"/>
  </p:sldIdLst>
  <p:sldSz cx="12192000" cy="6858000"/>
  <p:notesSz cx="7026275" cy="9312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08" autoAdjust="0"/>
    <p:restoredTop sz="75114" autoAdjust="0"/>
  </p:normalViewPr>
  <p:slideViewPr>
    <p:cSldViewPr snapToGrid="0">
      <p:cViewPr varScale="1">
        <p:scale>
          <a:sx n="108" d="100"/>
          <a:sy n="108" d="100"/>
        </p:scale>
        <p:origin x="224"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7231"/>
          </a:xfrm>
          <a:prstGeom prst="rect">
            <a:avLst/>
          </a:prstGeom>
        </p:spPr>
        <p:txBody>
          <a:bodyPr vert="horz" lIns="93360" tIns="46680" rIns="93360" bIns="46680" rtlCol="0"/>
          <a:lstStyle>
            <a:lvl1pPr algn="l">
              <a:defRPr sz="1200"/>
            </a:lvl1pPr>
          </a:lstStyle>
          <a:p>
            <a:endParaRPr lang="en-US"/>
          </a:p>
        </p:txBody>
      </p:sp>
      <p:sp>
        <p:nvSpPr>
          <p:cNvPr id="3" name="Date Placeholder 2"/>
          <p:cNvSpPr>
            <a:spLocks noGrp="1"/>
          </p:cNvSpPr>
          <p:nvPr>
            <p:ph type="dt" sz="quarter" idx="1"/>
          </p:nvPr>
        </p:nvSpPr>
        <p:spPr>
          <a:xfrm>
            <a:off x="3979930" y="0"/>
            <a:ext cx="3044719" cy="467231"/>
          </a:xfrm>
          <a:prstGeom prst="rect">
            <a:avLst/>
          </a:prstGeom>
        </p:spPr>
        <p:txBody>
          <a:bodyPr vert="horz" lIns="93360" tIns="46680" rIns="93360" bIns="46680" rtlCol="0"/>
          <a:lstStyle>
            <a:lvl1pPr algn="r">
              <a:defRPr sz="1200"/>
            </a:lvl1pPr>
          </a:lstStyle>
          <a:p>
            <a:fld id="{D6526468-5473-420C-982A-13D443A497CB}" type="datetimeFigureOut">
              <a:rPr lang="en-US" smtClean="0"/>
              <a:t>12/20/22</a:t>
            </a:fld>
            <a:endParaRPr lang="en-US"/>
          </a:p>
        </p:txBody>
      </p:sp>
      <p:sp>
        <p:nvSpPr>
          <p:cNvPr id="4" name="Footer Placeholder 3"/>
          <p:cNvSpPr>
            <a:spLocks noGrp="1"/>
          </p:cNvSpPr>
          <p:nvPr>
            <p:ph type="ftr" sz="quarter" idx="2"/>
          </p:nvPr>
        </p:nvSpPr>
        <p:spPr>
          <a:xfrm>
            <a:off x="0" y="8845046"/>
            <a:ext cx="3044719" cy="467230"/>
          </a:xfrm>
          <a:prstGeom prst="rect">
            <a:avLst/>
          </a:prstGeom>
        </p:spPr>
        <p:txBody>
          <a:bodyPr vert="horz" lIns="93360" tIns="46680" rIns="93360" bIns="46680" rtlCol="0" anchor="b"/>
          <a:lstStyle>
            <a:lvl1pPr algn="l">
              <a:defRPr sz="1200"/>
            </a:lvl1pPr>
          </a:lstStyle>
          <a:p>
            <a:endParaRPr lang="en-US"/>
          </a:p>
        </p:txBody>
      </p:sp>
      <p:sp>
        <p:nvSpPr>
          <p:cNvPr id="5" name="Slide Number Placeholder 4"/>
          <p:cNvSpPr>
            <a:spLocks noGrp="1"/>
          </p:cNvSpPr>
          <p:nvPr>
            <p:ph type="sldNum" sz="quarter" idx="3"/>
          </p:nvPr>
        </p:nvSpPr>
        <p:spPr>
          <a:xfrm>
            <a:off x="3979930" y="8845046"/>
            <a:ext cx="3044719" cy="467230"/>
          </a:xfrm>
          <a:prstGeom prst="rect">
            <a:avLst/>
          </a:prstGeom>
        </p:spPr>
        <p:txBody>
          <a:bodyPr vert="horz" lIns="93360" tIns="46680" rIns="93360" bIns="46680" rtlCol="0" anchor="b"/>
          <a:lstStyle>
            <a:lvl1pPr algn="r">
              <a:defRPr sz="1200"/>
            </a:lvl1pPr>
          </a:lstStyle>
          <a:p>
            <a:fld id="{6766AD6B-EFE6-4421-A339-263762BA3ECD}" type="slidenum">
              <a:rPr lang="en-US" smtClean="0"/>
              <a:t>‹#›</a:t>
            </a:fld>
            <a:endParaRPr lang="en-US"/>
          </a:p>
        </p:txBody>
      </p:sp>
    </p:spTree>
    <p:extLst>
      <p:ext uri="{BB962C8B-B14F-4D97-AF65-F5344CB8AC3E}">
        <p14:creationId xmlns:p14="http://schemas.microsoft.com/office/powerpoint/2010/main" val="38308643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7231"/>
          </a:xfrm>
          <a:prstGeom prst="rect">
            <a:avLst/>
          </a:prstGeom>
        </p:spPr>
        <p:txBody>
          <a:bodyPr vert="horz" lIns="93360" tIns="46680" rIns="93360" bIns="46680" rtlCol="0"/>
          <a:lstStyle>
            <a:lvl1pPr algn="l">
              <a:defRPr sz="1200"/>
            </a:lvl1pPr>
          </a:lstStyle>
          <a:p>
            <a:endParaRPr lang="en-US"/>
          </a:p>
        </p:txBody>
      </p:sp>
      <p:sp>
        <p:nvSpPr>
          <p:cNvPr id="3" name="Date Placeholder 2"/>
          <p:cNvSpPr>
            <a:spLocks noGrp="1"/>
          </p:cNvSpPr>
          <p:nvPr>
            <p:ph type="dt" idx="1"/>
          </p:nvPr>
        </p:nvSpPr>
        <p:spPr>
          <a:xfrm>
            <a:off x="3979930" y="0"/>
            <a:ext cx="3044719" cy="467231"/>
          </a:xfrm>
          <a:prstGeom prst="rect">
            <a:avLst/>
          </a:prstGeom>
        </p:spPr>
        <p:txBody>
          <a:bodyPr vert="horz" lIns="93360" tIns="46680" rIns="93360" bIns="46680" rtlCol="0"/>
          <a:lstStyle>
            <a:lvl1pPr algn="r">
              <a:defRPr sz="1200"/>
            </a:lvl1pPr>
          </a:lstStyle>
          <a:p>
            <a:fld id="{7718E964-B6E5-4018-ACB8-9B86A8F01E8A}" type="datetimeFigureOut">
              <a:rPr lang="en-US" smtClean="0"/>
              <a:t>12/20/22</a:t>
            </a:fld>
            <a:endParaRPr lang="en-US"/>
          </a:p>
        </p:txBody>
      </p:sp>
      <p:sp>
        <p:nvSpPr>
          <p:cNvPr id="4" name="Slide Image Placeholder 3"/>
          <p:cNvSpPr>
            <a:spLocks noGrp="1" noRot="1" noChangeAspect="1"/>
          </p:cNvSpPr>
          <p:nvPr>
            <p:ph type="sldImg" idx="2"/>
          </p:nvPr>
        </p:nvSpPr>
        <p:spPr>
          <a:xfrm>
            <a:off x="719138" y="1163638"/>
            <a:ext cx="5588000" cy="3143250"/>
          </a:xfrm>
          <a:prstGeom prst="rect">
            <a:avLst/>
          </a:prstGeom>
          <a:noFill/>
          <a:ln w="12700">
            <a:solidFill>
              <a:prstClr val="black"/>
            </a:solidFill>
          </a:ln>
        </p:spPr>
        <p:txBody>
          <a:bodyPr vert="horz" lIns="93360" tIns="46680" rIns="93360" bIns="46680" rtlCol="0" anchor="ctr"/>
          <a:lstStyle/>
          <a:p>
            <a:endParaRPr lang="en-US"/>
          </a:p>
        </p:txBody>
      </p:sp>
      <p:sp>
        <p:nvSpPr>
          <p:cNvPr id="5" name="Notes Placeholder 4"/>
          <p:cNvSpPr>
            <a:spLocks noGrp="1"/>
          </p:cNvSpPr>
          <p:nvPr>
            <p:ph type="body" sz="quarter" idx="3"/>
          </p:nvPr>
        </p:nvSpPr>
        <p:spPr>
          <a:xfrm>
            <a:off x="702628" y="4481532"/>
            <a:ext cx="5621020" cy="3666708"/>
          </a:xfrm>
          <a:prstGeom prst="rect">
            <a:avLst/>
          </a:prstGeom>
        </p:spPr>
        <p:txBody>
          <a:bodyPr vert="horz" lIns="93360" tIns="46680" rIns="93360" bIns="4668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5046"/>
            <a:ext cx="3044719" cy="467230"/>
          </a:xfrm>
          <a:prstGeom prst="rect">
            <a:avLst/>
          </a:prstGeom>
        </p:spPr>
        <p:txBody>
          <a:bodyPr vert="horz" lIns="93360" tIns="46680" rIns="93360" bIns="46680" rtlCol="0" anchor="b"/>
          <a:lstStyle>
            <a:lvl1pPr algn="l">
              <a:defRPr sz="1200"/>
            </a:lvl1pPr>
          </a:lstStyle>
          <a:p>
            <a:endParaRPr lang="en-US"/>
          </a:p>
        </p:txBody>
      </p:sp>
      <p:sp>
        <p:nvSpPr>
          <p:cNvPr id="7" name="Slide Number Placeholder 6"/>
          <p:cNvSpPr>
            <a:spLocks noGrp="1"/>
          </p:cNvSpPr>
          <p:nvPr>
            <p:ph type="sldNum" sz="quarter" idx="5"/>
          </p:nvPr>
        </p:nvSpPr>
        <p:spPr>
          <a:xfrm>
            <a:off x="3979930" y="8845046"/>
            <a:ext cx="3044719" cy="467230"/>
          </a:xfrm>
          <a:prstGeom prst="rect">
            <a:avLst/>
          </a:prstGeom>
        </p:spPr>
        <p:txBody>
          <a:bodyPr vert="horz" lIns="93360" tIns="46680" rIns="93360" bIns="46680" rtlCol="0" anchor="b"/>
          <a:lstStyle>
            <a:lvl1pPr algn="r">
              <a:defRPr sz="1200"/>
            </a:lvl1pPr>
          </a:lstStyle>
          <a:p>
            <a:fld id="{6D704046-B529-4B9A-9953-35A8B93A1C00}" type="slidenum">
              <a:rPr lang="en-US" smtClean="0"/>
              <a:t>‹#›</a:t>
            </a:fld>
            <a:endParaRPr lang="en-US"/>
          </a:p>
        </p:txBody>
      </p:sp>
    </p:spTree>
    <p:extLst>
      <p:ext uri="{BB962C8B-B14F-4D97-AF65-F5344CB8AC3E}">
        <p14:creationId xmlns:p14="http://schemas.microsoft.com/office/powerpoint/2010/main" val="223212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we mean by ecosystem</a:t>
            </a:r>
          </a:p>
          <a:p>
            <a:r>
              <a:rPr lang="en-US" dirty="0"/>
              <a:t>What characteristics of OER support the underlying ecosystem </a:t>
            </a:r>
          </a:p>
          <a:p>
            <a:r>
              <a:rPr lang="en-US" dirty="0"/>
              <a:t>And where is this ecosystem heading.</a:t>
            </a:r>
            <a:br>
              <a:rPr lang="en-US" dirty="0"/>
            </a:br>
            <a:r>
              <a:rPr lang="en-US" dirty="0"/>
              <a:t>Could add ecosystem picture</a:t>
            </a:r>
          </a:p>
        </p:txBody>
      </p:sp>
      <p:sp>
        <p:nvSpPr>
          <p:cNvPr id="4" name="Slide Number Placeholder 3"/>
          <p:cNvSpPr>
            <a:spLocks noGrp="1"/>
          </p:cNvSpPr>
          <p:nvPr>
            <p:ph type="sldNum" sz="quarter" idx="5"/>
          </p:nvPr>
        </p:nvSpPr>
        <p:spPr/>
        <p:txBody>
          <a:bodyPr/>
          <a:lstStyle/>
          <a:p>
            <a:fld id="{6D704046-B529-4B9A-9953-35A8B93A1C00}" type="slidenum">
              <a:rPr lang="en-US" smtClean="0"/>
              <a:t>1</a:t>
            </a:fld>
            <a:endParaRPr lang="en-US"/>
          </a:p>
        </p:txBody>
      </p:sp>
    </p:spTree>
    <p:extLst>
      <p:ext uri="{BB962C8B-B14F-4D97-AF65-F5344CB8AC3E}">
        <p14:creationId xmlns:p14="http://schemas.microsoft.com/office/powerpoint/2010/main" val="528155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Flipped classrooms need new supporting resources (everyone doesn’t need to make identical pre-class mini-lectures)</a:t>
            </a:r>
          </a:p>
          <a:p>
            <a:endParaRPr lang="en-US" dirty="0"/>
          </a:p>
          <a:p>
            <a:r>
              <a:rPr lang="en-US" dirty="0"/>
              <a:t>Experiments in virtual field trips – won’t replace the real thing but opens a bunch of doors to options better than just reading about the natural world</a:t>
            </a:r>
          </a:p>
        </p:txBody>
      </p:sp>
      <p:sp>
        <p:nvSpPr>
          <p:cNvPr id="4" name="Slide Number Placeholder 3"/>
          <p:cNvSpPr>
            <a:spLocks noGrp="1"/>
          </p:cNvSpPr>
          <p:nvPr>
            <p:ph type="sldNum" sz="quarter" idx="5"/>
          </p:nvPr>
        </p:nvSpPr>
        <p:spPr/>
        <p:txBody>
          <a:bodyPr/>
          <a:lstStyle/>
          <a:p>
            <a:fld id="{6D704046-B529-4B9A-9953-35A8B93A1C00}" type="slidenum">
              <a:rPr lang="en-US" smtClean="0"/>
              <a:t>10</a:t>
            </a:fld>
            <a:endParaRPr lang="en-US"/>
          </a:p>
        </p:txBody>
      </p:sp>
    </p:spTree>
    <p:extLst>
      <p:ext uri="{BB962C8B-B14F-4D97-AF65-F5344CB8AC3E}">
        <p14:creationId xmlns:p14="http://schemas.microsoft.com/office/powerpoint/2010/main" val="4017657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Lots of energy and interest</a:t>
            </a:r>
          </a:p>
          <a:p>
            <a:r>
              <a:rPr lang="en-US" dirty="0"/>
              <a:t>Resources that contextualize our our science</a:t>
            </a:r>
          </a:p>
          <a:p>
            <a:r>
              <a:rPr lang="en-US" dirty="0"/>
              <a:t>Classroom practices that support success for all our students</a:t>
            </a:r>
          </a:p>
        </p:txBody>
      </p:sp>
      <p:sp>
        <p:nvSpPr>
          <p:cNvPr id="4" name="Slide Number Placeholder 3"/>
          <p:cNvSpPr>
            <a:spLocks noGrp="1"/>
          </p:cNvSpPr>
          <p:nvPr>
            <p:ph type="sldNum" sz="quarter" idx="5"/>
          </p:nvPr>
        </p:nvSpPr>
        <p:spPr/>
        <p:txBody>
          <a:bodyPr/>
          <a:lstStyle/>
          <a:p>
            <a:fld id="{6D704046-B529-4B9A-9953-35A8B93A1C00}" type="slidenum">
              <a:rPr lang="en-US" smtClean="0"/>
              <a:t>11</a:t>
            </a:fld>
            <a:endParaRPr lang="en-US"/>
          </a:p>
        </p:txBody>
      </p:sp>
    </p:spTree>
    <p:extLst>
      <p:ext uri="{BB962C8B-B14F-4D97-AF65-F5344CB8AC3E}">
        <p14:creationId xmlns:p14="http://schemas.microsoft.com/office/powerpoint/2010/main" val="2600798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704046-B529-4B9A-9953-35A8B93A1C00}" type="slidenum">
              <a:rPr lang="en-US" smtClean="0"/>
              <a:t>12</a:t>
            </a:fld>
            <a:endParaRPr lang="en-US"/>
          </a:p>
        </p:txBody>
      </p:sp>
    </p:spTree>
    <p:extLst>
      <p:ext uri="{BB962C8B-B14F-4D97-AF65-F5344CB8AC3E}">
        <p14:creationId xmlns:p14="http://schemas.microsoft.com/office/powerpoint/2010/main" val="284758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OER: “</a:t>
            </a:r>
            <a:r>
              <a:rPr lang="en-US" sz="1000" dirty="0">
                <a:solidFill>
                  <a:srgbClr val="202122"/>
                </a:solidFill>
                <a:effectLst/>
                <a:latin typeface="Arial" panose="020B0604020202020204" pitchFamily="34" charset="0"/>
                <a:ea typeface="Calibri" panose="020F0502020204030204" pitchFamily="34" charset="0"/>
              </a:rPr>
              <a:t>learning, teaching and research materials in any format and medium that reside in the public domain or are under copyright that have been released under an open license, that permit no-cost access, re-use, re-purpose, adaptation and redistribution by others..</a:t>
            </a:r>
            <a:r>
              <a:rPr lang="en-US" dirty="0">
                <a:effectLst/>
              </a:rPr>
              <a:t>”*</a:t>
            </a:r>
          </a:p>
          <a:p>
            <a:r>
              <a:rPr lang="en-US" dirty="0"/>
              <a:t>Low-cost, redistribution (i.e. the web) + licensing ideas from the software world (GPL, BSD et al.)</a:t>
            </a:r>
          </a:p>
          <a:p>
            <a:r>
              <a:rPr lang="en-US" dirty="0"/>
              <a:t>Parallel to other vectors in the Open Science realm, including Open Access (publications), and more recently Open Data (FAIR).</a:t>
            </a:r>
          </a:p>
          <a:p>
            <a:r>
              <a:rPr lang="en-US" dirty="0"/>
              <a:t>Earth Education community involved from the start. </a:t>
            </a:r>
            <a:br>
              <a:rPr lang="en-US" dirty="0"/>
            </a:br>
            <a:r>
              <a:rPr lang="en-US" dirty="0"/>
              <a:t> E.g. DLESE (1999), SERC (2002)</a:t>
            </a:r>
          </a:p>
          <a:p>
            <a:endParaRPr lang="en-US" dirty="0"/>
          </a:p>
          <a:p>
            <a:endParaRPr lang="en-US" dirty="0"/>
          </a:p>
          <a:p>
            <a:endParaRPr lang="en-US" dirty="0"/>
          </a:p>
          <a:p>
            <a:r>
              <a:rPr lang="en-US" dirty="0"/>
              <a:t>UNESCO coined the term in 2002, MIT Open Courseware</a:t>
            </a:r>
            <a:br>
              <a:rPr lang="en-US" dirty="0"/>
            </a:br>
            <a:r>
              <a:rPr lang="en-US" dirty="0"/>
              <a:t>Combined the free publishing made easy by the web with software licensing ideas, to address copyright concerns and especially to promote remixing</a:t>
            </a:r>
            <a:br>
              <a:rPr lang="en-US" dirty="0"/>
            </a:br>
            <a:r>
              <a:rPr lang="en-US" dirty="0"/>
              <a:t>We see similar movement around open publishing (</a:t>
            </a:r>
            <a:r>
              <a:rPr lang="en-US" dirty="0" err="1"/>
              <a:t>arXiv.org</a:t>
            </a:r>
            <a:r>
              <a:rPr lang="en-US" dirty="0"/>
              <a:t> in 2001)</a:t>
            </a:r>
          </a:p>
        </p:txBody>
      </p:sp>
      <p:sp>
        <p:nvSpPr>
          <p:cNvPr id="4" name="Slide Number Placeholder 3"/>
          <p:cNvSpPr>
            <a:spLocks noGrp="1"/>
          </p:cNvSpPr>
          <p:nvPr>
            <p:ph type="sldNum" sz="quarter" idx="5"/>
          </p:nvPr>
        </p:nvSpPr>
        <p:spPr/>
        <p:txBody>
          <a:bodyPr/>
          <a:lstStyle/>
          <a:p>
            <a:fld id="{6D704046-B529-4B9A-9953-35A8B93A1C00}" type="slidenum">
              <a:rPr lang="en-US" smtClean="0"/>
              <a:t>2</a:t>
            </a:fld>
            <a:endParaRPr lang="en-US"/>
          </a:p>
        </p:txBody>
      </p:sp>
    </p:spTree>
    <p:extLst>
      <p:ext uri="{BB962C8B-B14F-4D97-AF65-F5344CB8AC3E}">
        <p14:creationId xmlns:p14="http://schemas.microsoft.com/office/powerpoint/2010/main" val="12609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704046-B529-4B9A-9953-35A8B93A1C00}" type="slidenum">
              <a:rPr lang="en-US" smtClean="0"/>
              <a:t>3</a:t>
            </a:fld>
            <a:endParaRPr lang="en-US"/>
          </a:p>
        </p:txBody>
      </p:sp>
    </p:spTree>
    <p:extLst>
      <p:ext uri="{BB962C8B-B14F-4D97-AF65-F5344CB8AC3E}">
        <p14:creationId xmlns:p14="http://schemas.microsoft.com/office/powerpoint/2010/main" val="3589992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Literature focuses on Open Textbooks – with emphasis on ‘free’</a:t>
            </a:r>
          </a:p>
          <a:p>
            <a:r>
              <a:rPr lang="en-US" dirty="0"/>
              <a:t>Actual use includes elements traditionally built/assembled by instructors: activities, videos, figures, data </a:t>
            </a:r>
            <a:r>
              <a:rPr lang="en-US" dirty="0" err="1"/>
              <a:t>etc</a:t>
            </a:r>
            <a:r>
              <a:rPr lang="en-US" dirty="0"/>
              <a:t>…</a:t>
            </a:r>
          </a:p>
          <a:p>
            <a:r>
              <a:rPr lang="en-US" dirty="0"/>
              <a:t>Sharing continuum runs from big ‘providers’ like OpenStax, </a:t>
            </a:r>
            <a:r>
              <a:rPr lang="en-US" dirty="0" err="1"/>
              <a:t>OERCommons</a:t>
            </a:r>
            <a:r>
              <a:rPr lang="en-US" dirty="0"/>
              <a:t> to individuals sharing within disciplinary communities and institutions.</a:t>
            </a:r>
          </a:p>
          <a:p>
            <a:endParaRPr lang="en-US" dirty="0"/>
          </a:p>
          <a:p>
            <a:r>
              <a:rPr lang="en-US" dirty="0"/>
              <a:t>Talk about what factors make a strong OER and OER ecosystems</a:t>
            </a:r>
          </a:p>
          <a:p>
            <a:r>
              <a:rPr lang="en-US" dirty="0"/>
              <a:t>Talk about what factors driving we see for OER today</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D704046-B529-4B9A-9953-35A8B93A1C00}" type="slidenum">
              <a:rPr lang="en-US" smtClean="0"/>
              <a:t>4</a:t>
            </a:fld>
            <a:endParaRPr lang="en-US"/>
          </a:p>
        </p:txBody>
      </p:sp>
    </p:spTree>
    <p:extLst>
      <p:ext uri="{BB962C8B-B14F-4D97-AF65-F5344CB8AC3E}">
        <p14:creationId xmlns:p14="http://schemas.microsoft.com/office/powerpoint/2010/main" val="2687207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Licensing that solves the copyright problem and allows frictionless remixing and redistribution.   Creative Commons is a solution.</a:t>
            </a:r>
          </a:p>
          <a:p>
            <a:r>
              <a:rPr lang="en-US" dirty="0"/>
              <a:t>Quality</a:t>
            </a:r>
          </a:p>
          <a:p>
            <a:pPr lvl="1"/>
            <a:r>
              <a:rPr lang="en-US" dirty="0"/>
              <a:t>Design to rubrics reflecting evidence-based teaching, correct science, designed for reuse adaptation</a:t>
            </a:r>
          </a:p>
          <a:p>
            <a:pPr lvl="1"/>
            <a:r>
              <a:rPr lang="en-US" dirty="0"/>
              <a:t>Create in diverse teams</a:t>
            </a:r>
          </a:p>
          <a:p>
            <a:pPr lvl="1"/>
            <a:r>
              <a:rPr lang="en-US" dirty="0"/>
              <a:t>Test in (multiple) classrooms</a:t>
            </a:r>
          </a:p>
          <a:p>
            <a:pPr lvl="1"/>
            <a:r>
              <a:rPr lang="en-US" dirty="0"/>
              <a:t>Peer review</a:t>
            </a:r>
          </a:p>
          <a:p>
            <a:pPr lvl="1"/>
            <a:r>
              <a:rPr lang="en-US" dirty="0"/>
              <a:t>Labeling</a:t>
            </a:r>
          </a:p>
          <a:p>
            <a:endParaRPr lang="en-US" dirty="0"/>
          </a:p>
        </p:txBody>
      </p:sp>
      <p:sp>
        <p:nvSpPr>
          <p:cNvPr id="4" name="Slide Number Placeholder 3"/>
          <p:cNvSpPr>
            <a:spLocks noGrp="1"/>
          </p:cNvSpPr>
          <p:nvPr>
            <p:ph type="sldNum" sz="quarter" idx="5"/>
          </p:nvPr>
        </p:nvSpPr>
        <p:spPr/>
        <p:txBody>
          <a:bodyPr/>
          <a:lstStyle/>
          <a:p>
            <a:fld id="{6D704046-B529-4B9A-9953-35A8B93A1C00}" type="slidenum">
              <a:rPr lang="en-US" smtClean="0"/>
              <a:t>5</a:t>
            </a:fld>
            <a:endParaRPr lang="en-US"/>
          </a:p>
        </p:txBody>
      </p:sp>
    </p:spTree>
    <p:extLst>
      <p:ext uri="{BB962C8B-B14F-4D97-AF65-F5344CB8AC3E}">
        <p14:creationId xmlns:p14="http://schemas.microsoft.com/office/powerpoint/2010/main" val="725500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your audience: e.g. K12 (standards alignment, resource availability, minimal prep time) versus Higher Ed needs (adaptable to different course/instructor priorities)</a:t>
            </a:r>
          </a:p>
          <a:p>
            <a:r>
              <a:rPr lang="en-US" dirty="0"/>
              <a:t>Accessibility</a:t>
            </a:r>
          </a:p>
          <a:p>
            <a:pPr lvl="1"/>
            <a:r>
              <a:rPr lang="en-US" dirty="0"/>
              <a:t>Equity and Legal requirements</a:t>
            </a:r>
          </a:p>
          <a:p>
            <a:pPr lvl="1"/>
            <a:r>
              <a:rPr lang="en-US" dirty="0"/>
              <a:t>Universal Design for Learning (e.g. captions help learners who aren’t hearing impaired)</a:t>
            </a:r>
          </a:p>
          <a:p>
            <a:pPr lvl="1"/>
            <a:r>
              <a:rPr lang="en-US" dirty="0"/>
              <a:t>Improved Adaptability</a:t>
            </a:r>
          </a:p>
          <a:p>
            <a:endParaRPr lang="en-US" dirty="0"/>
          </a:p>
        </p:txBody>
      </p:sp>
      <p:sp>
        <p:nvSpPr>
          <p:cNvPr id="4" name="Slide Number Placeholder 3"/>
          <p:cNvSpPr>
            <a:spLocks noGrp="1"/>
          </p:cNvSpPr>
          <p:nvPr>
            <p:ph type="sldNum" sz="quarter" idx="5"/>
          </p:nvPr>
        </p:nvSpPr>
        <p:spPr/>
        <p:txBody>
          <a:bodyPr/>
          <a:lstStyle/>
          <a:p>
            <a:fld id="{6D704046-B529-4B9A-9953-35A8B93A1C00}" type="slidenum">
              <a:rPr lang="en-US" smtClean="0"/>
              <a:t>6</a:t>
            </a:fld>
            <a:endParaRPr lang="en-US"/>
          </a:p>
        </p:txBody>
      </p:sp>
    </p:spTree>
    <p:extLst>
      <p:ext uri="{BB962C8B-B14F-4D97-AF65-F5344CB8AC3E}">
        <p14:creationId xmlns:p14="http://schemas.microsoft.com/office/powerpoint/2010/main" val="672822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Drivers for creation: events (workshops), connect sharing to discussion/event attendance, make results visible, get good ideas of out filing cabinets</a:t>
            </a:r>
          </a:p>
          <a:p>
            <a:r>
              <a:rPr lang="en-US" dirty="0"/>
              <a:t>Make visible.  Drive adoption with webinars, events, having people be testers/authors -&gt; evangelists. </a:t>
            </a:r>
          </a:p>
          <a:p>
            <a:r>
              <a:rPr lang="en-US" dirty="0"/>
              <a:t>Google still rules (SEO), put where people are (Compass), share quality signals, put up in formats that adapting easy.</a:t>
            </a:r>
          </a:p>
          <a:p>
            <a:endParaRPr lang="en-US" dirty="0"/>
          </a:p>
          <a:p>
            <a:endParaRPr lang="en-US" dirty="0"/>
          </a:p>
          <a:p>
            <a:r>
              <a:rPr lang="en-US" dirty="0"/>
              <a:t>Free is good</a:t>
            </a:r>
          </a:p>
          <a:p>
            <a:r>
              <a:rPr lang="en-US" dirty="0"/>
              <a:t>Adaptable is better</a:t>
            </a:r>
          </a:p>
          <a:p>
            <a:r>
              <a:rPr lang="en-US" dirty="0"/>
              <a:t>Shared and remixed and then shared and remixed again even better</a:t>
            </a:r>
          </a:p>
          <a:p>
            <a:r>
              <a:rPr lang="en-US" dirty="0"/>
              <a:t>It’s both the OER artifacts and the dialog around their use</a:t>
            </a:r>
          </a:p>
          <a:p>
            <a:endParaRPr lang="en-US" dirty="0"/>
          </a:p>
        </p:txBody>
      </p:sp>
      <p:sp>
        <p:nvSpPr>
          <p:cNvPr id="4" name="Slide Number Placeholder 3"/>
          <p:cNvSpPr>
            <a:spLocks noGrp="1"/>
          </p:cNvSpPr>
          <p:nvPr>
            <p:ph type="sldNum" sz="quarter" idx="5"/>
          </p:nvPr>
        </p:nvSpPr>
        <p:spPr/>
        <p:txBody>
          <a:bodyPr/>
          <a:lstStyle/>
          <a:p>
            <a:fld id="{6D704046-B529-4B9A-9953-35A8B93A1C00}" type="slidenum">
              <a:rPr lang="en-US" smtClean="0"/>
              <a:t>7</a:t>
            </a:fld>
            <a:endParaRPr lang="en-US"/>
          </a:p>
        </p:txBody>
      </p:sp>
    </p:spTree>
    <p:extLst>
      <p:ext uri="{BB962C8B-B14F-4D97-AF65-F5344CB8AC3E}">
        <p14:creationId xmlns:p14="http://schemas.microsoft.com/office/powerpoint/2010/main" val="3554294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NGSS -  putting ESS front and center; teachers don’t have formal background.  NGSS emphasizes science practices, working with real data</a:t>
            </a:r>
          </a:p>
          <a:p>
            <a:endParaRPr lang="en-US" dirty="0"/>
          </a:p>
          <a:p>
            <a:r>
              <a:rPr lang="en-US" dirty="0" err="1"/>
              <a:t>Earthlabs</a:t>
            </a:r>
            <a:r>
              <a:rPr lang="en-US" dirty="0"/>
              <a:t> example of hands on data rich high school curricula.  Funding ended in early 2010’s and traffic 2008-present is still higher than when funded (mid-point is 20k page views/month) </a:t>
            </a:r>
          </a:p>
          <a:p>
            <a:endParaRPr lang="en-US" dirty="0"/>
          </a:p>
        </p:txBody>
      </p:sp>
      <p:sp>
        <p:nvSpPr>
          <p:cNvPr id="4" name="Slide Number Placeholder 3"/>
          <p:cNvSpPr>
            <a:spLocks noGrp="1"/>
          </p:cNvSpPr>
          <p:nvPr>
            <p:ph type="sldNum" sz="quarter" idx="5"/>
          </p:nvPr>
        </p:nvSpPr>
        <p:spPr/>
        <p:txBody>
          <a:bodyPr/>
          <a:lstStyle/>
          <a:p>
            <a:fld id="{6D704046-B529-4B9A-9953-35A8B93A1C00}" type="slidenum">
              <a:rPr lang="en-US" smtClean="0"/>
              <a:t>8</a:t>
            </a:fld>
            <a:endParaRPr lang="en-US"/>
          </a:p>
        </p:txBody>
      </p:sp>
    </p:spTree>
    <p:extLst>
      <p:ext uri="{BB962C8B-B14F-4D97-AF65-F5344CB8AC3E}">
        <p14:creationId xmlns:p14="http://schemas.microsoft.com/office/powerpoint/2010/main" val="574740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tech (like AR/VR) and the every growing pool of data and tools the manipulate them open new opportunities for OER that gets students hand-</a:t>
            </a:r>
            <a:r>
              <a:rPr lang="en-US" dirty="0" err="1"/>
              <a:t>ons</a:t>
            </a:r>
            <a:r>
              <a:rPr lang="en-US" dirty="0"/>
              <a:t> in a way that textbooks never could.</a:t>
            </a:r>
          </a:p>
        </p:txBody>
      </p:sp>
      <p:sp>
        <p:nvSpPr>
          <p:cNvPr id="4" name="Slide Number Placeholder 3"/>
          <p:cNvSpPr>
            <a:spLocks noGrp="1"/>
          </p:cNvSpPr>
          <p:nvPr>
            <p:ph type="sldNum" sz="quarter" idx="5"/>
          </p:nvPr>
        </p:nvSpPr>
        <p:spPr/>
        <p:txBody>
          <a:bodyPr/>
          <a:lstStyle/>
          <a:p>
            <a:fld id="{6D704046-B529-4B9A-9953-35A8B93A1C00}" type="slidenum">
              <a:rPr lang="en-US" smtClean="0"/>
              <a:t>9</a:t>
            </a:fld>
            <a:endParaRPr lang="en-US"/>
          </a:p>
        </p:txBody>
      </p:sp>
    </p:spTree>
    <p:extLst>
      <p:ext uri="{BB962C8B-B14F-4D97-AF65-F5344CB8AC3E}">
        <p14:creationId xmlns:p14="http://schemas.microsoft.com/office/powerpoint/2010/main" val="28593084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000" cap="small" baseline="0">
                <a:solidFill>
                  <a:schemeClr val="tx1">
                    <a:lumMod val="65000"/>
                    <a:lumOff val="35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aseline="0">
                <a:solidFill>
                  <a:schemeClr val="tx1">
                    <a:lumMod val="50000"/>
                    <a:lumOff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p:cNvSpPr>
            <a:spLocks noGrp="1"/>
          </p:cNvSpPr>
          <p:nvPr>
            <p:ph type="ftr" sz="quarter" idx="11"/>
          </p:nvPr>
        </p:nvSpPr>
        <p:spPr>
          <a:xfrm>
            <a:off x="4038600" y="6052100"/>
            <a:ext cx="4114800" cy="365125"/>
          </a:xfrm>
        </p:spPr>
        <p:txBody>
          <a:bodyPr/>
          <a:lstStyle/>
          <a:p>
            <a:endParaRPr lang="en-US"/>
          </a:p>
        </p:txBody>
      </p:sp>
      <p:sp>
        <p:nvSpPr>
          <p:cNvPr id="6" name="Slide Number Placeholder 5"/>
          <p:cNvSpPr>
            <a:spLocks noGrp="1"/>
          </p:cNvSpPr>
          <p:nvPr>
            <p:ph type="sldNum" sz="quarter" idx="12"/>
          </p:nvPr>
        </p:nvSpPr>
        <p:spPr>
          <a:xfrm>
            <a:off x="8610600" y="6047739"/>
            <a:ext cx="2743200" cy="365125"/>
          </a:xfrm>
        </p:spPr>
        <p:txBody>
          <a:bodyPr/>
          <a:lstStyle/>
          <a:p>
            <a:fld id="{793DD73E-F300-4D84-8F20-E05F3ED714E3}" type="slidenum">
              <a:rPr lang="en-US" smtClean="0"/>
              <a:t>‹#›</a:t>
            </a:fld>
            <a:endParaRPr lang="en-US"/>
          </a:p>
        </p:txBody>
      </p:sp>
      <p:sp>
        <p:nvSpPr>
          <p:cNvPr id="7" name="Rectangle 6"/>
          <p:cNvSpPr/>
          <p:nvPr userDrawn="1"/>
        </p:nvSpPr>
        <p:spPr>
          <a:xfrm>
            <a:off x="0" y="114300"/>
            <a:ext cx="12192000" cy="285750"/>
          </a:xfrm>
          <a:prstGeom prst="rect">
            <a:avLst/>
          </a:prstGeom>
          <a:solidFill>
            <a:srgbClr val="2B6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3810" y="3810"/>
            <a:ext cx="12192000" cy="285750"/>
          </a:xfrm>
          <a:prstGeom prst="rect">
            <a:avLst/>
          </a:prstGeom>
          <a:solidFill>
            <a:srgbClr val="83C5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6469380"/>
            <a:ext cx="12192000" cy="388620"/>
          </a:xfrm>
          <a:prstGeom prst="rect">
            <a:avLst/>
          </a:prstGeom>
          <a:solidFill>
            <a:srgbClr val="035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6572250"/>
            <a:ext cx="12192000" cy="285750"/>
          </a:xfrm>
          <a:prstGeom prst="rect">
            <a:avLst/>
          </a:prstGeom>
          <a:solidFill>
            <a:srgbClr val="129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a:xfrm>
            <a:off x="838200" y="6047740"/>
            <a:ext cx="2743200" cy="365125"/>
          </a:xfrm>
        </p:spPr>
        <p:txBody>
          <a:bodyPr/>
          <a:lstStyle/>
          <a:p>
            <a:fld id="{3D702ADC-D0A5-4D24-8AB6-969FA9762614}" type="datetimeFigureOut">
              <a:rPr lang="en-US" smtClean="0"/>
              <a:t>12/20/22</a:t>
            </a:fld>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461708" y="4839504"/>
            <a:ext cx="1268584" cy="1213612"/>
          </a:xfrm>
          <a:prstGeom prst="rect">
            <a:avLst/>
          </a:prstGeom>
        </p:spPr>
      </p:pic>
    </p:spTree>
    <p:extLst>
      <p:ext uri="{BB962C8B-B14F-4D97-AF65-F5344CB8AC3E}">
        <p14:creationId xmlns:p14="http://schemas.microsoft.com/office/powerpoint/2010/main" val="2056884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702ADC-D0A5-4D24-8AB6-969FA9762614}" type="datetimeFigureOut">
              <a:rPr lang="en-US" smtClean="0"/>
              <a:t>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3DD73E-F300-4D84-8F20-E05F3ED714E3}" type="slidenum">
              <a:rPr lang="en-US" smtClean="0"/>
              <a:t>‹#›</a:t>
            </a:fld>
            <a:endParaRPr lang="en-US"/>
          </a:p>
        </p:txBody>
      </p:sp>
    </p:spTree>
    <p:extLst>
      <p:ext uri="{BB962C8B-B14F-4D97-AF65-F5344CB8AC3E}">
        <p14:creationId xmlns:p14="http://schemas.microsoft.com/office/powerpoint/2010/main" val="2474583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702ADC-D0A5-4D24-8AB6-969FA9762614}" type="datetimeFigureOut">
              <a:rPr lang="en-US" smtClean="0"/>
              <a:t>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3DD73E-F300-4D84-8F20-E05F3ED714E3}" type="slidenum">
              <a:rPr lang="en-US" smtClean="0"/>
              <a:t>‹#›</a:t>
            </a:fld>
            <a:endParaRPr lang="en-US"/>
          </a:p>
        </p:txBody>
      </p:sp>
    </p:spTree>
    <p:extLst>
      <p:ext uri="{BB962C8B-B14F-4D97-AF65-F5344CB8AC3E}">
        <p14:creationId xmlns:p14="http://schemas.microsoft.com/office/powerpoint/2010/main" val="2636867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75917"/>
            <a:ext cx="10515600" cy="1325563"/>
          </a:xfrm>
        </p:spPr>
        <p:txBody>
          <a:bodyPr/>
          <a:lstStyle>
            <a:lvl1pPr>
              <a:defRPr b="0">
                <a:solidFill>
                  <a:schemeClr val="accent3">
                    <a:lumMod val="75000"/>
                  </a:schemeClr>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0" y="6556356"/>
            <a:ext cx="12192000" cy="301643"/>
          </a:xfrm>
          <a:prstGeom prst="rect">
            <a:avLst/>
          </a:prstGeom>
          <a:solidFill>
            <a:srgbClr val="035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6657172"/>
            <a:ext cx="12192000" cy="200828"/>
          </a:xfrm>
          <a:prstGeom prst="rect">
            <a:avLst/>
          </a:prstGeom>
          <a:solidFill>
            <a:srgbClr val="129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5867067"/>
            <a:ext cx="751471" cy="731520"/>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54746" y="6005479"/>
            <a:ext cx="1270546" cy="492292"/>
          </a:xfrm>
          <a:prstGeom prst="rect">
            <a:avLst/>
          </a:prstGeom>
        </p:spPr>
      </p:pic>
      <p:sp>
        <p:nvSpPr>
          <p:cNvPr id="11" name="Rectangle 10"/>
          <p:cNvSpPr/>
          <p:nvPr userDrawn="1"/>
        </p:nvSpPr>
        <p:spPr>
          <a:xfrm>
            <a:off x="0" y="-13386"/>
            <a:ext cx="12192000" cy="13111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9741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650091"/>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350605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D702ADC-D0A5-4D24-8AB6-969FA9762614}" type="datetimeFigureOut">
              <a:rPr lang="en-US" smtClean="0"/>
              <a:t>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3DD73E-F300-4D84-8F20-E05F3ED714E3}" type="slidenum">
              <a:rPr lang="en-US" smtClean="0"/>
              <a:t>‹#›</a:t>
            </a:fld>
            <a:endParaRPr lang="en-US"/>
          </a:p>
        </p:txBody>
      </p:sp>
      <p:sp>
        <p:nvSpPr>
          <p:cNvPr id="7" name="Rectangle 6"/>
          <p:cNvSpPr/>
          <p:nvPr userDrawn="1"/>
        </p:nvSpPr>
        <p:spPr>
          <a:xfrm>
            <a:off x="0" y="114300"/>
            <a:ext cx="12192000" cy="285750"/>
          </a:xfrm>
          <a:prstGeom prst="rect">
            <a:avLst/>
          </a:prstGeom>
          <a:solidFill>
            <a:srgbClr val="2B6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3810" y="3810"/>
            <a:ext cx="12192000" cy="285750"/>
          </a:xfrm>
          <a:prstGeom prst="rect">
            <a:avLst/>
          </a:prstGeom>
          <a:solidFill>
            <a:srgbClr val="83C5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6469380"/>
            <a:ext cx="12192000" cy="388620"/>
          </a:xfrm>
          <a:prstGeom prst="rect">
            <a:avLst/>
          </a:prstGeom>
          <a:solidFill>
            <a:srgbClr val="035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6572250"/>
            <a:ext cx="12192000" cy="285750"/>
          </a:xfrm>
          <a:prstGeom prst="rect">
            <a:avLst/>
          </a:prstGeom>
          <a:solidFill>
            <a:srgbClr val="129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461708" y="4839504"/>
            <a:ext cx="1268584" cy="1213612"/>
          </a:xfrm>
          <a:prstGeom prst="rect">
            <a:avLst/>
          </a:prstGeom>
        </p:spPr>
      </p:pic>
    </p:spTree>
    <p:extLst>
      <p:ext uri="{BB962C8B-B14F-4D97-AF65-F5344CB8AC3E}">
        <p14:creationId xmlns:p14="http://schemas.microsoft.com/office/powerpoint/2010/main" val="1118295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lumMod val="75000"/>
                  </a:schemeClr>
                </a:solidFill>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D702ADC-D0A5-4D24-8AB6-969FA9762614}" type="datetimeFigureOut">
              <a:rPr lang="en-US" smtClean="0"/>
              <a:t>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DD73E-F300-4D84-8F20-E05F3ED714E3}" type="slidenum">
              <a:rPr lang="en-US" smtClean="0"/>
              <a:t>‹#›</a:t>
            </a:fld>
            <a:endParaRPr lang="en-US"/>
          </a:p>
        </p:txBody>
      </p:sp>
      <p:sp>
        <p:nvSpPr>
          <p:cNvPr id="8" name="Rectangle 7"/>
          <p:cNvSpPr/>
          <p:nvPr userDrawn="1"/>
        </p:nvSpPr>
        <p:spPr>
          <a:xfrm>
            <a:off x="0" y="6556356"/>
            <a:ext cx="12192000" cy="301643"/>
          </a:xfrm>
          <a:prstGeom prst="rect">
            <a:avLst/>
          </a:prstGeom>
          <a:solidFill>
            <a:srgbClr val="035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6657172"/>
            <a:ext cx="12192000" cy="200828"/>
          </a:xfrm>
          <a:prstGeom prst="rect">
            <a:avLst/>
          </a:prstGeom>
          <a:solidFill>
            <a:srgbClr val="129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5867067"/>
            <a:ext cx="751471" cy="731520"/>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54746" y="6005479"/>
            <a:ext cx="1270546" cy="492292"/>
          </a:xfrm>
          <a:prstGeom prst="rect">
            <a:avLst/>
          </a:prstGeom>
        </p:spPr>
      </p:pic>
      <p:sp>
        <p:nvSpPr>
          <p:cNvPr id="12" name="Rectangle 11"/>
          <p:cNvSpPr/>
          <p:nvPr userDrawn="1"/>
        </p:nvSpPr>
        <p:spPr>
          <a:xfrm>
            <a:off x="0" y="-13386"/>
            <a:ext cx="12192000" cy="13111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9672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accent3">
                    <a:lumMod val="7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D702ADC-D0A5-4D24-8AB6-969FA9762614}" type="datetimeFigureOut">
              <a:rPr lang="en-US" smtClean="0"/>
              <a:t>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3DD73E-F300-4D84-8F20-E05F3ED714E3}" type="slidenum">
              <a:rPr lang="en-US" smtClean="0"/>
              <a:t>‹#›</a:t>
            </a:fld>
            <a:endParaRPr lang="en-US"/>
          </a:p>
        </p:txBody>
      </p:sp>
      <p:sp>
        <p:nvSpPr>
          <p:cNvPr id="10" name="Rectangle 9"/>
          <p:cNvSpPr/>
          <p:nvPr userDrawn="1"/>
        </p:nvSpPr>
        <p:spPr>
          <a:xfrm>
            <a:off x="0" y="6556356"/>
            <a:ext cx="12192000" cy="301643"/>
          </a:xfrm>
          <a:prstGeom prst="rect">
            <a:avLst/>
          </a:prstGeom>
          <a:solidFill>
            <a:srgbClr val="035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6657172"/>
            <a:ext cx="12192000" cy="200828"/>
          </a:xfrm>
          <a:prstGeom prst="rect">
            <a:avLst/>
          </a:prstGeom>
          <a:solidFill>
            <a:srgbClr val="129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5867067"/>
            <a:ext cx="751471" cy="731520"/>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54746" y="6005479"/>
            <a:ext cx="1270546" cy="492292"/>
          </a:xfrm>
          <a:prstGeom prst="rect">
            <a:avLst/>
          </a:prstGeom>
        </p:spPr>
      </p:pic>
      <p:sp>
        <p:nvSpPr>
          <p:cNvPr id="14" name="Rectangle 13"/>
          <p:cNvSpPr/>
          <p:nvPr userDrawn="1"/>
        </p:nvSpPr>
        <p:spPr>
          <a:xfrm>
            <a:off x="0" y="-13386"/>
            <a:ext cx="12192000" cy="13111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3543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lumMod val="75000"/>
                  </a:schemeClr>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D702ADC-D0A5-4D24-8AB6-969FA9762614}" type="datetimeFigureOut">
              <a:rPr lang="en-US" smtClean="0"/>
              <a:t>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3DD73E-F300-4D84-8F20-E05F3ED714E3}" type="slidenum">
              <a:rPr lang="en-US" smtClean="0"/>
              <a:t>‹#›</a:t>
            </a:fld>
            <a:endParaRPr lang="en-US"/>
          </a:p>
        </p:txBody>
      </p:sp>
      <p:sp>
        <p:nvSpPr>
          <p:cNvPr id="6" name="Rectangle 5"/>
          <p:cNvSpPr/>
          <p:nvPr userDrawn="1"/>
        </p:nvSpPr>
        <p:spPr>
          <a:xfrm>
            <a:off x="0" y="6556356"/>
            <a:ext cx="12192000" cy="301643"/>
          </a:xfrm>
          <a:prstGeom prst="rect">
            <a:avLst/>
          </a:prstGeom>
          <a:solidFill>
            <a:srgbClr val="035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6657172"/>
            <a:ext cx="12192000" cy="200828"/>
          </a:xfrm>
          <a:prstGeom prst="rect">
            <a:avLst/>
          </a:prstGeom>
          <a:solidFill>
            <a:srgbClr val="129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5867067"/>
            <a:ext cx="751471" cy="73152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54746" y="6005479"/>
            <a:ext cx="1270546" cy="492292"/>
          </a:xfrm>
          <a:prstGeom prst="rect">
            <a:avLst/>
          </a:prstGeom>
        </p:spPr>
      </p:pic>
      <p:sp>
        <p:nvSpPr>
          <p:cNvPr id="10" name="Rectangle 9"/>
          <p:cNvSpPr/>
          <p:nvPr userDrawn="1"/>
        </p:nvSpPr>
        <p:spPr>
          <a:xfrm>
            <a:off x="0" y="-13386"/>
            <a:ext cx="12192000" cy="13111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4250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702ADC-D0A5-4D24-8AB6-969FA9762614}" type="datetimeFigureOut">
              <a:rPr lang="en-US" smtClean="0"/>
              <a:t>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3DD73E-F300-4D84-8F20-E05F3ED714E3}" type="slidenum">
              <a:rPr lang="en-US" smtClean="0"/>
              <a:t>‹#›</a:t>
            </a:fld>
            <a:endParaRPr lang="en-US"/>
          </a:p>
        </p:txBody>
      </p:sp>
      <p:sp>
        <p:nvSpPr>
          <p:cNvPr id="5" name="Rectangle 4"/>
          <p:cNvSpPr/>
          <p:nvPr userDrawn="1"/>
        </p:nvSpPr>
        <p:spPr>
          <a:xfrm>
            <a:off x="0" y="6556356"/>
            <a:ext cx="12192000" cy="301643"/>
          </a:xfrm>
          <a:prstGeom prst="rect">
            <a:avLst/>
          </a:prstGeom>
          <a:solidFill>
            <a:srgbClr val="035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0" y="6657172"/>
            <a:ext cx="12192000" cy="200828"/>
          </a:xfrm>
          <a:prstGeom prst="rect">
            <a:avLst/>
          </a:prstGeom>
          <a:solidFill>
            <a:srgbClr val="129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5867067"/>
            <a:ext cx="751471" cy="73152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54746" y="6005479"/>
            <a:ext cx="1270546" cy="492292"/>
          </a:xfrm>
          <a:prstGeom prst="rect">
            <a:avLst/>
          </a:prstGeom>
        </p:spPr>
      </p:pic>
      <p:sp>
        <p:nvSpPr>
          <p:cNvPr id="9" name="Rectangle 8"/>
          <p:cNvSpPr/>
          <p:nvPr userDrawn="1"/>
        </p:nvSpPr>
        <p:spPr>
          <a:xfrm>
            <a:off x="0" y="-13386"/>
            <a:ext cx="12192000" cy="13111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9385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baseline="0">
                <a:latin typeface="Calibri" panose="020F0502020204030204" pitchFamily="34" charset="0"/>
              </a:defRPr>
            </a:lvl1pPr>
            <a:lvl2pPr>
              <a:defRPr sz="2800" baseline="0">
                <a:latin typeface="Calibri" panose="020F0502020204030204" pitchFamily="34" charset="0"/>
              </a:defRPr>
            </a:lvl2pPr>
            <a:lvl3pPr>
              <a:defRPr sz="2400" baseline="0">
                <a:latin typeface="Calibri" panose="020F0502020204030204" pitchFamily="34" charset="0"/>
              </a:defRPr>
            </a:lvl3pPr>
            <a:lvl4pPr>
              <a:defRPr sz="2000" baseline="0">
                <a:latin typeface="Calibri" panose="020F0502020204030204" pitchFamily="34" charset="0"/>
              </a:defRPr>
            </a:lvl4pPr>
            <a:lvl5pPr>
              <a:defRPr sz="2000" baseline="0">
                <a:latin typeface="Calibri" panose="020F050202020403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D702ADC-D0A5-4D24-8AB6-969FA9762614}" type="datetimeFigureOut">
              <a:rPr lang="en-US" smtClean="0"/>
              <a:t>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DD73E-F300-4D84-8F20-E05F3ED714E3}" type="slidenum">
              <a:rPr lang="en-US" smtClean="0"/>
              <a:t>‹#›</a:t>
            </a:fld>
            <a:endParaRPr lang="en-US"/>
          </a:p>
        </p:txBody>
      </p:sp>
      <p:sp>
        <p:nvSpPr>
          <p:cNvPr id="8" name="Rectangle 7"/>
          <p:cNvSpPr/>
          <p:nvPr userDrawn="1"/>
        </p:nvSpPr>
        <p:spPr>
          <a:xfrm>
            <a:off x="0" y="6556356"/>
            <a:ext cx="12192000" cy="301643"/>
          </a:xfrm>
          <a:prstGeom prst="rect">
            <a:avLst/>
          </a:prstGeom>
          <a:solidFill>
            <a:srgbClr val="035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6657172"/>
            <a:ext cx="12192000" cy="200828"/>
          </a:xfrm>
          <a:prstGeom prst="rect">
            <a:avLst/>
          </a:prstGeom>
          <a:solidFill>
            <a:srgbClr val="129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5867067"/>
            <a:ext cx="751471" cy="731520"/>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54746" y="6005479"/>
            <a:ext cx="1270546" cy="492292"/>
          </a:xfrm>
          <a:prstGeom prst="rect">
            <a:avLst/>
          </a:prstGeom>
        </p:spPr>
      </p:pic>
      <p:sp>
        <p:nvSpPr>
          <p:cNvPr id="12" name="Rectangle 11"/>
          <p:cNvSpPr/>
          <p:nvPr userDrawn="1"/>
        </p:nvSpPr>
        <p:spPr>
          <a:xfrm>
            <a:off x="0" y="-13386"/>
            <a:ext cx="12192000" cy="13111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4541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D702ADC-D0A5-4D24-8AB6-969FA9762614}" type="datetimeFigureOut">
              <a:rPr lang="en-US" smtClean="0"/>
              <a:t>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DD73E-F300-4D84-8F20-E05F3ED714E3}" type="slidenum">
              <a:rPr lang="en-US" smtClean="0"/>
              <a:t>‹#›</a:t>
            </a:fld>
            <a:endParaRPr lang="en-US"/>
          </a:p>
        </p:txBody>
      </p:sp>
      <p:sp>
        <p:nvSpPr>
          <p:cNvPr id="8" name="Rectangle 7"/>
          <p:cNvSpPr/>
          <p:nvPr userDrawn="1"/>
        </p:nvSpPr>
        <p:spPr>
          <a:xfrm>
            <a:off x="0" y="6556356"/>
            <a:ext cx="12192000" cy="301643"/>
          </a:xfrm>
          <a:prstGeom prst="rect">
            <a:avLst/>
          </a:prstGeom>
          <a:solidFill>
            <a:srgbClr val="035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6657172"/>
            <a:ext cx="12192000" cy="200828"/>
          </a:xfrm>
          <a:prstGeom prst="rect">
            <a:avLst/>
          </a:prstGeom>
          <a:solidFill>
            <a:srgbClr val="129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5867067"/>
            <a:ext cx="751471" cy="731520"/>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54746" y="6005479"/>
            <a:ext cx="1270546" cy="492292"/>
          </a:xfrm>
          <a:prstGeom prst="rect">
            <a:avLst/>
          </a:prstGeom>
        </p:spPr>
      </p:pic>
      <p:sp>
        <p:nvSpPr>
          <p:cNvPr id="12" name="Rectangle 11"/>
          <p:cNvSpPr/>
          <p:nvPr userDrawn="1"/>
        </p:nvSpPr>
        <p:spPr>
          <a:xfrm>
            <a:off x="0" y="-13386"/>
            <a:ext cx="12192000" cy="13111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2837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702ADC-D0A5-4D24-8AB6-969FA9762614}" type="datetimeFigureOut">
              <a:rPr lang="en-US" smtClean="0"/>
              <a:t>12/20/22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3DD73E-F300-4D84-8F20-E05F3ED714E3}" type="slidenum">
              <a:rPr lang="en-US" smtClean="0"/>
              <a:t>‹#›</a:t>
            </a:fld>
            <a:endParaRPr lang="en-US"/>
          </a:p>
        </p:txBody>
      </p:sp>
      <p:sp>
        <p:nvSpPr>
          <p:cNvPr id="7" name="Rectangle 6"/>
          <p:cNvSpPr/>
          <p:nvPr userDrawn="1"/>
        </p:nvSpPr>
        <p:spPr>
          <a:xfrm>
            <a:off x="0" y="6556356"/>
            <a:ext cx="12192000" cy="301643"/>
          </a:xfrm>
          <a:prstGeom prst="rect">
            <a:avLst/>
          </a:prstGeom>
          <a:solidFill>
            <a:srgbClr val="035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6657172"/>
            <a:ext cx="12192000" cy="200828"/>
          </a:xfrm>
          <a:prstGeom prst="rect">
            <a:avLst/>
          </a:prstGeom>
          <a:solidFill>
            <a:srgbClr val="129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13386"/>
            <a:ext cx="12192000" cy="13111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91638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accent3">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urgeoscience.org/"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2" Type="http://schemas.openxmlformats.org/officeDocument/2006/relationships/hyperlink" Target="mailto:sfox@carleton.edu"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s://www.augustana.edu/about-us/sesquicentennial/quest-for-scholarship" TargetMode="External"/><Relationship Id="rId3" Type="http://schemas.openxmlformats.org/officeDocument/2006/relationships/hyperlink" Target="https://serc.carleton.edu/details/images/13287.html" TargetMode="External"/><Relationship Id="rId7" Type="http://schemas.openxmlformats.org/officeDocument/2006/relationships/hyperlink" Target="https://www.flickr.com/photos/nataliemaynor/48726179762" TargetMode="External"/><Relationship Id="rId2" Type="http://schemas.openxmlformats.org/officeDocument/2006/relationships/hyperlink" Target="https://www.carleton.edu/campus/gallery/exhibitions/2002/vantagePoints/soth.html" TargetMode="External"/><Relationship Id="rId1" Type="http://schemas.openxmlformats.org/officeDocument/2006/relationships/slideLayout" Target="../slideLayouts/slideLayout2.xml"/><Relationship Id="rId6" Type="http://schemas.openxmlformats.org/officeDocument/2006/relationships/hyperlink" Target="https://wordpress.org/openverse/image/4a2a4df5-debc-46c1-9e24-5c961a50398a/" TargetMode="External"/><Relationship Id="rId5" Type="http://schemas.openxmlformats.org/officeDocument/2006/relationships/hyperlink" Target="https://www.w3.org/WAI/media/av/captions/" TargetMode="External"/><Relationship Id="rId10" Type="http://schemas.openxmlformats.org/officeDocument/2006/relationships/hyperlink" Target="https://www.usgs.gov/media/galleries/augmented-reality-ar-sandbox-photos" TargetMode="External"/><Relationship Id="rId4" Type="http://schemas.openxmlformats.org/officeDocument/2006/relationships/hyperlink" Target="https://serc.carleton.edu/details/images/234692.html" TargetMode="External"/><Relationship Id="rId9" Type="http://schemas.openxmlformats.org/officeDocument/2006/relationships/hyperlink" Target="https://serc.carleton.edu/details/images/194461.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openstax.org/" TargetMode="External"/><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hyperlink" Target="https://www.oercommons.org/"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1.png"/><Relationship Id="rId7" Type="http://schemas.openxmlformats.org/officeDocument/2006/relationships/hyperlink" Target="https://serc.carleton.edu/234436"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serc.carleton.edu/61244" TargetMode="External"/><Relationship Id="rId5" Type="http://schemas.openxmlformats.org/officeDocument/2006/relationships/hyperlink" Target="https://creativecommons.org/" TargetMode="External"/><Relationship Id="rId4" Type="http://schemas.openxmlformats.org/officeDocument/2006/relationships/image" Target="../media/image12.jpeg"/><Relationship Id="rId9"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0" i="0" dirty="0">
                <a:solidFill>
                  <a:srgbClr val="023373"/>
                </a:solidFill>
                <a:effectLst/>
                <a:latin typeface="Roboto" panose="02000000000000000000" pitchFamily="2" charset="0"/>
              </a:rPr>
              <a:t>Ensuring a thriving geoscience open education resource ecosystem: perspectives from 20 years at SERC</a:t>
            </a:r>
            <a:endParaRPr lang="en-US" dirty="0"/>
          </a:p>
        </p:txBody>
      </p:sp>
      <p:sp>
        <p:nvSpPr>
          <p:cNvPr id="3" name="Subtitle 2"/>
          <p:cNvSpPr>
            <a:spLocks noGrp="1"/>
          </p:cNvSpPr>
          <p:nvPr>
            <p:ph type="subTitle" idx="1"/>
          </p:nvPr>
        </p:nvSpPr>
        <p:spPr/>
        <p:txBody>
          <a:bodyPr/>
          <a:lstStyle/>
          <a:p>
            <a:r>
              <a:rPr lang="en-US" dirty="0"/>
              <a:t>Sean Fox</a:t>
            </a:r>
            <a:br>
              <a:rPr lang="en-US" dirty="0"/>
            </a:br>
            <a:r>
              <a:rPr lang="en-US" dirty="0"/>
              <a:t>Carleton College</a:t>
            </a:r>
            <a:br>
              <a:rPr lang="en-US" dirty="0"/>
            </a:br>
            <a:r>
              <a:rPr lang="en-US" dirty="0"/>
              <a:t>December 14, 2022</a:t>
            </a:r>
          </a:p>
        </p:txBody>
      </p:sp>
    </p:spTree>
    <p:extLst>
      <p:ext uri="{BB962C8B-B14F-4D97-AF65-F5344CB8AC3E}">
        <p14:creationId xmlns:p14="http://schemas.microsoft.com/office/powerpoint/2010/main" val="957978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DB702B61-DF43-83D9-4D94-F80EC9DCD69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90824" y="2169467"/>
            <a:ext cx="3504894" cy="1972755"/>
          </a:xfrm>
          <a:prstGeom prst="rect">
            <a:avLst/>
          </a:prstGeom>
          <a:noFill/>
          <a:ln w="25400">
            <a:solidFill>
              <a:schemeClr val="accent1"/>
            </a:solid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1643F44-1EF5-975C-63F4-77D8843F0DED}"/>
              </a:ext>
            </a:extLst>
          </p:cNvPr>
          <p:cNvSpPr>
            <a:spLocks noGrp="1"/>
          </p:cNvSpPr>
          <p:nvPr>
            <p:ph type="title"/>
          </p:nvPr>
        </p:nvSpPr>
        <p:spPr>
          <a:xfrm>
            <a:off x="926335" y="690616"/>
            <a:ext cx="10515600" cy="1325563"/>
          </a:xfrm>
        </p:spPr>
        <p:txBody>
          <a:bodyPr>
            <a:noAutofit/>
          </a:bodyPr>
          <a:lstStyle/>
          <a:p>
            <a:r>
              <a:rPr lang="en-US" sz="2800" dirty="0"/>
              <a:t>The pandemic forced a giant pedagogic experiment in hybrid/remote education that has changed what we think is possible. OER can help us meet these new expectations.</a:t>
            </a:r>
          </a:p>
        </p:txBody>
      </p:sp>
      <p:sp>
        <p:nvSpPr>
          <p:cNvPr id="6" name="TextBox 5">
            <a:extLst>
              <a:ext uri="{FF2B5EF4-FFF2-40B4-BE49-F238E27FC236}">
                <a16:creationId xmlns:a16="http://schemas.microsoft.com/office/drawing/2014/main" id="{432A8F6A-42BF-9392-2E61-B269A82C1A42}"/>
              </a:ext>
            </a:extLst>
          </p:cNvPr>
          <p:cNvSpPr txBox="1"/>
          <p:nvPr/>
        </p:nvSpPr>
        <p:spPr>
          <a:xfrm>
            <a:off x="6731305" y="5534959"/>
            <a:ext cx="5155895" cy="338554"/>
          </a:xfrm>
          <a:prstGeom prst="rect">
            <a:avLst/>
          </a:prstGeom>
          <a:noFill/>
        </p:spPr>
        <p:txBody>
          <a:bodyPr wrap="square" rtlCol="0">
            <a:spAutoFit/>
          </a:bodyPr>
          <a:lstStyle/>
          <a:p>
            <a:r>
              <a:rPr lang="en-US" sz="1600" dirty="0"/>
              <a:t>https://</a:t>
            </a:r>
            <a:r>
              <a:rPr lang="en-US" sz="1600" dirty="0" err="1"/>
              <a:t>serc.carleton.edu</a:t>
            </a:r>
            <a:r>
              <a:rPr lang="en-US" sz="1600" dirty="0"/>
              <a:t>/</a:t>
            </a:r>
            <a:r>
              <a:rPr lang="en-US" sz="1600" dirty="0" err="1"/>
              <a:t>teachearth</a:t>
            </a:r>
            <a:r>
              <a:rPr lang="en-US" sz="1600" dirty="0"/>
              <a:t>/</a:t>
            </a:r>
            <a:r>
              <a:rPr lang="en-US" sz="1600" dirty="0" err="1"/>
              <a:t>teach_geo_online</a:t>
            </a:r>
            <a:r>
              <a:rPr lang="en-US" sz="1600" dirty="0"/>
              <a:t>/</a:t>
            </a:r>
          </a:p>
        </p:txBody>
      </p:sp>
      <p:pic>
        <p:nvPicPr>
          <p:cNvPr id="4" name="Picture 3">
            <a:extLst>
              <a:ext uri="{FF2B5EF4-FFF2-40B4-BE49-F238E27FC236}">
                <a16:creationId xmlns:a16="http://schemas.microsoft.com/office/drawing/2014/main" id="{3F8EE50C-8085-3B6F-F861-2B8F80B76221}"/>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377023" y="3170409"/>
            <a:ext cx="2966445" cy="2174689"/>
          </a:xfrm>
          <a:prstGeom prst="rect">
            <a:avLst/>
          </a:prstGeom>
        </p:spPr>
      </p:pic>
      <p:pic>
        <p:nvPicPr>
          <p:cNvPr id="5" name="Picture 4">
            <a:extLst>
              <a:ext uri="{FF2B5EF4-FFF2-40B4-BE49-F238E27FC236}">
                <a16:creationId xmlns:a16="http://schemas.microsoft.com/office/drawing/2014/main" id="{2A7BD8B3-6D3C-6399-2C44-88EA47F461FE}"/>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443271" y="3050472"/>
            <a:ext cx="3886200" cy="2168638"/>
          </a:xfrm>
          <a:prstGeom prst="rect">
            <a:avLst/>
          </a:prstGeom>
          <a:ln w="25400">
            <a:solidFill>
              <a:schemeClr val="accent1"/>
            </a:solidFill>
          </a:ln>
        </p:spPr>
      </p:pic>
      <p:pic>
        <p:nvPicPr>
          <p:cNvPr id="7" name="Picture 6">
            <a:extLst>
              <a:ext uri="{FF2B5EF4-FFF2-40B4-BE49-F238E27FC236}">
                <a16:creationId xmlns:a16="http://schemas.microsoft.com/office/drawing/2014/main" id="{C2FC93AF-41F0-ED8E-0ED0-92AFF439B1B0}"/>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55216" y="2437590"/>
            <a:ext cx="3020114" cy="1697201"/>
          </a:xfrm>
          <a:prstGeom prst="rect">
            <a:avLst/>
          </a:prstGeom>
          <a:ln w="25400">
            <a:solidFill>
              <a:schemeClr val="accent1"/>
            </a:solidFill>
          </a:ln>
        </p:spPr>
      </p:pic>
    </p:spTree>
    <p:extLst>
      <p:ext uri="{BB962C8B-B14F-4D97-AF65-F5344CB8AC3E}">
        <p14:creationId xmlns:p14="http://schemas.microsoft.com/office/powerpoint/2010/main" val="329648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43F44-1EF5-975C-63F4-77D8843F0DED}"/>
              </a:ext>
            </a:extLst>
          </p:cNvPr>
          <p:cNvSpPr>
            <a:spLocks noGrp="1"/>
          </p:cNvSpPr>
          <p:nvPr>
            <p:ph type="title"/>
          </p:nvPr>
        </p:nvSpPr>
        <p:spPr>
          <a:xfrm>
            <a:off x="926335" y="690616"/>
            <a:ext cx="10872730" cy="1325563"/>
          </a:xfrm>
        </p:spPr>
        <p:txBody>
          <a:bodyPr>
            <a:noAutofit/>
          </a:bodyPr>
          <a:lstStyle/>
          <a:p>
            <a:r>
              <a:rPr lang="en-US" sz="2800" dirty="0"/>
              <a:t>There is a huge supply/demand gap for teaching resources that support diversity, equity and inclusion in geoscience education.</a:t>
            </a:r>
          </a:p>
        </p:txBody>
      </p:sp>
      <p:pic>
        <p:nvPicPr>
          <p:cNvPr id="3" name="Picture 2">
            <a:extLst>
              <a:ext uri="{FF2B5EF4-FFF2-40B4-BE49-F238E27FC236}">
                <a16:creationId xmlns:a16="http://schemas.microsoft.com/office/drawing/2014/main" id="{35D1977F-375A-0145-B169-95E40BD971F4}"/>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588664" y="2399633"/>
            <a:ext cx="3431316" cy="2965581"/>
          </a:xfrm>
          <a:prstGeom prst="rect">
            <a:avLst/>
          </a:prstGeom>
          <a:ln w="25400">
            <a:solidFill>
              <a:schemeClr val="accent1"/>
            </a:solidFill>
          </a:ln>
        </p:spPr>
      </p:pic>
      <p:pic>
        <p:nvPicPr>
          <p:cNvPr id="8" name="Picture 7">
            <a:extLst>
              <a:ext uri="{FF2B5EF4-FFF2-40B4-BE49-F238E27FC236}">
                <a16:creationId xmlns:a16="http://schemas.microsoft.com/office/drawing/2014/main" id="{1A667EB2-904E-08EB-E6E1-B0380DB550D1}"/>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264007" y="2117777"/>
            <a:ext cx="3886200" cy="2423601"/>
          </a:xfrm>
          <a:prstGeom prst="rect">
            <a:avLst/>
          </a:prstGeom>
          <a:ln w="25400">
            <a:solidFill>
              <a:schemeClr val="accent1"/>
            </a:solidFill>
          </a:ln>
        </p:spPr>
      </p:pic>
      <p:pic>
        <p:nvPicPr>
          <p:cNvPr id="9" name="Picture 8">
            <a:extLst>
              <a:ext uri="{FF2B5EF4-FFF2-40B4-BE49-F238E27FC236}">
                <a16:creationId xmlns:a16="http://schemas.microsoft.com/office/drawing/2014/main" id="{83C29643-E2DB-D89A-202F-D8394A8A1B0C}"/>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937135" y="3758203"/>
            <a:ext cx="3199482" cy="1769546"/>
          </a:xfrm>
          <a:prstGeom prst="rect">
            <a:avLst/>
          </a:prstGeom>
          <a:ln w="25400">
            <a:solidFill>
              <a:schemeClr val="accent1"/>
            </a:solidFill>
          </a:ln>
        </p:spPr>
      </p:pic>
      <p:sp>
        <p:nvSpPr>
          <p:cNvPr id="10" name="TextBox 9">
            <a:extLst>
              <a:ext uri="{FF2B5EF4-FFF2-40B4-BE49-F238E27FC236}">
                <a16:creationId xmlns:a16="http://schemas.microsoft.com/office/drawing/2014/main" id="{DEA57263-4BA3-08A0-44C9-1BCD16C1169C}"/>
              </a:ext>
            </a:extLst>
          </p:cNvPr>
          <p:cNvSpPr txBox="1"/>
          <p:nvPr/>
        </p:nvSpPr>
        <p:spPr>
          <a:xfrm>
            <a:off x="7928472" y="5905774"/>
            <a:ext cx="4263528" cy="523220"/>
          </a:xfrm>
          <a:prstGeom prst="rect">
            <a:avLst/>
          </a:prstGeom>
          <a:noFill/>
        </p:spPr>
        <p:txBody>
          <a:bodyPr wrap="square" rtlCol="0">
            <a:spAutoFit/>
          </a:bodyPr>
          <a:lstStyle/>
          <a:p>
            <a:r>
              <a:rPr lang="en-US" sz="1400" dirty="0">
                <a:hlinkClick r:id="rId6"/>
              </a:rPr>
              <a:t>https://urgeoscience.org/</a:t>
            </a:r>
            <a:endParaRPr lang="en-US" sz="1400" dirty="0"/>
          </a:p>
          <a:p>
            <a:r>
              <a:rPr lang="en-US" sz="1400" dirty="0"/>
              <a:t>https://</a:t>
            </a:r>
            <a:r>
              <a:rPr lang="en-US" sz="1400" dirty="0" err="1"/>
              <a:t>serc.carleton.edu</a:t>
            </a:r>
            <a:r>
              <a:rPr lang="en-US" sz="1400" dirty="0"/>
              <a:t>/</a:t>
            </a:r>
            <a:r>
              <a:rPr lang="en-US" sz="1400" dirty="0" err="1"/>
              <a:t>teachearth</a:t>
            </a:r>
            <a:r>
              <a:rPr lang="en-US" sz="1400" dirty="0"/>
              <a:t>/</a:t>
            </a:r>
            <a:r>
              <a:rPr lang="en-US" sz="1400" dirty="0" err="1"/>
              <a:t>broad_partic</a:t>
            </a:r>
            <a:r>
              <a:rPr lang="en-US" sz="1400" dirty="0"/>
              <a:t>/</a:t>
            </a:r>
          </a:p>
        </p:txBody>
      </p:sp>
      <p:pic>
        <p:nvPicPr>
          <p:cNvPr id="11" name="Picture 10">
            <a:extLst>
              <a:ext uri="{FF2B5EF4-FFF2-40B4-BE49-F238E27FC236}">
                <a16:creationId xmlns:a16="http://schemas.microsoft.com/office/drawing/2014/main" id="{FFF7F401-2063-9857-8B7C-800F50D948C5}"/>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984253" y="3429000"/>
            <a:ext cx="2558551" cy="2813117"/>
          </a:xfrm>
          <a:prstGeom prst="rect">
            <a:avLst/>
          </a:prstGeom>
          <a:ln w="25400">
            <a:solidFill>
              <a:schemeClr val="accent1"/>
            </a:solidFill>
          </a:ln>
        </p:spPr>
      </p:pic>
    </p:spTree>
    <p:extLst>
      <p:ext uri="{BB962C8B-B14F-4D97-AF65-F5344CB8AC3E}">
        <p14:creationId xmlns:p14="http://schemas.microsoft.com/office/powerpoint/2010/main" val="1437294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84E53DAD-DB59-C7C4-85F1-C2F67762C321}"/>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40068" y="2456312"/>
            <a:ext cx="5905041" cy="1635242"/>
          </a:xfrm>
          <a:prstGeom prst="rect">
            <a:avLst/>
          </a:prstGeom>
          <a:noFill/>
          <a:ln w="25400">
            <a:solidFill>
              <a:schemeClr val="accent1"/>
            </a:solid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1643F44-1EF5-975C-63F4-77D8843F0DED}"/>
              </a:ext>
            </a:extLst>
          </p:cNvPr>
          <p:cNvSpPr>
            <a:spLocks noGrp="1"/>
          </p:cNvSpPr>
          <p:nvPr>
            <p:ph type="title"/>
          </p:nvPr>
        </p:nvSpPr>
        <p:spPr>
          <a:xfrm>
            <a:off x="926335" y="690616"/>
            <a:ext cx="10872730" cy="1325563"/>
          </a:xfrm>
        </p:spPr>
        <p:txBody>
          <a:bodyPr>
            <a:noAutofit/>
          </a:bodyPr>
          <a:lstStyle/>
          <a:p>
            <a:r>
              <a:rPr lang="en-US" sz="2800" dirty="0"/>
              <a:t>We need OER that helps students develop the skills to tackle real-world problems they care about.  They need practice in data-intensive, transdisciplinary, place-based problem solving that engages with local communities and global challenges.</a:t>
            </a:r>
          </a:p>
        </p:txBody>
      </p:sp>
      <p:sp>
        <p:nvSpPr>
          <p:cNvPr id="10" name="TextBox 9">
            <a:extLst>
              <a:ext uri="{FF2B5EF4-FFF2-40B4-BE49-F238E27FC236}">
                <a16:creationId xmlns:a16="http://schemas.microsoft.com/office/drawing/2014/main" id="{DEA57263-4BA3-08A0-44C9-1BCD16C1169C}"/>
              </a:ext>
            </a:extLst>
          </p:cNvPr>
          <p:cNvSpPr txBox="1"/>
          <p:nvPr/>
        </p:nvSpPr>
        <p:spPr>
          <a:xfrm>
            <a:off x="9030159" y="5956444"/>
            <a:ext cx="4263528" cy="307777"/>
          </a:xfrm>
          <a:prstGeom prst="rect">
            <a:avLst/>
          </a:prstGeom>
          <a:noFill/>
        </p:spPr>
        <p:txBody>
          <a:bodyPr wrap="square" rtlCol="0">
            <a:spAutoFit/>
          </a:bodyPr>
          <a:lstStyle/>
          <a:p>
            <a:r>
              <a:rPr lang="en-US" sz="1400" dirty="0"/>
              <a:t>https://</a:t>
            </a:r>
            <a:r>
              <a:rPr lang="en-US" sz="1400" dirty="0" err="1"/>
              <a:t>serc.carleton.edu</a:t>
            </a:r>
            <a:r>
              <a:rPr lang="en-US" sz="1400" dirty="0"/>
              <a:t>/integrate/</a:t>
            </a:r>
          </a:p>
        </p:txBody>
      </p:sp>
      <p:pic>
        <p:nvPicPr>
          <p:cNvPr id="6" name="Picture 5">
            <a:extLst>
              <a:ext uri="{FF2B5EF4-FFF2-40B4-BE49-F238E27FC236}">
                <a16:creationId xmlns:a16="http://schemas.microsoft.com/office/drawing/2014/main" id="{51C156BC-1546-F93D-B780-73ABED891CC0}"/>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185231" y="2456312"/>
            <a:ext cx="3177448" cy="1945376"/>
          </a:xfrm>
          <a:prstGeom prst="rect">
            <a:avLst/>
          </a:prstGeom>
          <a:ln w="25400">
            <a:solidFill>
              <a:schemeClr val="accent1"/>
            </a:solidFill>
          </a:ln>
        </p:spPr>
      </p:pic>
      <p:pic>
        <p:nvPicPr>
          <p:cNvPr id="10246" name="Picture 6">
            <a:extLst>
              <a:ext uri="{FF2B5EF4-FFF2-40B4-BE49-F238E27FC236}">
                <a16:creationId xmlns:a16="http://schemas.microsoft.com/office/drawing/2014/main" id="{EE0CD3A9-3803-553D-6E52-3AE1E42BA6CE}"/>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219493" y="3486980"/>
            <a:ext cx="2095701" cy="2089413"/>
          </a:xfrm>
          <a:prstGeom prst="rect">
            <a:avLst/>
          </a:prstGeom>
          <a:noFill/>
          <a:ln w="25400">
            <a:solidFill>
              <a:schemeClr val="accent1"/>
            </a:solidFill>
          </a:ln>
          <a:extLst>
            <a:ext uri="{909E8E84-426E-40DD-AFC4-6F175D3DCCD1}">
              <a14:hiddenFill xmlns:a14="http://schemas.microsoft.com/office/drawing/2010/main">
                <a:solidFill>
                  <a:srgbClr val="FFFFFF"/>
                </a:solidFill>
              </a14:hiddenFill>
            </a:ext>
          </a:extLst>
        </p:spPr>
      </p:pic>
      <p:pic>
        <p:nvPicPr>
          <p:cNvPr id="10248" name="Picture 8">
            <a:extLst>
              <a:ext uri="{FF2B5EF4-FFF2-40B4-BE49-F238E27FC236}">
                <a16:creationId xmlns:a16="http://schemas.microsoft.com/office/drawing/2014/main" id="{3DEE4D5B-9F14-8AAF-F4AE-F70DAE2F001D}"/>
              </a:ext>
              <a:ext uri="{C183D7F6-B498-43B3-948B-1728B52AA6E4}">
                <adec:decorative xmlns:adec="http://schemas.microsoft.com/office/drawing/2017/decorative" val="1"/>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1924656" y="3746497"/>
            <a:ext cx="2193416" cy="1954126"/>
          </a:xfrm>
          <a:prstGeom prst="rect">
            <a:avLst/>
          </a:prstGeom>
          <a:noFill/>
          <a:ln w="25400">
            <a:solidFill>
              <a:schemeClr val="accent1"/>
            </a:solidFill>
          </a:ln>
          <a:extLst>
            <a:ext uri="{909E8E84-426E-40DD-AFC4-6F175D3DCCD1}">
              <a14:hiddenFill xmlns:a14="http://schemas.microsoft.com/office/drawing/2010/main">
                <a:solidFill>
                  <a:srgbClr val="FFFFFF"/>
                </a:solidFill>
              </a14:hiddenFill>
            </a:ext>
          </a:extLst>
        </p:spPr>
      </p:pic>
      <p:pic>
        <p:nvPicPr>
          <p:cNvPr id="10250" name="Picture 10">
            <a:extLst>
              <a:ext uri="{FF2B5EF4-FFF2-40B4-BE49-F238E27FC236}">
                <a16:creationId xmlns:a16="http://schemas.microsoft.com/office/drawing/2014/main" id="{BD81147D-BBFA-1403-7C10-7A4419FDCDEC}"/>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362700" y="3268333"/>
            <a:ext cx="2151541" cy="2891928"/>
          </a:xfrm>
          <a:prstGeom prst="rect">
            <a:avLst/>
          </a:prstGeom>
          <a:noFill/>
          <a:ln w="2540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590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43F44-1EF5-975C-63F4-77D8843F0DED}"/>
              </a:ext>
            </a:extLst>
          </p:cNvPr>
          <p:cNvSpPr>
            <a:spLocks noGrp="1"/>
          </p:cNvSpPr>
          <p:nvPr>
            <p:ph type="title"/>
          </p:nvPr>
        </p:nvSpPr>
        <p:spPr>
          <a:xfrm>
            <a:off x="705678" y="925274"/>
            <a:ext cx="10515600" cy="1325563"/>
          </a:xfrm>
        </p:spPr>
        <p:txBody>
          <a:bodyPr/>
          <a:lstStyle/>
          <a:p>
            <a:pPr algn="ctr"/>
            <a:r>
              <a:rPr lang="en-US" dirty="0"/>
              <a:t>Thank You</a:t>
            </a:r>
          </a:p>
        </p:txBody>
      </p:sp>
      <p:sp>
        <p:nvSpPr>
          <p:cNvPr id="3" name="Content Placeholder 2">
            <a:extLst>
              <a:ext uri="{FF2B5EF4-FFF2-40B4-BE49-F238E27FC236}">
                <a16:creationId xmlns:a16="http://schemas.microsoft.com/office/drawing/2014/main" id="{124F4D88-D083-C8E4-79C8-E7EC59DD5A4C}"/>
              </a:ext>
            </a:extLst>
          </p:cNvPr>
          <p:cNvSpPr>
            <a:spLocks noGrp="1"/>
          </p:cNvSpPr>
          <p:nvPr>
            <p:ph idx="1"/>
          </p:nvPr>
        </p:nvSpPr>
        <p:spPr>
          <a:xfrm>
            <a:off x="705678" y="2474982"/>
            <a:ext cx="10515600" cy="3127375"/>
          </a:xfrm>
        </p:spPr>
        <p:txBody>
          <a:bodyPr>
            <a:normAutofit/>
          </a:bodyPr>
          <a:lstStyle/>
          <a:p>
            <a:pPr marL="0" indent="0" algn="ctr">
              <a:buNone/>
            </a:pPr>
            <a:r>
              <a:rPr lang="en-US" dirty="0"/>
              <a:t>Sean Fox</a:t>
            </a:r>
            <a:br>
              <a:rPr lang="en-US" dirty="0"/>
            </a:br>
            <a:r>
              <a:rPr lang="en-US" dirty="0">
                <a:hlinkClick r:id="rId2"/>
              </a:rPr>
              <a:t>sfox@carleton.edu</a:t>
            </a:r>
            <a:endParaRPr lang="en-US" dirty="0"/>
          </a:p>
          <a:p>
            <a:pPr marL="0" indent="0" algn="ctr">
              <a:buNone/>
            </a:pPr>
            <a:r>
              <a:rPr lang="en-US" dirty="0"/>
              <a:t>https://</a:t>
            </a:r>
            <a:r>
              <a:rPr lang="en-US" dirty="0" err="1"/>
              <a:t>serc.carleton.edu</a:t>
            </a:r>
            <a:endParaRPr lang="en-US" dirty="0"/>
          </a:p>
        </p:txBody>
      </p:sp>
    </p:spTree>
    <p:extLst>
      <p:ext uri="{BB962C8B-B14F-4D97-AF65-F5344CB8AC3E}">
        <p14:creationId xmlns:p14="http://schemas.microsoft.com/office/powerpoint/2010/main" val="1085862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FF7EC-92AD-238E-8F28-CE56232EBC5D}"/>
              </a:ext>
            </a:extLst>
          </p:cNvPr>
          <p:cNvSpPr>
            <a:spLocks noGrp="1"/>
          </p:cNvSpPr>
          <p:nvPr>
            <p:ph type="title"/>
          </p:nvPr>
        </p:nvSpPr>
        <p:spPr/>
        <p:txBody>
          <a:bodyPr>
            <a:noAutofit/>
          </a:bodyPr>
          <a:lstStyle/>
          <a:p>
            <a:r>
              <a:rPr lang="en-US" sz="1600" dirty="0"/>
              <a:t>Photo Credits:</a:t>
            </a:r>
            <a:br>
              <a:rPr lang="en-US" sz="1600" dirty="0"/>
            </a:br>
            <a:r>
              <a:rPr lang="en-US" sz="1600" dirty="0"/>
              <a:t>Creators and reuse information available the the listed </a:t>
            </a:r>
            <a:r>
              <a:rPr lang="en-US" sz="1600" dirty="0" err="1"/>
              <a:t>urls</a:t>
            </a:r>
            <a:r>
              <a:rPr lang="en-US" sz="1600" dirty="0"/>
              <a:t>.</a:t>
            </a:r>
          </a:p>
        </p:txBody>
      </p:sp>
      <p:sp>
        <p:nvSpPr>
          <p:cNvPr id="3" name="Content Placeholder 2">
            <a:extLst>
              <a:ext uri="{FF2B5EF4-FFF2-40B4-BE49-F238E27FC236}">
                <a16:creationId xmlns:a16="http://schemas.microsoft.com/office/drawing/2014/main" id="{85C1DEAF-423B-7E05-A176-BD6BB92ED93A}"/>
              </a:ext>
            </a:extLst>
          </p:cNvPr>
          <p:cNvSpPr>
            <a:spLocks noGrp="1"/>
          </p:cNvSpPr>
          <p:nvPr>
            <p:ph idx="1"/>
          </p:nvPr>
        </p:nvSpPr>
        <p:spPr/>
        <p:txBody>
          <a:bodyPr>
            <a:normAutofit fontScale="62500" lnSpcReduction="20000"/>
          </a:bodyPr>
          <a:lstStyle/>
          <a:p>
            <a:r>
              <a:rPr lang="en-US" sz="2600" dirty="0">
                <a:solidFill>
                  <a:schemeClr val="accent3">
                    <a:lumMod val="75000"/>
                  </a:schemeClr>
                </a:solidFill>
                <a:latin typeface="+mj-lt"/>
                <a:ea typeface="+mj-ea"/>
                <a:cs typeface="+mj-cs"/>
              </a:rPr>
              <a:t>The Geologist’s Office </a:t>
            </a:r>
            <a:r>
              <a:rPr lang="en-US" sz="2600" dirty="0">
                <a:solidFill>
                  <a:schemeClr val="accent3">
                    <a:lumMod val="75000"/>
                  </a:schemeClr>
                </a:solidFill>
                <a:latin typeface="+mj-lt"/>
                <a:ea typeface="+mj-ea"/>
                <a:cs typeface="+mj-cs"/>
                <a:hlinkClick r:id="rId2">
                  <a:extLst>
                    <a:ext uri="{A12FA001-AC4F-418D-AE19-62706E023703}">
                      <ahyp:hlinkClr xmlns:ahyp="http://schemas.microsoft.com/office/drawing/2018/hyperlinkcolor" val="tx"/>
                    </a:ext>
                  </a:extLst>
                </a:hlinkClick>
              </a:rPr>
              <a:t>https://www.carleton.edu/campus/gallery/exhibitions/2002/vantagePoints/soth.html</a:t>
            </a:r>
            <a:endParaRPr lang="en-US" sz="2600" dirty="0">
              <a:solidFill>
                <a:schemeClr val="accent3">
                  <a:lumMod val="75000"/>
                </a:schemeClr>
              </a:solidFill>
              <a:latin typeface="+mj-lt"/>
              <a:ea typeface="+mj-ea"/>
              <a:cs typeface="+mj-cs"/>
            </a:endParaRPr>
          </a:p>
          <a:p>
            <a:r>
              <a:rPr lang="en-US" sz="2600" dirty="0">
                <a:solidFill>
                  <a:schemeClr val="accent3">
                    <a:lumMod val="75000"/>
                  </a:schemeClr>
                </a:solidFill>
                <a:latin typeface="+mj-lt"/>
                <a:ea typeface="+mj-ea"/>
                <a:cs typeface="+mj-cs"/>
              </a:rPr>
              <a:t>Scale-up classroom </a:t>
            </a:r>
            <a:r>
              <a:rPr lang="en-US" sz="2600" dirty="0">
                <a:solidFill>
                  <a:schemeClr val="accent3">
                    <a:lumMod val="75000"/>
                  </a:schemeClr>
                </a:solidFill>
                <a:latin typeface="+mj-lt"/>
                <a:ea typeface="+mj-ea"/>
                <a:cs typeface="+mj-cs"/>
                <a:hlinkClick r:id="rId3">
                  <a:extLst>
                    <a:ext uri="{A12FA001-AC4F-418D-AE19-62706E023703}">
                      <ahyp:hlinkClr xmlns:ahyp="http://schemas.microsoft.com/office/drawing/2018/hyperlinkcolor" val="tx"/>
                    </a:ext>
                  </a:extLst>
                </a:hlinkClick>
              </a:rPr>
              <a:t>https://serc.carleton.edu/details/images/13287.html</a:t>
            </a:r>
            <a:r>
              <a:rPr lang="en-US" sz="2600" dirty="0">
                <a:solidFill>
                  <a:schemeClr val="accent3">
                    <a:lumMod val="75000"/>
                  </a:schemeClr>
                </a:solidFill>
                <a:latin typeface="+mj-lt"/>
                <a:ea typeface="+mj-ea"/>
                <a:cs typeface="+mj-cs"/>
              </a:rPr>
              <a:t> </a:t>
            </a:r>
          </a:p>
          <a:p>
            <a:r>
              <a:rPr lang="en-US" sz="2600" dirty="0">
                <a:solidFill>
                  <a:schemeClr val="accent3">
                    <a:lumMod val="75000"/>
                  </a:schemeClr>
                </a:solidFill>
                <a:latin typeface="+mj-lt"/>
                <a:ea typeface="+mj-ea"/>
                <a:cs typeface="+mj-cs"/>
              </a:rPr>
              <a:t>Faculty Professional Development </a:t>
            </a:r>
            <a:r>
              <a:rPr lang="en-US" sz="2600" dirty="0">
                <a:solidFill>
                  <a:schemeClr val="accent3">
                    <a:lumMod val="75000"/>
                  </a:schemeClr>
                </a:solidFill>
                <a:latin typeface="+mj-lt"/>
                <a:ea typeface="+mj-ea"/>
                <a:cs typeface="+mj-cs"/>
                <a:hlinkClick r:id="rId4">
                  <a:extLst>
                    <a:ext uri="{A12FA001-AC4F-418D-AE19-62706E023703}">
                      <ahyp:hlinkClr xmlns:ahyp="http://schemas.microsoft.com/office/drawing/2018/hyperlinkcolor" val="tx"/>
                    </a:ext>
                  </a:extLst>
                </a:hlinkClick>
              </a:rPr>
              <a:t>https://serc.carleton.edu/details/images/234692.html</a:t>
            </a:r>
            <a:endParaRPr lang="en-US" sz="2600" dirty="0">
              <a:solidFill>
                <a:schemeClr val="accent3">
                  <a:lumMod val="75000"/>
                </a:schemeClr>
              </a:solidFill>
              <a:latin typeface="+mj-lt"/>
              <a:ea typeface="+mj-ea"/>
              <a:cs typeface="+mj-cs"/>
            </a:endParaRPr>
          </a:p>
          <a:p>
            <a:r>
              <a:rPr lang="en-US" sz="2600" dirty="0">
                <a:solidFill>
                  <a:schemeClr val="accent3">
                    <a:lumMod val="75000"/>
                  </a:schemeClr>
                </a:solidFill>
                <a:latin typeface="+mj-lt"/>
                <a:ea typeface="+mj-ea"/>
                <a:cs typeface="+mj-cs"/>
              </a:rPr>
              <a:t>Captioning video</a:t>
            </a:r>
            <a:br>
              <a:rPr lang="en-US" sz="2600" dirty="0">
                <a:solidFill>
                  <a:schemeClr val="accent3">
                    <a:lumMod val="75000"/>
                  </a:schemeClr>
                </a:solidFill>
                <a:latin typeface="+mj-lt"/>
                <a:ea typeface="+mj-ea"/>
                <a:cs typeface="+mj-cs"/>
              </a:rPr>
            </a:br>
            <a:r>
              <a:rPr lang="en-US" sz="2600" dirty="0">
                <a:solidFill>
                  <a:schemeClr val="accent3">
                    <a:lumMod val="75000"/>
                  </a:schemeClr>
                </a:solidFill>
                <a:latin typeface="+mj-lt"/>
                <a:ea typeface="+mj-ea"/>
                <a:cs typeface="+mj-cs"/>
                <a:hlinkClick r:id="rId5">
                  <a:extLst>
                    <a:ext uri="{A12FA001-AC4F-418D-AE19-62706E023703}">
                      <ahyp:hlinkClr xmlns:ahyp="http://schemas.microsoft.com/office/drawing/2018/hyperlinkcolor" val="tx"/>
                    </a:ext>
                  </a:extLst>
                </a:hlinkClick>
              </a:rPr>
              <a:t>https://www.w3.org/WAI/media/av/captions/</a:t>
            </a:r>
            <a:r>
              <a:rPr lang="en-US" sz="2600" dirty="0">
                <a:solidFill>
                  <a:schemeClr val="accent3">
                    <a:lumMod val="75000"/>
                  </a:schemeClr>
                </a:solidFill>
                <a:latin typeface="+mj-lt"/>
                <a:ea typeface="+mj-ea"/>
                <a:cs typeface="+mj-cs"/>
              </a:rPr>
              <a:t> </a:t>
            </a:r>
          </a:p>
          <a:p>
            <a:r>
              <a:rPr lang="en-US" sz="2600" dirty="0">
                <a:solidFill>
                  <a:schemeClr val="accent3">
                    <a:lumMod val="75000"/>
                  </a:schemeClr>
                </a:solidFill>
                <a:latin typeface="+mj-lt"/>
                <a:ea typeface="+mj-ea"/>
                <a:cs typeface="+mj-cs"/>
              </a:rPr>
              <a:t>UDL Diagram</a:t>
            </a:r>
            <a:br>
              <a:rPr lang="en-US" sz="2600" dirty="0">
                <a:solidFill>
                  <a:schemeClr val="accent3">
                    <a:lumMod val="75000"/>
                  </a:schemeClr>
                </a:solidFill>
                <a:latin typeface="+mj-lt"/>
                <a:ea typeface="+mj-ea"/>
                <a:cs typeface="+mj-cs"/>
              </a:rPr>
            </a:br>
            <a:r>
              <a:rPr lang="en-US" sz="2600" dirty="0">
                <a:solidFill>
                  <a:schemeClr val="accent3">
                    <a:lumMod val="75000"/>
                  </a:schemeClr>
                </a:solidFill>
                <a:latin typeface="+mj-lt"/>
                <a:ea typeface="+mj-ea"/>
                <a:cs typeface="+mj-cs"/>
                <a:hlinkClick r:id="rId6">
                  <a:extLst>
                    <a:ext uri="{A12FA001-AC4F-418D-AE19-62706E023703}">
                      <ahyp:hlinkClr xmlns:ahyp="http://schemas.microsoft.com/office/drawing/2018/hyperlinkcolor" val="tx"/>
                    </a:ext>
                  </a:extLst>
                </a:hlinkClick>
              </a:rPr>
              <a:t>https://wordpress.org/openverse/image/4a2a4df5-debc-46c1-9e24-5c961a50398a/</a:t>
            </a:r>
            <a:r>
              <a:rPr lang="en-US" sz="2600" dirty="0">
                <a:solidFill>
                  <a:schemeClr val="accent3">
                    <a:lumMod val="75000"/>
                  </a:schemeClr>
                </a:solidFill>
                <a:latin typeface="+mj-lt"/>
                <a:ea typeface="+mj-ea"/>
                <a:cs typeface="+mj-cs"/>
              </a:rPr>
              <a:t> </a:t>
            </a:r>
          </a:p>
          <a:p>
            <a:r>
              <a:rPr lang="en-US" sz="2600" dirty="0">
                <a:solidFill>
                  <a:schemeClr val="accent3">
                    <a:lumMod val="75000"/>
                  </a:schemeClr>
                </a:solidFill>
                <a:latin typeface="+mj-lt"/>
                <a:ea typeface="+mj-ea"/>
                <a:cs typeface="+mj-cs"/>
              </a:rPr>
              <a:t>Field of Dreams photo Natalie Maynor </a:t>
            </a:r>
            <a:r>
              <a:rPr lang="en-US" sz="2600" dirty="0">
                <a:solidFill>
                  <a:schemeClr val="accent3">
                    <a:lumMod val="75000"/>
                  </a:schemeClr>
                </a:solidFill>
                <a:latin typeface="+mj-lt"/>
                <a:ea typeface="+mj-ea"/>
                <a:cs typeface="+mj-cs"/>
                <a:hlinkClick r:id="rId7">
                  <a:extLst>
                    <a:ext uri="{A12FA001-AC4F-418D-AE19-62706E023703}">
                      <ahyp:hlinkClr xmlns:ahyp="http://schemas.microsoft.com/office/drawing/2018/hyperlinkcolor" val="tx"/>
                    </a:ext>
                  </a:extLst>
                </a:hlinkClick>
              </a:rPr>
              <a:t>https://www.flickr.com/photos/nataliemaynor/48726179762</a:t>
            </a:r>
            <a:endParaRPr lang="en-US" sz="2600" dirty="0">
              <a:solidFill>
                <a:schemeClr val="accent3">
                  <a:lumMod val="75000"/>
                </a:schemeClr>
              </a:solidFill>
              <a:latin typeface="+mj-lt"/>
              <a:ea typeface="+mj-ea"/>
              <a:cs typeface="+mj-cs"/>
            </a:endParaRPr>
          </a:p>
          <a:p>
            <a:r>
              <a:rPr lang="en-US" sz="2600" dirty="0">
                <a:solidFill>
                  <a:schemeClr val="accent3">
                    <a:lumMod val="75000"/>
                  </a:schemeClr>
                </a:solidFill>
                <a:latin typeface="+mj-lt"/>
                <a:ea typeface="+mj-ea"/>
                <a:cs typeface="+mj-cs"/>
              </a:rPr>
              <a:t>Early Science Lab in Old Main</a:t>
            </a:r>
            <a:br>
              <a:rPr lang="en-US" sz="2600" dirty="0">
                <a:solidFill>
                  <a:schemeClr val="accent3">
                    <a:lumMod val="75000"/>
                  </a:schemeClr>
                </a:solidFill>
                <a:latin typeface="+mj-lt"/>
                <a:ea typeface="+mj-ea"/>
                <a:cs typeface="+mj-cs"/>
              </a:rPr>
            </a:br>
            <a:r>
              <a:rPr lang="en-US" sz="2600" dirty="0">
                <a:solidFill>
                  <a:schemeClr val="accent3">
                    <a:lumMod val="75000"/>
                  </a:schemeClr>
                </a:solidFill>
                <a:latin typeface="+mj-lt"/>
                <a:ea typeface="+mj-ea"/>
                <a:cs typeface="+mj-cs"/>
                <a:hlinkClick r:id="rId8">
                  <a:extLst>
                    <a:ext uri="{A12FA001-AC4F-418D-AE19-62706E023703}">
                      <ahyp:hlinkClr xmlns:ahyp="http://schemas.microsoft.com/office/drawing/2018/hyperlinkcolor" val="tx"/>
                    </a:ext>
                  </a:extLst>
                </a:hlinkClick>
              </a:rPr>
              <a:t>https://www.augustana.edu/about-us/sesquicentennial/quest-for-scholarship</a:t>
            </a:r>
            <a:r>
              <a:rPr lang="en-US" sz="2600" dirty="0">
                <a:solidFill>
                  <a:schemeClr val="accent3">
                    <a:lumMod val="75000"/>
                  </a:schemeClr>
                </a:solidFill>
                <a:latin typeface="+mj-lt"/>
                <a:ea typeface="+mj-ea"/>
                <a:cs typeface="+mj-cs"/>
              </a:rPr>
              <a:t> </a:t>
            </a:r>
          </a:p>
          <a:p>
            <a:r>
              <a:rPr lang="en-US" sz="2600" dirty="0">
                <a:solidFill>
                  <a:schemeClr val="accent3">
                    <a:lumMod val="75000"/>
                  </a:schemeClr>
                </a:solidFill>
                <a:latin typeface="+mj-lt"/>
                <a:ea typeface="+mj-ea"/>
                <a:cs typeface="+mj-cs"/>
              </a:rPr>
              <a:t>NGSS Workshop participants</a:t>
            </a:r>
            <a:br>
              <a:rPr lang="en-US" sz="2600" dirty="0">
                <a:solidFill>
                  <a:schemeClr val="accent3">
                    <a:lumMod val="75000"/>
                  </a:schemeClr>
                </a:solidFill>
                <a:latin typeface="+mj-lt"/>
                <a:ea typeface="+mj-ea"/>
                <a:cs typeface="+mj-cs"/>
              </a:rPr>
            </a:br>
            <a:r>
              <a:rPr lang="en-US" sz="2600" dirty="0">
                <a:solidFill>
                  <a:schemeClr val="accent3">
                    <a:lumMod val="75000"/>
                  </a:schemeClr>
                </a:solidFill>
                <a:latin typeface="+mj-lt"/>
                <a:ea typeface="+mj-ea"/>
                <a:cs typeface="+mj-cs"/>
                <a:hlinkClick r:id="rId9">
                  <a:extLst>
                    <a:ext uri="{A12FA001-AC4F-418D-AE19-62706E023703}">
                      <ahyp:hlinkClr xmlns:ahyp="http://schemas.microsoft.com/office/drawing/2018/hyperlinkcolor" val="tx"/>
                    </a:ext>
                  </a:extLst>
                </a:hlinkClick>
              </a:rPr>
              <a:t>https://serc.carleton.edu/details/images/194461.html</a:t>
            </a:r>
            <a:r>
              <a:rPr lang="en-US" sz="2600" dirty="0">
                <a:solidFill>
                  <a:schemeClr val="accent3">
                    <a:lumMod val="75000"/>
                  </a:schemeClr>
                </a:solidFill>
                <a:latin typeface="+mj-lt"/>
                <a:ea typeface="+mj-ea"/>
                <a:cs typeface="+mj-cs"/>
              </a:rPr>
              <a:t> </a:t>
            </a:r>
          </a:p>
          <a:p>
            <a:r>
              <a:rPr lang="en-US" sz="2600" dirty="0">
                <a:solidFill>
                  <a:schemeClr val="accent3">
                    <a:lumMod val="75000"/>
                  </a:schemeClr>
                </a:solidFill>
                <a:latin typeface="+mj-lt"/>
                <a:ea typeface="+mj-ea"/>
                <a:cs typeface="+mj-cs"/>
              </a:rPr>
              <a:t>AR Sandbox</a:t>
            </a:r>
            <a:br>
              <a:rPr lang="en-US" sz="2600" dirty="0">
                <a:solidFill>
                  <a:schemeClr val="accent3">
                    <a:lumMod val="75000"/>
                  </a:schemeClr>
                </a:solidFill>
                <a:latin typeface="+mj-lt"/>
                <a:ea typeface="+mj-ea"/>
                <a:cs typeface="+mj-cs"/>
              </a:rPr>
            </a:br>
            <a:r>
              <a:rPr lang="en-US" sz="2600" dirty="0">
                <a:solidFill>
                  <a:schemeClr val="accent3">
                    <a:lumMod val="75000"/>
                  </a:schemeClr>
                </a:solidFill>
                <a:latin typeface="+mj-lt"/>
                <a:ea typeface="+mj-ea"/>
                <a:cs typeface="+mj-cs"/>
                <a:hlinkClick r:id="rId10">
                  <a:extLst>
                    <a:ext uri="{A12FA001-AC4F-418D-AE19-62706E023703}">
                      <ahyp:hlinkClr xmlns:ahyp="http://schemas.microsoft.com/office/drawing/2018/hyperlinkcolor" val="tx"/>
                    </a:ext>
                  </a:extLst>
                </a:hlinkClick>
              </a:rPr>
              <a:t>https://www.usgs.gov/media/galleries/augmented-reality-ar-sandbox-photos</a:t>
            </a:r>
            <a:r>
              <a:rPr lang="en-US" sz="2600" dirty="0">
                <a:solidFill>
                  <a:schemeClr val="accent3">
                    <a:lumMod val="75000"/>
                  </a:schemeClr>
                </a:solidFill>
                <a:latin typeface="+mj-lt"/>
                <a:ea typeface="+mj-ea"/>
                <a:cs typeface="+mj-cs"/>
              </a:rPr>
              <a:t> </a:t>
            </a:r>
          </a:p>
          <a:p>
            <a:r>
              <a:rPr lang="en-US" sz="2600" dirty="0">
                <a:solidFill>
                  <a:schemeClr val="accent3">
                    <a:lumMod val="75000"/>
                  </a:schemeClr>
                </a:solidFill>
                <a:latin typeface="+mj-lt"/>
                <a:ea typeface="+mj-ea"/>
                <a:cs typeface="+mj-cs"/>
              </a:rPr>
              <a:t>All other imagery either created by the presentation author, openly licensed and available from the websites listed on the respective slide, or thumbnails of publicly available websites used under fair use.</a:t>
            </a:r>
          </a:p>
          <a:p>
            <a:endParaRPr lang="en-US" dirty="0"/>
          </a:p>
        </p:txBody>
      </p:sp>
    </p:spTree>
    <p:extLst>
      <p:ext uri="{BB962C8B-B14F-4D97-AF65-F5344CB8AC3E}">
        <p14:creationId xmlns:p14="http://schemas.microsoft.com/office/powerpoint/2010/main" val="3649365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E3BB0-C841-F6D0-7AE8-92B60E597D71}"/>
              </a:ext>
            </a:extLst>
          </p:cNvPr>
          <p:cNvSpPr>
            <a:spLocks noGrp="1"/>
          </p:cNvSpPr>
          <p:nvPr>
            <p:ph type="title"/>
          </p:nvPr>
        </p:nvSpPr>
        <p:spPr>
          <a:xfrm>
            <a:off x="838200" y="519536"/>
            <a:ext cx="10515600" cy="1325563"/>
          </a:xfrm>
        </p:spPr>
        <p:txBody>
          <a:bodyPr>
            <a:noAutofit/>
          </a:bodyPr>
          <a:lstStyle/>
          <a:p>
            <a:r>
              <a:rPr lang="en-US" sz="2800" dirty="0"/>
              <a:t>The term Open Education Resources (OER) was coined 20 years ago at the confluence of the early web and licensing ideas from the software and publishing worlds </a:t>
            </a:r>
          </a:p>
        </p:txBody>
      </p:sp>
      <p:sp>
        <p:nvSpPr>
          <p:cNvPr id="4" name="TextBox 3">
            <a:extLst>
              <a:ext uri="{FF2B5EF4-FFF2-40B4-BE49-F238E27FC236}">
                <a16:creationId xmlns:a16="http://schemas.microsoft.com/office/drawing/2014/main" id="{56E17D64-7F71-E36A-0767-91D805396978}"/>
              </a:ext>
            </a:extLst>
          </p:cNvPr>
          <p:cNvSpPr txBox="1"/>
          <p:nvPr/>
        </p:nvSpPr>
        <p:spPr>
          <a:xfrm>
            <a:off x="6193971" y="6030687"/>
            <a:ext cx="6705600" cy="307777"/>
          </a:xfrm>
          <a:prstGeom prst="rect">
            <a:avLst/>
          </a:prstGeom>
          <a:noFill/>
        </p:spPr>
        <p:txBody>
          <a:bodyPr wrap="square" rtlCol="0">
            <a:spAutoFit/>
          </a:bodyPr>
          <a:lstStyle/>
          <a:p>
            <a:r>
              <a:rPr lang="en-US" sz="1400" dirty="0"/>
              <a:t>*https://</a:t>
            </a:r>
            <a:r>
              <a:rPr lang="en-US" sz="1400" dirty="0" err="1"/>
              <a:t>www.unesco.org</a:t>
            </a:r>
            <a:r>
              <a:rPr lang="en-US" sz="1400" dirty="0"/>
              <a:t>/</a:t>
            </a:r>
            <a:r>
              <a:rPr lang="en-US" sz="1400" dirty="0" err="1"/>
              <a:t>en</a:t>
            </a:r>
            <a:r>
              <a:rPr lang="en-US" sz="1400" dirty="0"/>
              <a:t>/open-solutions/open-educational-resources</a:t>
            </a:r>
          </a:p>
        </p:txBody>
      </p:sp>
      <p:pic>
        <p:nvPicPr>
          <p:cNvPr id="7" name="Picture 6">
            <a:extLst>
              <a:ext uri="{FF2B5EF4-FFF2-40B4-BE49-F238E27FC236}">
                <a16:creationId xmlns:a16="http://schemas.microsoft.com/office/drawing/2014/main" id="{2C5B99A1-42D8-3CCC-E330-24FC9C2E2186}"/>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661402" y="2223393"/>
            <a:ext cx="2967541" cy="3429000"/>
          </a:xfrm>
          <a:prstGeom prst="rect">
            <a:avLst/>
          </a:prstGeom>
        </p:spPr>
      </p:pic>
      <p:pic>
        <p:nvPicPr>
          <p:cNvPr id="1026" name="Picture 2">
            <a:extLst>
              <a:ext uri="{FF2B5EF4-FFF2-40B4-BE49-F238E27FC236}">
                <a16:creationId xmlns:a16="http://schemas.microsoft.com/office/drawing/2014/main" id="{3B97101A-B859-783C-44B0-457ED746DFBA}"/>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1851" y="2774941"/>
            <a:ext cx="3039206" cy="22379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14886A0-99EE-F47C-5DB8-BBBCB824F01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601678" y="3214413"/>
            <a:ext cx="2583346" cy="98921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C5CC02E-AABB-B2E9-F02D-86E9C6A85AC0}"/>
              </a:ext>
            </a:extLst>
          </p:cNvPr>
          <p:cNvSpPr txBox="1"/>
          <p:nvPr/>
        </p:nvSpPr>
        <p:spPr>
          <a:xfrm>
            <a:off x="7684674" y="2985745"/>
            <a:ext cx="477078" cy="1446550"/>
          </a:xfrm>
          <a:prstGeom prst="rect">
            <a:avLst/>
          </a:prstGeom>
          <a:noFill/>
        </p:spPr>
        <p:txBody>
          <a:bodyPr wrap="square" rtlCol="0">
            <a:spAutoFit/>
          </a:bodyPr>
          <a:lstStyle/>
          <a:p>
            <a:r>
              <a:rPr lang="en-US" sz="8800" dirty="0"/>
              <a:t>=</a:t>
            </a:r>
          </a:p>
        </p:txBody>
      </p:sp>
      <p:sp>
        <p:nvSpPr>
          <p:cNvPr id="9" name="TextBox 8">
            <a:extLst>
              <a:ext uri="{FF2B5EF4-FFF2-40B4-BE49-F238E27FC236}">
                <a16:creationId xmlns:a16="http://schemas.microsoft.com/office/drawing/2014/main" id="{83724BC7-38F3-550D-DA36-B7FE42359796}"/>
              </a:ext>
            </a:extLst>
          </p:cNvPr>
          <p:cNvSpPr txBox="1"/>
          <p:nvPr/>
        </p:nvSpPr>
        <p:spPr>
          <a:xfrm>
            <a:off x="3762238" y="2985746"/>
            <a:ext cx="477078" cy="1446550"/>
          </a:xfrm>
          <a:prstGeom prst="rect">
            <a:avLst/>
          </a:prstGeom>
          <a:noFill/>
        </p:spPr>
        <p:txBody>
          <a:bodyPr wrap="square" rtlCol="0">
            <a:spAutoFit/>
          </a:bodyPr>
          <a:lstStyle/>
          <a:p>
            <a:r>
              <a:rPr lang="en-US" sz="8800" dirty="0"/>
              <a:t>+</a:t>
            </a:r>
          </a:p>
        </p:txBody>
      </p:sp>
    </p:spTree>
    <p:extLst>
      <p:ext uri="{BB962C8B-B14F-4D97-AF65-F5344CB8AC3E}">
        <p14:creationId xmlns:p14="http://schemas.microsoft.com/office/powerpoint/2010/main" val="2750538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BB85E-2D46-3FE1-3985-12E7FA82DA15}"/>
              </a:ext>
            </a:extLst>
          </p:cNvPr>
          <p:cNvSpPr>
            <a:spLocks noGrp="1"/>
          </p:cNvSpPr>
          <p:nvPr>
            <p:ph type="title"/>
          </p:nvPr>
        </p:nvSpPr>
        <p:spPr/>
        <p:txBody>
          <a:bodyPr/>
          <a:lstStyle/>
          <a:p>
            <a:r>
              <a:rPr lang="en-US" dirty="0"/>
              <a:t>A Little Bit About SERC</a:t>
            </a:r>
          </a:p>
        </p:txBody>
      </p:sp>
      <p:sp>
        <p:nvSpPr>
          <p:cNvPr id="3" name="Content Placeholder 2">
            <a:extLst>
              <a:ext uri="{FF2B5EF4-FFF2-40B4-BE49-F238E27FC236}">
                <a16:creationId xmlns:a16="http://schemas.microsoft.com/office/drawing/2014/main" id="{4A447ED1-E9B7-B049-7674-EA473BD2F1C8}"/>
              </a:ext>
            </a:extLst>
          </p:cNvPr>
          <p:cNvSpPr>
            <a:spLocks noGrp="1"/>
          </p:cNvSpPr>
          <p:nvPr>
            <p:ph idx="1"/>
          </p:nvPr>
        </p:nvSpPr>
        <p:spPr>
          <a:xfrm>
            <a:off x="480391" y="1601480"/>
            <a:ext cx="5344887" cy="4017442"/>
          </a:xfrm>
        </p:spPr>
        <p:txBody>
          <a:bodyPr>
            <a:normAutofit/>
          </a:bodyPr>
          <a:lstStyle/>
          <a:p>
            <a:pPr marL="285750" indent="-285750">
              <a:buFont typeface="Arial"/>
              <a:buChar char="•"/>
            </a:pPr>
            <a:r>
              <a:rPr lang="en-US" sz="2000" dirty="0">
                <a:solidFill>
                  <a:schemeClr val="tx2"/>
                </a:solidFill>
              </a:rPr>
              <a:t>We work collaboratively on national-scale projects to improve STEM education with a strong focus on Earth education</a:t>
            </a:r>
          </a:p>
          <a:p>
            <a:pPr marL="285750" indent="-285750">
              <a:buFont typeface="Arial"/>
              <a:buChar char="•"/>
            </a:pPr>
            <a:r>
              <a:rPr lang="en-US" sz="2000" dirty="0">
                <a:solidFill>
                  <a:schemeClr val="tx2"/>
                </a:solidFill>
              </a:rPr>
              <a:t>Grant funded projects (100+ NSF grants over 20 years) </a:t>
            </a:r>
          </a:p>
          <a:p>
            <a:pPr marL="285750" indent="-285750">
              <a:buFont typeface="Arial"/>
              <a:buChar char="•"/>
            </a:pPr>
            <a:r>
              <a:rPr lang="en-US" sz="2000" dirty="0">
                <a:solidFill>
                  <a:schemeClr val="tx2"/>
                </a:solidFill>
              </a:rPr>
              <a:t>Online resources are key in most of our projects:</a:t>
            </a:r>
          </a:p>
          <a:p>
            <a:pPr marL="742950" lvl="1" indent="-285750">
              <a:buFont typeface="Arial"/>
              <a:buChar char="•"/>
            </a:pPr>
            <a:r>
              <a:rPr lang="en-US" sz="2000" dirty="0">
                <a:solidFill>
                  <a:schemeClr val="tx2"/>
                </a:solidFill>
              </a:rPr>
              <a:t>40,000+ pages of content. 4,000+ teaching activities (OER!)</a:t>
            </a:r>
          </a:p>
          <a:p>
            <a:pPr marL="742950" lvl="1" indent="-285750">
              <a:buFont typeface="Arial"/>
              <a:buChar char="•"/>
            </a:pPr>
            <a:r>
              <a:rPr lang="en-US" sz="2000" dirty="0">
                <a:solidFill>
                  <a:schemeClr val="tx2"/>
                </a:solidFill>
              </a:rPr>
              <a:t>5 million annual visitors</a:t>
            </a:r>
          </a:p>
          <a:p>
            <a:pPr marL="742950" lvl="1" indent="-285750">
              <a:buFont typeface="Arial"/>
              <a:buChar char="•"/>
            </a:pPr>
            <a:r>
              <a:rPr lang="en-US" sz="2000" dirty="0">
                <a:solidFill>
                  <a:schemeClr val="tx2"/>
                </a:solidFill>
              </a:rPr>
              <a:t>Participants/contributors from over 1100 institutions</a:t>
            </a:r>
          </a:p>
          <a:p>
            <a:pPr marL="0" indent="0">
              <a:buNone/>
            </a:pPr>
            <a:endParaRPr lang="en-US" sz="2400" dirty="0"/>
          </a:p>
          <a:p>
            <a:endParaRPr lang="en-US" sz="2400" dirty="0"/>
          </a:p>
        </p:txBody>
      </p:sp>
      <p:sp>
        <p:nvSpPr>
          <p:cNvPr id="4" name="TextBox 3">
            <a:extLst>
              <a:ext uri="{FF2B5EF4-FFF2-40B4-BE49-F238E27FC236}">
                <a16:creationId xmlns:a16="http://schemas.microsoft.com/office/drawing/2014/main" id="{D5644E94-B886-60A2-9663-71A72BC525CD}"/>
              </a:ext>
            </a:extLst>
          </p:cNvPr>
          <p:cNvSpPr txBox="1"/>
          <p:nvPr/>
        </p:nvSpPr>
        <p:spPr>
          <a:xfrm>
            <a:off x="5825278" y="4271635"/>
            <a:ext cx="5344886" cy="984885"/>
          </a:xfrm>
          <a:prstGeom prst="rect">
            <a:avLst/>
          </a:prstGeom>
          <a:noFill/>
        </p:spPr>
        <p:txBody>
          <a:bodyPr wrap="square" rtlCol="0">
            <a:spAutoFit/>
          </a:bodyPr>
          <a:lstStyle/>
          <a:p>
            <a:r>
              <a:rPr lang="en-US" sz="4000" dirty="0">
                <a:solidFill>
                  <a:schemeClr val="tx2"/>
                </a:solidFill>
              </a:rPr>
              <a:t>https://</a:t>
            </a:r>
            <a:r>
              <a:rPr lang="en-US" sz="4000" dirty="0" err="1">
                <a:solidFill>
                  <a:schemeClr val="tx2"/>
                </a:solidFill>
              </a:rPr>
              <a:t>serc.carleton.edu</a:t>
            </a:r>
            <a:endParaRPr lang="en-US" sz="4000" dirty="0">
              <a:solidFill>
                <a:schemeClr val="tx2"/>
              </a:solidFill>
            </a:endParaRPr>
          </a:p>
          <a:p>
            <a:endParaRPr lang="en-US" dirty="0"/>
          </a:p>
        </p:txBody>
      </p:sp>
      <p:pic>
        <p:nvPicPr>
          <p:cNvPr id="5" name="Picture 4">
            <a:extLst>
              <a:ext uri="{FF2B5EF4-FFF2-40B4-BE49-F238E27FC236}">
                <a16:creationId xmlns:a16="http://schemas.microsoft.com/office/drawing/2014/main" id="{343A12C5-4F12-5F42-B66A-427887AC1703}"/>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957721" y="1479961"/>
            <a:ext cx="5598174" cy="2376421"/>
          </a:xfrm>
          <a:prstGeom prst="rect">
            <a:avLst/>
          </a:prstGeom>
          <a:ln w="25400">
            <a:solidFill>
              <a:schemeClr val="accent1"/>
            </a:solidFill>
          </a:ln>
        </p:spPr>
      </p:pic>
    </p:spTree>
    <p:extLst>
      <p:ext uri="{BB962C8B-B14F-4D97-AF65-F5344CB8AC3E}">
        <p14:creationId xmlns:p14="http://schemas.microsoft.com/office/powerpoint/2010/main" val="1589015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963D5-0AC5-0466-9180-E1B5EF6B71DC}"/>
              </a:ext>
            </a:extLst>
          </p:cNvPr>
          <p:cNvSpPr>
            <a:spLocks noGrp="1"/>
          </p:cNvSpPr>
          <p:nvPr>
            <p:ph type="title"/>
          </p:nvPr>
        </p:nvSpPr>
        <p:spPr>
          <a:xfrm>
            <a:off x="838200" y="395187"/>
            <a:ext cx="10515600" cy="1325563"/>
          </a:xfrm>
        </p:spPr>
        <p:txBody>
          <a:bodyPr>
            <a:noAutofit/>
          </a:bodyPr>
          <a:lstStyle/>
          <a:p>
            <a:r>
              <a:rPr lang="en-US" sz="3600" dirty="0"/>
              <a:t>The OER label is often used in the context of free textbooks but applies to a much wider set of resources</a:t>
            </a:r>
          </a:p>
        </p:txBody>
      </p:sp>
      <p:sp>
        <p:nvSpPr>
          <p:cNvPr id="4" name="TextBox 3">
            <a:extLst>
              <a:ext uri="{FF2B5EF4-FFF2-40B4-BE49-F238E27FC236}">
                <a16:creationId xmlns:a16="http://schemas.microsoft.com/office/drawing/2014/main" id="{C8D748FD-556F-52DD-5F02-76D1B45139C4}"/>
              </a:ext>
            </a:extLst>
          </p:cNvPr>
          <p:cNvSpPr txBox="1"/>
          <p:nvPr/>
        </p:nvSpPr>
        <p:spPr>
          <a:xfrm>
            <a:off x="2136913" y="5821439"/>
            <a:ext cx="6368143" cy="369332"/>
          </a:xfrm>
          <a:prstGeom prst="rect">
            <a:avLst/>
          </a:prstGeom>
          <a:noFill/>
        </p:spPr>
        <p:txBody>
          <a:bodyPr wrap="square" rtlCol="0">
            <a:spAutoFit/>
          </a:bodyPr>
          <a:lstStyle/>
          <a:p>
            <a:r>
              <a:rPr lang="en-US" dirty="0">
                <a:hlinkClick r:id="rId3"/>
              </a:rPr>
              <a:t>https://openstax.org/</a:t>
            </a:r>
            <a:r>
              <a:rPr lang="en-US" dirty="0"/>
              <a:t>      </a:t>
            </a:r>
            <a:r>
              <a:rPr lang="en-US" dirty="0">
                <a:hlinkClick r:id="rId4"/>
              </a:rPr>
              <a:t>https://www.oercommons.org/</a:t>
            </a:r>
            <a:r>
              <a:rPr lang="en-US" dirty="0"/>
              <a:t> </a:t>
            </a:r>
          </a:p>
        </p:txBody>
      </p:sp>
      <p:pic>
        <p:nvPicPr>
          <p:cNvPr id="2050" name="Picture 2">
            <a:extLst>
              <a:ext uri="{FF2B5EF4-FFF2-40B4-BE49-F238E27FC236}">
                <a16:creationId xmlns:a16="http://schemas.microsoft.com/office/drawing/2014/main" id="{0D4161EC-DFDA-DB67-4B31-B29B1156BBC0}"/>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674251" y="1817914"/>
            <a:ext cx="4537089" cy="36022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7A8200D-4BF6-846A-1CD7-24ECB80065C5}"/>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82401" y="1943422"/>
            <a:ext cx="3836318" cy="2400109"/>
          </a:xfrm>
          <a:prstGeom prst="rect">
            <a:avLst/>
          </a:prstGeom>
        </p:spPr>
      </p:pic>
      <p:pic>
        <p:nvPicPr>
          <p:cNvPr id="8" name="Picture 7">
            <a:extLst>
              <a:ext uri="{FF2B5EF4-FFF2-40B4-BE49-F238E27FC236}">
                <a16:creationId xmlns:a16="http://schemas.microsoft.com/office/drawing/2014/main" id="{61B01922-DCB4-F726-0065-22344BA91D72}"/>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616955" y="3383324"/>
            <a:ext cx="4479045" cy="2327847"/>
          </a:xfrm>
          <a:prstGeom prst="rect">
            <a:avLst/>
          </a:prstGeom>
        </p:spPr>
      </p:pic>
    </p:spTree>
    <p:extLst>
      <p:ext uri="{BB962C8B-B14F-4D97-AF65-F5344CB8AC3E}">
        <p14:creationId xmlns:p14="http://schemas.microsoft.com/office/powerpoint/2010/main" val="3244932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22AFED-3A34-7C07-833E-C9DA79915B90}"/>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081210" y="1834876"/>
            <a:ext cx="5683786" cy="1185638"/>
          </a:xfrm>
          <a:prstGeom prst="rect">
            <a:avLst/>
          </a:prstGeom>
          <a:ln w="25400">
            <a:solidFill>
              <a:schemeClr val="accent1"/>
            </a:solidFill>
          </a:ln>
        </p:spPr>
      </p:pic>
      <p:pic>
        <p:nvPicPr>
          <p:cNvPr id="3074" name="Picture 2">
            <a:extLst>
              <a:ext uri="{FF2B5EF4-FFF2-40B4-BE49-F238E27FC236}">
                <a16:creationId xmlns:a16="http://schemas.microsoft.com/office/drawing/2014/main" id="{89D98131-5665-8378-A455-34D067E43754}"/>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10791" y="1943294"/>
            <a:ext cx="3818394" cy="24790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1643F44-1EF5-975C-63F4-77D8843F0DED}"/>
              </a:ext>
            </a:extLst>
          </p:cNvPr>
          <p:cNvSpPr>
            <a:spLocks noGrp="1"/>
          </p:cNvSpPr>
          <p:nvPr>
            <p:ph type="title"/>
          </p:nvPr>
        </p:nvSpPr>
        <p:spPr/>
        <p:txBody>
          <a:bodyPr>
            <a:noAutofit/>
          </a:bodyPr>
          <a:lstStyle/>
          <a:p>
            <a:r>
              <a:rPr lang="en-US" sz="2800" dirty="0"/>
              <a:t>The community has tested solutions for both licensing (</a:t>
            </a:r>
            <a:r>
              <a:rPr lang="en-US" sz="2800" dirty="0" err="1"/>
              <a:t>CreativeCommons</a:t>
            </a:r>
            <a:r>
              <a:rPr lang="en-US" sz="2800" dirty="0"/>
              <a:t>) and ensuring/signaling quality. </a:t>
            </a:r>
          </a:p>
        </p:txBody>
      </p:sp>
      <p:sp>
        <p:nvSpPr>
          <p:cNvPr id="4" name="TextBox 3">
            <a:extLst>
              <a:ext uri="{FF2B5EF4-FFF2-40B4-BE49-F238E27FC236}">
                <a16:creationId xmlns:a16="http://schemas.microsoft.com/office/drawing/2014/main" id="{A51E05CB-A29A-D8B4-4366-3DEB26894031}"/>
              </a:ext>
            </a:extLst>
          </p:cNvPr>
          <p:cNvSpPr txBox="1"/>
          <p:nvPr/>
        </p:nvSpPr>
        <p:spPr>
          <a:xfrm>
            <a:off x="443806" y="4933606"/>
            <a:ext cx="3396342" cy="923330"/>
          </a:xfrm>
          <a:prstGeom prst="rect">
            <a:avLst/>
          </a:prstGeom>
          <a:noFill/>
        </p:spPr>
        <p:txBody>
          <a:bodyPr wrap="square" rtlCol="0">
            <a:spAutoFit/>
          </a:bodyPr>
          <a:lstStyle/>
          <a:p>
            <a:r>
              <a:rPr lang="en-US" dirty="0">
                <a:hlinkClick r:id="rId5"/>
              </a:rPr>
              <a:t>https://creativecommons.org/</a:t>
            </a:r>
            <a:endParaRPr lang="en-US" dirty="0"/>
          </a:p>
          <a:p>
            <a:r>
              <a:rPr lang="en-US" b="0" i="0" dirty="0">
                <a:solidFill>
                  <a:srgbClr val="555555"/>
                </a:solidFill>
                <a:effectLst/>
                <a:latin typeface="Source Sans Pro" panose="020B0503030403020204" pitchFamily="34" charset="0"/>
                <a:hlinkClick r:id="rId6"/>
              </a:rPr>
              <a:t>https://serc.carleton.edu/61244</a:t>
            </a:r>
            <a:endParaRPr lang="en-US" b="0" i="0" dirty="0">
              <a:solidFill>
                <a:srgbClr val="555555"/>
              </a:solidFill>
              <a:effectLst/>
              <a:latin typeface="Source Sans Pro" panose="020B0503030403020204" pitchFamily="34" charset="0"/>
            </a:endParaRPr>
          </a:p>
          <a:p>
            <a:r>
              <a:rPr lang="en-US" dirty="0">
                <a:hlinkClick r:id="rId7"/>
              </a:rPr>
              <a:t>https://serc.carleton.edu/234436</a:t>
            </a:r>
            <a:r>
              <a:rPr lang="en-US" dirty="0"/>
              <a:t>  </a:t>
            </a:r>
          </a:p>
        </p:txBody>
      </p:sp>
      <p:pic>
        <p:nvPicPr>
          <p:cNvPr id="5" name="Picture 4">
            <a:extLst>
              <a:ext uri="{FF2B5EF4-FFF2-40B4-BE49-F238E27FC236}">
                <a16:creationId xmlns:a16="http://schemas.microsoft.com/office/drawing/2014/main" id="{4A8F5CEE-383D-CBC9-E8C7-B7D19D10AA21}"/>
              </a:ext>
              <a:ext uri="{C183D7F6-B498-43B3-948B-1728B52AA6E4}">
                <adec:decorative xmlns:adec="http://schemas.microsoft.com/office/drawing/2017/decorative" val="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74864" y="1916052"/>
            <a:ext cx="3165284" cy="2479019"/>
          </a:xfrm>
          <a:prstGeom prst="rect">
            <a:avLst/>
          </a:prstGeom>
          <a:ln w="25400">
            <a:solidFill>
              <a:schemeClr val="accent1"/>
            </a:solidFill>
          </a:ln>
        </p:spPr>
      </p:pic>
      <p:pic>
        <p:nvPicPr>
          <p:cNvPr id="3076" name="Picture 4">
            <a:extLst>
              <a:ext uri="{FF2B5EF4-FFF2-40B4-BE49-F238E27FC236}">
                <a16:creationId xmlns:a16="http://schemas.microsoft.com/office/drawing/2014/main" id="{DA772C8B-5D3D-9F38-4742-4B73BC8687A9}"/>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456733" y="2847009"/>
            <a:ext cx="3533527" cy="30961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863D82C-194D-EBAA-B8DB-0D55078E224F}"/>
              </a:ext>
            </a:extLst>
          </p:cNvPr>
          <p:cNvSpPr txBox="1"/>
          <p:nvPr/>
        </p:nvSpPr>
        <p:spPr>
          <a:xfrm>
            <a:off x="9195805" y="4564274"/>
            <a:ext cx="2390660" cy="369332"/>
          </a:xfrm>
          <a:prstGeom prst="rect">
            <a:avLst/>
          </a:prstGeom>
          <a:noFill/>
        </p:spPr>
        <p:txBody>
          <a:bodyPr wrap="square" rtlCol="0">
            <a:spAutoFit/>
          </a:bodyPr>
          <a:lstStyle/>
          <a:p>
            <a:r>
              <a:rPr lang="en-US" dirty="0"/>
              <a:t>Peer Review</a:t>
            </a:r>
          </a:p>
        </p:txBody>
      </p:sp>
      <p:sp>
        <p:nvSpPr>
          <p:cNvPr id="8" name="TextBox 7">
            <a:extLst>
              <a:ext uri="{FF2B5EF4-FFF2-40B4-BE49-F238E27FC236}">
                <a16:creationId xmlns:a16="http://schemas.microsoft.com/office/drawing/2014/main" id="{04DA5022-5AB0-EC71-3085-E57A785968C3}"/>
              </a:ext>
            </a:extLst>
          </p:cNvPr>
          <p:cNvSpPr txBox="1"/>
          <p:nvPr/>
        </p:nvSpPr>
        <p:spPr>
          <a:xfrm>
            <a:off x="5444709" y="5943133"/>
            <a:ext cx="2666082" cy="369332"/>
          </a:xfrm>
          <a:prstGeom prst="rect">
            <a:avLst/>
          </a:prstGeom>
          <a:noFill/>
        </p:spPr>
        <p:txBody>
          <a:bodyPr wrap="square" rtlCol="0">
            <a:spAutoFit/>
          </a:bodyPr>
          <a:lstStyle/>
          <a:p>
            <a:r>
              <a:rPr lang="en-US" dirty="0"/>
              <a:t>Classroom Testing</a:t>
            </a:r>
          </a:p>
        </p:txBody>
      </p:sp>
    </p:spTree>
    <p:extLst>
      <p:ext uri="{BB962C8B-B14F-4D97-AF65-F5344CB8AC3E}">
        <p14:creationId xmlns:p14="http://schemas.microsoft.com/office/powerpoint/2010/main" val="3880180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a:extLst>
              <a:ext uri="{FF2B5EF4-FFF2-40B4-BE49-F238E27FC236}">
                <a16:creationId xmlns:a16="http://schemas.microsoft.com/office/drawing/2014/main" id="{14C7D315-6AC9-7215-05CE-A1E6405576D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17071" y="3447509"/>
            <a:ext cx="5008976" cy="2178905"/>
          </a:xfrm>
          <a:prstGeom prst="rect">
            <a:avLst/>
          </a:prstGeom>
          <a:noFill/>
          <a:ln w="25400">
            <a:solidFill>
              <a:schemeClr val="accent1"/>
            </a:solid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1643F44-1EF5-975C-63F4-77D8843F0DED}"/>
              </a:ext>
            </a:extLst>
          </p:cNvPr>
          <p:cNvSpPr>
            <a:spLocks noGrp="1"/>
          </p:cNvSpPr>
          <p:nvPr>
            <p:ph type="title"/>
          </p:nvPr>
        </p:nvSpPr>
        <p:spPr>
          <a:xfrm>
            <a:off x="838200" y="415686"/>
            <a:ext cx="10515600" cy="1325563"/>
          </a:xfrm>
        </p:spPr>
        <p:txBody>
          <a:bodyPr>
            <a:normAutofit fontScale="90000"/>
          </a:bodyPr>
          <a:lstStyle/>
          <a:p>
            <a:r>
              <a:rPr lang="en-US" dirty="0"/>
              <a:t>Effective OER aligns with instructor realities (e.g. prep time) and student needs (e.g. accessibility)</a:t>
            </a:r>
          </a:p>
        </p:txBody>
      </p:sp>
      <p:sp>
        <p:nvSpPr>
          <p:cNvPr id="4" name="TextBox 3">
            <a:extLst>
              <a:ext uri="{FF2B5EF4-FFF2-40B4-BE49-F238E27FC236}">
                <a16:creationId xmlns:a16="http://schemas.microsoft.com/office/drawing/2014/main" id="{A51E05CB-A29A-D8B4-4366-3DEB26894031}"/>
              </a:ext>
            </a:extLst>
          </p:cNvPr>
          <p:cNvSpPr txBox="1"/>
          <p:nvPr/>
        </p:nvSpPr>
        <p:spPr>
          <a:xfrm>
            <a:off x="7609246" y="5740706"/>
            <a:ext cx="3396342" cy="369332"/>
          </a:xfrm>
          <a:prstGeom prst="rect">
            <a:avLst/>
          </a:prstGeom>
          <a:noFill/>
        </p:spPr>
        <p:txBody>
          <a:bodyPr wrap="square" rtlCol="0">
            <a:spAutoFit/>
          </a:bodyPr>
          <a:lstStyle/>
          <a:p>
            <a:r>
              <a:rPr lang="en-US" dirty="0"/>
              <a:t>https://</a:t>
            </a:r>
            <a:r>
              <a:rPr lang="en-US" dirty="0" err="1"/>
              <a:t>serc.carleton.edu</a:t>
            </a:r>
            <a:r>
              <a:rPr lang="en-US" dirty="0"/>
              <a:t>/249733</a:t>
            </a:r>
          </a:p>
        </p:txBody>
      </p:sp>
      <p:pic>
        <p:nvPicPr>
          <p:cNvPr id="5" name="Picture 4">
            <a:extLst>
              <a:ext uri="{FF2B5EF4-FFF2-40B4-BE49-F238E27FC236}">
                <a16:creationId xmlns:a16="http://schemas.microsoft.com/office/drawing/2014/main" id="{0A6F7C93-B856-EFD2-4967-6CC7352DBF6C}"/>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249927" y="2338440"/>
            <a:ext cx="2841434" cy="2181119"/>
          </a:xfrm>
          <a:prstGeom prst="rect">
            <a:avLst/>
          </a:prstGeom>
          <a:ln w="25400">
            <a:solidFill>
              <a:schemeClr val="accent1"/>
            </a:solidFill>
          </a:ln>
        </p:spPr>
      </p:pic>
      <p:pic>
        <p:nvPicPr>
          <p:cNvPr id="4098" name="Picture 2">
            <a:extLst>
              <a:ext uri="{FF2B5EF4-FFF2-40B4-BE49-F238E27FC236}">
                <a16:creationId xmlns:a16="http://schemas.microsoft.com/office/drawing/2014/main" id="{F7584840-FB08-C638-89FC-CF8EBD522667}"/>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322708" y="3247908"/>
            <a:ext cx="3031092" cy="237850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C6029EA4-34F5-114B-5964-FCFB6F711825}"/>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340224" y="1666452"/>
            <a:ext cx="3031092" cy="2273319"/>
          </a:xfrm>
          <a:prstGeom prst="rect">
            <a:avLst/>
          </a:prstGeom>
          <a:noFill/>
          <a:ln w="2540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918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F7B1C9-5A71-721D-BA61-A69AEE021DFB}"/>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448540" y="1915499"/>
            <a:ext cx="2759172" cy="2464107"/>
          </a:xfrm>
          <a:prstGeom prst="rect">
            <a:avLst/>
          </a:prstGeom>
          <a:ln w="25400">
            <a:solidFill>
              <a:schemeClr val="accent1"/>
            </a:solidFill>
          </a:ln>
        </p:spPr>
      </p:pic>
      <p:sp>
        <p:nvSpPr>
          <p:cNvPr id="2" name="Title 1">
            <a:extLst>
              <a:ext uri="{FF2B5EF4-FFF2-40B4-BE49-F238E27FC236}">
                <a16:creationId xmlns:a16="http://schemas.microsoft.com/office/drawing/2014/main" id="{F1643F44-1EF5-975C-63F4-77D8843F0DED}"/>
              </a:ext>
            </a:extLst>
          </p:cNvPr>
          <p:cNvSpPr>
            <a:spLocks noGrp="1"/>
          </p:cNvSpPr>
          <p:nvPr>
            <p:ph type="title"/>
          </p:nvPr>
        </p:nvSpPr>
        <p:spPr>
          <a:xfrm>
            <a:off x="838200" y="672524"/>
            <a:ext cx="10515600" cy="1325563"/>
          </a:xfrm>
        </p:spPr>
        <p:txBody>
          <a:bodyPr>
            <a:noAutofit/>
          </a:bodyPr>
          <a:lstStyle/>
          <a:p>
            <a:r>
              <a:rPr lang="en-US" sz="3600" dirty="0"/>
              <a:t>“If you build it they will </a:t>
            </a:r>
            <a:r>
              <a:rPr lang="en-US" sz="3600" b="1" dirty="0">
                <a:solidFill>
                  <a:srgbClr val="C00000"/>
                </a:solidFill>
              </a:rPr>
              <a:t>not</a:t>
            </a:r>
            <a:r>
              <a:rPr lang="en-US" sz="3600" dirty="0"/>
              <a:t> come”. The ecosystem needs drivers to encourage engagement, discovery, adoption and sharing </a:t>
            </a:r>
          </a:p>
        </p:txBody>
      </p:sp>
      <p:pic>
        <p:nvPicPr>
          <p:cNvPr id="6" name="Picture 5">
            <a:extLst>
              <a:ext uri="{FF2B5EF4-FFF2-40B4-BE49-F238E27FC236}">
                <a16:creationId xmlns:a16="http://schemas.microsoft.com/office/drawing/2014/main" id="{7492EF7A-69C8-9529-3E99-13088A853F5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8200" y="2559585"/>
            <a:ext cx="3285475" cy="2464106"/>
          </a:xfrm>
          <a:prstGeom prst="rect">
            <a:avLst/>
          </a:prstGeom>
        </p:spPr>
      </p:pic>
      <p:pic>
        <p:nvPicPr>
          <p:cNvPr id="8" name="Picture 7">
            <a:extLst>
              <a:ext uri="{FF2B5EF4-FFF2-40B4-BE49-F238E27FC236}">
                <a16:creationId xmlns:a16="http://schemas.microsoft.com/office/drawing/2014/main" id="{E60C4924-354D-8BDF-BBA5-F7BE15A93234}"/>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149833" y="3077352"/>
            <a:ext cx="3462777" cy="2545229"/>
          </a:xfrm>
          <a:prstGeom prst="rect">
            <a:avLst/>
          </a:prstGeom>
          <a:ln w="25400">
            <a:solidFill>
              <a:schemeClr val="accent1"/>
            </a:solidFill>
          </a:ln>
        </p:spPr>
      </p:pic>
      <p:pic>
        <p:nvPicPr>
          <p:cNvPr id="5122" name="Picture 2">
            <a:extLst>
              <a:ext uri="{FF2B5EF4-FFF2-40B4-BE49-F238E27FC236}">
                <a16:creationId xmlns:a16="http://schemas.microsoft.com/office/drawing/2014/main" id="{18794520-10E1-CFDF-9ECF-96B7D63A2747}"/>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247120" y="2654857"/>
            <a:ext cx="3714733" cy="24641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1599902-5DE3-71EF-B4B0-20618C9E647C}"/>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070048" y="4485696"/>
            <a:ext cx="2682284" cy="1770153"/>
          </a:xfrm>
          <a:prstGeom prst="rect">
            <a:avLst/>
          </a:prstGeom>
          <a:ln w="25400">
            <a:solidFill>
              <a:schemeClr val="accent1"/>
            </a:solidFill>
          </a:ln>
        </p:spPr>
      </p:pic>
    </p:spTree>
    <p:extLst>
      <p:ext uri="{BB962C8B-B14F-4D97-AF65-F5344CB8AC3E}">
        <p14:creationId xmlns:p14="http://schemas.microsoft.com/office/powerpoint/2010/main" val="3194528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43F44-1EF5-975C-63F4-77D8843F0DED}"/>
              </a:ext>
            </a:extLst>
          </p:cNvPr>
          <p:cNvSpPr>
            <a:spLocks noGrp="1"/>
          </p:cNvSpPr>
          <p:nvPr>
            <p:ph type="title"/>
          </p:nvPr>
        </p:nvSpPr>
        <p:spPr>
          <a:xfrm>
            <a:off x="838200" y="1300486"/>
            <a:ext cx="10515600" cy="1325563"/>
          </a:xfrm>
        </p:spPr>
        <p:txBody>
          <a:bodyPr>
            <a:noAutofit/>
          </a:bodyPr>
          <a:lstStyle/>
          <a:p>
            <a:r>
              <a:rPr lang="en-US" sz="2800" dirty="0"/>
              <a:t>The wide adoption of the Next Generation Science Standards (NGSS) in the U.S. is an opportunity for the OER ecosystem to support a teacher population that has limited Earth Science expertise and who are now charged with elevating Earth and Space science in K12 classrooms.</a:t>
            </a:r>
          </a:p>
        </p:txBody>
      </p:sp>
      <p:pic>
        <p:nvPicPr>
          <p:cNvPr id="6146" name="Picture 2">
            <a:extLst>
              <a:ext uri="{FF2B5EF4-FFF2-40B4-BE49-F238E27FC236}">
                <a16:creationId xmlns:a16="http://schemas.microsoft.com/office/drawing/2014/main" id="{8BFD85B9-6B9A-F86E-C367-9FDC1C096F5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7973" y="3749101"/>
            <a:ext cx="2844800" cy="1320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8AC0EB8-4A3A-9627-0D5F-FEBC84FE932A}"/>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917196" y="3360837"/>
            <a:ext cx="3607106" cy="1742229"/>
          </a:xfrm>
          <a:prstGeom prst="rect">
            <a:avLst/>
          </a:prstGeom>
          <a:ln w="25400">
            <a:solidFill>
              <a:schemeClr val="accent1"/>
            </a:solidFill>
          </a:ln>
        </p:spPr>
      </p:pic>
      <p:sp>
        <p:nvSpPr>
          <p:cNvPr id="5" name="TextBox 4">
            <a:extLst>
              <a:ext uri="{FF2B5EF4-FFF2-40B4-BE49-F238E27FC236}">
                <a16:creationId xmlns:a16="http://schemas.microsoft.com/office/drawing/2014/main" id="{A3AE2F9C-E2EC-A05B-643E-A061BEBE86D9}"/>
              </a:ext>
            </a:extLst>
          </p:cNvPr>
          <p:cNvSpPr txBox="1"/>
          <p:nvPr/>
        </p:nvSpPr>
        <p:spPr>
          <a:xfrm>
            <a:off x="9050662" y="3708731"/>
            <a:ext cx="2855970" cy="523220"/>
          </a:xfrm>
          <a:prstGeom prst="rect">
            <a:avLst/>
          </a:prstGeom>
          <a:noFill/>
        </p:spPr>
        <p:txBody>
          <a:bodyPr wrap="square" rtlCol="0">
            <a:spAutoFit/>
          </a:bodyPr>
          <a:lstStyle/>
          <a:p>
            <a:r>
              <a:rPr lang="en-US" sz="1400" dirty="0"/>
              <a:t>https://</a:t>
            </a:r>
            <a:r>
              <a:rPr lang="en-US" sz="1400" dirty="0" err="1"/>
              <a:t>www.nextgenscience.org</a:t>
            </a:r>
            <a:r>
              <a:rPr lang="en-US" sz="1400" dirty="0"/>
              <a:t>/</a:t>
            </a:r>
            <a:br>
              <a:rPr lang="en-US" sz="1400" dirty="0"/>
            </a:br>
            <a:r>
              <a:rPr lang="en-US" sz="1400" dirty="0"/>
              <a:t>https://</a:t>
            </a:r>
            <a:r>
              <a:rPr lang="en-US" sz="1400" dirty="0" err="1"/>
              <a:t>serc.carleton.edu</a:t>
            </a:r>
            <a:r>
              <a:rPr lang="en-US" sz="1400" dirty="0"/>
              <a:t>/</a:t>
            </a:r>
            <a:r>
              <a:rPr lang="en-US" sz="1400" dirty="0" err="1"/>
              <a:t>earthlabs</a:t>
            </a:r>
            <a:r>
              <a:rPr lang="en-US" sz="1400" dirty="0"/>
              <a:t>/</a:t>
            </a:r>
          </a:p>
        </p:txBody>
      </p:sp>
      <p:pic>
        <p:nvPicPr>
          <p:cNvPr id="9" name="Picture 8">
            <a:extLst>
              <a:ext uri="{FF2B5EF4-FFF2-40B4-BE49-F238E27FC236}">
                <a16:creationId xmlns:a16="http://schemas.microsoft.com/office/drawing/2014/main" id="{2FBFF011-4974-BD6B-A697-B94835CADFDF}"/>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134232" y="5178719"/>
            <a:ext cx="7772400" cy="1077730"/>
          </a:xfrm>
          <a:prstGeom prst="rect">
            <a:avLst/>
          </a:prstGeom>
        </p:spPr>
      </p:pic>
    </p:spTree>
    <p:extLst>
      <p:ext uri="{BB962C8B-B14F-4D97-AF65-F5344CB8AC3E}">
        <p14:creationId xmlns:p14="http://schemas.microsoft.com/office/powerpoint/2010/main" val="1618271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43F44-1EF5-975C-63F4-77D8843F0DED}"/>
              </a:ext>
            </a:extLst>
          </p:cNvPr>
          <p:cNvSpPr>
            <a:spLocks noGrp="1"/>
          </p:cNvSpPr>
          <p:nvPr>
            <p:ph type="title"/>
          </p:nvPr>
        </p:nvSpPr>
        <p:spPr>
          <a:xfrm>
            <a:off x="926335" y="690616"/>
            <a:ext cx="10515600" cy="1325563"/>
          </a:xfrm>
        </p:spPr>
        <p:txBody>
          <a:bodyPr>
            <a:noAutofit/>
          </a:bodyPr>
          <a:lstStyle/>
          <a:p>
            <a:r>
              <a:rPr lang="en-US" sz="2800" dirty="0"/>
              <a:t>New technologies and increasing availability of data creates a big growth opportunity for new OER</a:t>
            </a:r>
          </a:p>
        </p:txBody>
      </p:sp>
      <p:sp>
        <p:nvSpPr>
          <p:cNvPr id="6" name="TextBox 5">
            <a:extLst>
              <a:ext uri="{FF2B5EF4-FFF2-40B4-BE49-F238E27FC236}">
                <a16:creationId xmlns:a16="http://schemas.microsoft.com/office/drawing/2014/main" id="{432A8F6A-42BF-9392-2E61-B269A82C1A42}"/>
              </a:ext>
            </a:extLst>
          </p:cNvPr>
          <p:cNvSpPr txBox="1"/>
          <p:nvPr/>
        </p:nvSpPr>
        <p:spPr>
          <a:xfrm>
            <a:off x="771181" y="5592662"/>
            <a:ext cx="3334516" cy="338554"/>
          </a:xfrm>
          <a:prstGeom prst="rect">
            <a:avLst/>
          </a:prstGeom>
          <a:noFill/>
        </p:spPr>
        <p:txBody>
          <a:bodyPr wrap="square" rtlCol="0">
            <a:spAutoFit/>
          </a:bodyPr>
          <a:lstStyle/>
          <a:p>
            <a:r>
              <a:rPr lang="en-US" sz="1600" dirty="0"/>
              <a:t>https://</a:t>
            </a:r>
            <a:r>
              <a:rPr lang="en-US" sz="1600" dirty="0" err="1"/>
              <a:t>serc.carleton.edu</a:t>
            </a:r>
            <a:r>
              <a:rPr lang="en-US" sz="1600" dirty="0"/>
              <a:t>/TAVR/</a:t>
            </a:r>
          </a:p>
        </p:txBody>
      </p:sp>
      <p:pic>
        <p:nvPicPr>
          <p:cNvPr id="7174" name="Picture 6">
            <a:extLst>
              <a:ext uri="{FF2B5EF4-FFF2-40B4-BE49-F238E27FC236}">
                <a16:creationId xmlns:a16="http://schemas.microsoft.com/office/drawing/2014/main" id="{8881C6C8-98AA-E988-CC80-05D3D783516B}"/>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77759" y="2181139"/>
            <a:ext cx="3267406" cy="2512047"/>
          </a:xfrm>
          <a:prstGeom prst="rect">
            <a:avLst/>
          </a:prstGeom>
          <a:noFill/>
          <a:ln w="25400">
            <a:solidFill>
              <a:schemeClr val="accent1"/>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CE17226-D05D-5C28-D5D8-630AD8723AD5}"/>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99605" y="3295833"/>
            <a:ext cx="3334517" cy="2214076"/>
          </a:xfrm>
          <a:prstGeom prst="rect">
            <a:avLst/>
          </a:prstGeom>
          <a:ln w="25400">
            <a:solidFill>
              <a:schemeClr val="accent1"/>
            </a:solidFill>
          </a:ln>
        </p:spPr>
      </p:pic>
      <p:pic>
        <p:nvPicPr>
          <p:cNvPr id="7170" name="Picture 2" descr="28 Jupyter Notebook Tips, Tricks, and Shortcuts for Data Science">
            <a:extLst>
              <a:ext uri="{FF2B5EF4-FFF2-40B4-BE49-F238E27FC236}">
                <a16:creationId xmlns:a16="http://schemas.microsoft.com/office/drawing/2014/main" id="{1012AFE2-EC24-27DB-FC39-729ABC58394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651008" y="3633498"/>
            <a:ext cx="3334517" cy="2306664"/>
          </a:xfrm>
          <a:prstGeom prst="rect">
            <a:avLst/>
          </a:prstGeom>
          <a:noFill/>
          <a:ln w="25400">
            <a:solidFill>
              <a:schemeClr val="accent1"/>
            </a:solidFill>
          </a:ln>
          <a:extLst>
            <a:ext uri="{909E8E84-426E-40DD-AFC4-6F175D3DCCD1}">
              <a14:hiddenFill xmlns:a14="http://schemas.microsoft.com/office/drawing/2010/main">
                <a:solidFill>
                  <a:srgbClr val="FFFFFF"/>
                </a:solidFill>
              </a14:hiddenFill>
            </a:ext>
          </a:extLst>
        </p:spPr>
      </p:pic>
      <p:pic>
        <p:nvPicPr>
          <p:cNvPr id="7178" name="Picture 10" descr="QGreenland Environment">
            <a:extLst>
              <a:ext uri="{FF2B5EF4-FFF2-40B4-BE49-F238E27FC236}">
                <a16:creationId xmlns:a16="http://schemas.microsoft.com/office/drawing/2014/main" id="{BC5D24F5-5F6E-84F5-E007-597193F02E0E}"/>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4892272" y="3633498"/>
            <a:ext cx="3152962" cy="2406501"/>
          </a:xfrm>
          <a:prstGeom prst="rect">
            <a:avLst/>
          </a:prstGeom>
          <a:noFill/>
          <a:ln w="25400">
            <a:solidFill>
              <a:schemeClr val="accent1"/>
            </a:solidFill>
          </a:ln>
          <a:extLst>
            <a:ext uri="{909E8E84-426E-40DD-AFC4-6F175D3DCCD1}">
              <a14:hiddenFill xmlns:a14="http://schemas.microsoft.com/office/drawing/2010/main">
                <a:solidFill>
                  <a:srgbClr val="FFFFFF"/>
                </a:solidFill>
              </a14:hiddenFill>
            </a:ext>
          </a:extLst>
        </p:spPr>
      </p:pic>
      <p:pic>
        <p:nvPicPr>
          <p:cNvPr id="7182" name="Picture 14" descr="AR Sandbox">
            <a:extLst>
              <a:ext uri="{FF2B5EF4-FFF2-40B4-BE49-F238E27FC236}">
                <a16:creationId xmlns:a16="http://schemas.microsoft.com/office/drawing/2014/main" id="{35E5CA66-EFDA-480F-AB23-B9E41899A90E}"/>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3048857" y="2299916"/>
            <a:ext cx="3010890" cy="2258168"/>
          </a:xfrm>
          <a:prstGeom prst="rect">
            <a:avLst/>
          </a:prstGeom>
          <a:noFill/>
          <a:ln w="2540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367132"/>
      </p:ext>
    </p:extLst>
  </p:cSld>
  <p:clrMapOvr>
    <a:masterClrMapping/>
  </p:clrMapOvr>
</p:sld>
</file>

<file path=ppt/theme/theme1.xml><?xml version="1.0" encoding="utf-8"?>
<a:theme xmlns:a="http://schemas.openxmlformats.org/drawingml/2006/main" name="Office Theme">
  <a:themeElements>
    <a:clrScheme name="SERC logo">
      <a:dk1>
        <a:sysClr val="windowText" lastClr="000000"/>
      </a:dk1>
      <a:lt1>
        <a:sysClr val="window" lastClr="FFFFFF"/>
      </a:lt1>
      <a:dk2>
        <a:srgbClr val="4C483D"/>
      </a:dk2>
      <a:lt2>
        <a:srgbClr val="E4E3E2"/>
      </a:lt2>
      <a:accent1>
        <a:srgbClr val="03566C"/>
      </a:accent1>
      <a:accent2>
        <a:srgbClr val="129EB0"/>
      </a:accent2>
      <a:accent3>
        <a:srgbClr val="2B6C36"/>
      </a:accent3>
      <a:accent4>
        <a:srgbClr val="83C55D"/>
      </a:accent4>
      <a:accent5>
        <a:srgbClr val="5D6063"/>
      </a:accent5>
      <a:accent6>
        <a:srgbClr val="8A2838"/>
      </a:accent6>
      <a:hlink>
        <a:srgbClr val="4C483D"/>
      </a:hlink>
      <a:folHlink>
        <a:srgbClr val="61ADBF"/>
      </a:folHlink>
    </a:clrScheme>
    <a:fontScheme name="Custom 1">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RC template" id="{6964F2EB-F507-49AA-8631-7D42CD7BD0C7}" vid="{9193E848-1806-4403-B644-395BEAEA45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SERC PPT template</Template>
  <TotalTime>4804</TotalTime>
  <Words>1383</Words>
  <Application>Microsoft Macintosh PowerPoint</Application>
  <PresentationFormat>Widescreen</PresentationFormat>
  <Paragraphs>111</Paragraphs>
  <Slides>14</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Century Gothic</vt:lpstr>
      <vt:lpstr>Roboto</vt:lpstr>
      <vt:lpstr>Source Sans Pro</vt:lpstr>
      <vt:lpstr>Office Theme</vt:lpstr>
      <vt:lpstr>Ensuring a thriving geoscience open education resource ecosystem: perspectives from 20 years at SERC</vt:lpstr>
      <vt:lpstr>The term Open Education Resources (OER) was coined 20 years ago at the confluence of the early web and licensing ideas from the software and publishing worlds </vt:lpstr>
      <vt:lpstr>A Little Bit About SERC</vt:lpstr>
      <vt:lpstr>The OER label is often used in the context of free textbooks but applies to a much wider set of resources</vt:lpstr>
      <vt:lpstr>The community has tested solutions for both licensing (CreativeCommons) and ensuring/signaling quality. </vt:lpstr>
      <vt:lpstr>Effective OER aligns with instructor realities (e.g. prep time) and student needs (e.g. accessibility)</vt:lpstr>
      <vt:lpstr>“If you build it they will not come”. The ecosystem needs drivers to encourage engagement, discovery, adoption and sharing </vt:lpstr>
      <vt:lpstr>The wide adoption of the Next Generation Science Standards (NGSS) in the U.S. is an opportunity for the OER ecosystem to support a teacher population that has limited Earth Science expertise and who are now charged with elevating Earth and Space science in K12 classrooms.</vt:lpstr>
      <vt:lpstr>New technologies and increasing availability of data creates a big growth opportunity for new OER</vt:lpstr>
      <vt:lpstr>The pandemic forced a giant pedagogic experiment in hybrid/remote education that has changed what we think is possible. OER can help us meet these new expectations.</vt:lpstr>
      <vt:lpstr>There is a huge supply/demand gap for teaching resources that support diversity, equity and inclusion in geoscience education.</vt:lpstr>
      <vt:lpstr>We need OER that helps students develop the skills to tackle real-world problems they care about.  They need practice in data-intensive, transdisciplinary, place-based problem solving that engages with local communities and global challenges.</vt:lpstr>
      <vt:lpstr>Thank You</vt:lpstr>
      <vt:lpstr>Photo Credits: Creators and reuse information available the the listed urls.</vt:lpstr>
    </vt:vector>
  </TitlesOfParts>
  <Company>Carleton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Kristin O'Connell</dc:creator>
  <cp:lastModifiedBy>Microsoft Office User</cp:lastModifiedBy>
  <cp:revision>53</cp:revision>
  <cp:lastPrinted>2020-04-29T21:11:35Z</cp:lastPrinted>
  <dcterms:created xsi:type="dcterms:W3CDTF">2021-09-20T18:41:35Z</dcterms:created>
  <dcterms:modified xsi:type="dcterms:W3CDTF">2022-12-20T19:56:17Z</dcterms:modified>
</cp:coreProperties>
</file>