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05" r:id="rId2"/>
    <p:sldId id="306" r:id="rId3"/>
    <p:sldId id="307" r:id="rId4"/>
    <p:sldId id="301" r:id="rId5"/>
    <p:sldId id="302" r:id="rId6"/>
    <p:sldId id="304" r:id="rId7"/>
    <p:sldId id="300" r:id="rId8"/>
    <p:sldId id="29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5"/>
    <a:srgbClr val="19ECFF"/>
    <a:srgbClr val="58E6FF"/>
    <a:srgbClr val="00BF02"/>
    <a:srgbClr val="FCFFDC"/>
    <a:srgbClr val="FA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0" autoAdjust="0"/>
    <p:restoredTop sz="86522" autoAdjust="0"/>
  </p:normalViewPr>
  <p:slideViewPr>
    <p:cSldViewPr snapToGrid="0">
      <p:cViewPr>
        <p:scale>
          <a:sx n="165" d="100"/>
          <a:sy n="165" d="100"/>
        </p:scale>
        <p:origin x="-424" y="1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C9142-A62F-144C-A5CB-25D410AD3E53}" type="datetimeFigureOut">
              <a:t>8/18/15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F76DC-79B7-714F-A9A7-CBB66F64F5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r>
              <a:rPr lang="en-US" baseline="0" dirty="0" smtClean="0"/>
              <a:t> of these ‘focus sites’ have detailed information and data overlays in the free, open-source </a:t>
            </a:r>
            <a:r>
              <a:rPr lang="en-US" baseline="0" dirty="0" err="1" smtClean="0"/>
              <a:t>GeoMapApp</a:t>
            </a:r>
            <a:r>
              <a:rPr lang="en-US" baseline="0" dirty="0" smtClean="0"/>
              <a:t> program (http://</a:t>
            </a:r>
            <a:r>
              <a:rPr lang="en-US" baseline="0" dirty="0" err="1" smtClean="0"/>
              <a:t>www.geomapapp.org</a:t>
            </a:r>
            <a:r>
              <a:rPr lang="en-US" baseline="0" dirty="0" smtClean="0"/>
              <a:t>/).</a:t>
            </a:r>
          </a:p>
          <a:p>
            <a:r>
              <a:rPr lang="en-US" baseline="0" dirty="0" smtClean="0"/>
              <a:t>Click on the ‘Focus Sites’ menu in </a:t>
            </a:r>
            <a:r>
              <a:rPr lang="en-US" baseline="0" dirty="0" err="1" smtClean="0"/>
              <a:t>GeoMapApp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76DC-79B7-714F-A9A7-CBB66F64F5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6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1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5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2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5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3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7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300E-2639-B747-83FE-22158C2C8247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A8C6-E8A8-5B4E-AF30-CFFF45371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nsf-margins.org/Review2009/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53" y="76682"/>
            <a:ext cx="8899769" cy="683866"/>
          </a:xfrm>
        </p:spPr>
        <p:txBody>
          <a:bodyPr>
            <a:noAutofit/>
          </a:bodyPr>
          <a:lstStyle/>
          <a:p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F0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Science Highlights of the RCL Initiative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761146" y="780517"/>
            <a:ext cx="3013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3200" b="1" dirty="0">
                <a:latin typeface="Arial"/>
                <a:cs typeface="Arial"/>
              </a:rPr>
              <a:t>upturing 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3200" b="1" dirty="0">
                <a:latin typeface="Arial"/>
                <a:cs typeface="Arial"/>
              </a:rPr>
              <a:t>ontinental 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en-US" sz="3200" b="1" dirty="0">
                <a:latin typeface="Arial"/>
                <a:cs typeface="Arial"/>
              </a:rPr>
              <a:t>ithosphere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1" name="Picture 10" descr="RCL Logo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231" y="827852"/>
            <a:ext cx="3753166" cy="15799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8154" y="2887682"/>
            <a:ext cx="90658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U</a:t>
            </a:r>
            <a:r>
              <a:rPr lang="en-US" sz="2800" b="1" dirty="0" smtClean="0">
                <a:latin typeface="Arial"/>
                <a:cs typeface="Arial"/>
              </a:rPr>
              <a:t>nderstand spatial </a:t>
            </a:r>
            <a:r>
              <a:rPr lang="en-US" sz="2800" b="1" dirty="0">
                <a:latin typeface="Arial"/>
                <a:cs typeface="Arial"/>
              </a:rPr>
              <a:t>and temporal evolution of rifts.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Focus on key processes, state parameters and physical properties that control them</a:t>
            </a:r>
          </a:p>
          <a:p>
            <a:pPr marL="515938" indent="-515938"/>
            <a:r>
              <a:rPr lang="en-US" sz="2800" dirty="0" smtClean="0">
                <a:latin typeface="Arial"/>
                <a:cs typeface="Arial"/>
              </a:rPr>
              <a:t>   - </a:t>
            </a:r>
            <a:r>
              <a:rPr lang="en-US" sz="2800" dirty="0">
                <a:latin typeface="Arial"/>
                <a:cs typeface="Arial"/>
              </a:rPr>
              <a:t>Link properties, processes, observations, and modeling</a:t>
            </a:r>
          </a:p>
          <a:p>
            <a:pPr marL="515938" indent="-515938"/>
            <a:r>
              <a:rPr lang="en-US" sz="2800" dirty="0" smtClean="0">
                <a:latin typeface="Arial"/>
                <a:cs typeface="Arial"/>
              </a:rPr>
              <a:t>   - </a:t>
            </a:r>
            <a:r>
              <a:rPr lang="en-US" sz="2800" dirty="0">
                <a:latin typeface="Arial"/>
                <a:cs typeface="Arial"/>
              </a:rPr>
              <a:t>Observations: one </a:t>
            </a:r>
            <a:r>
              <a:rPr lang="en-US" sz="2800" dirty="0" err="1">
                <a:latin typeface="Arial"/>
                <a:cs typeface="Arial"/>
              </a:rPr>
              <a:t>orogenic</a:t>
            </a:r>
            <a:r>
              <a:rPr lang="en-US" sz="2800" dirty="0">
                <a:latin typeface="Arial"/>
                <a:cs typeface="Arial"/>
              </a:rPr>
              <a:t> rift (Gulf of California) and one </a:t>
            </a:r>
            <a:r>
              <a:rPr lang="en-US" sz="2800" dirty="0" err="1">
                <a:latin typeface="Arial"/>
                <a:cs typeface="Arial"/>
              </a:rPr>
              <a:t>cratonic</a:t>
            </a:r>
            <a:r>
              <a:rPr lang="en-US" sz="2800" dirty="0">
                <a:latin typeface="Arial"/>
                <a:cs typeface="Arial"/>
              </a:rPr>
              <a:t> rift (Red Sea)</a:t>
            </a:r>
          </a:p>
          <a:p>
            <a:pPr marL="515938" indent="-515938"/>
            <a:r>
              <a:rPr lang="en-US" sz="2800" dirty="0" smtClean="0">
                <a:latin typeface="Arial"/>
                <a:cs typeface="Arial"/>
              </a:rPr>
              <a:t>   - </a:t>
            </a:r>
            <a:r>
              <a:rPr lang="en-US" sz="2800" dirty="0">
                <a:latin typeface="Arial"/>
                <a:cs typeface="Arial"/>
              </a:rPr>
              <a:t>Use experiments and data to address 4 thematic questions (below</a:t>
            </a:r>
            <a:r>
              <a:rPr lang="en-US" sz="2800" dirty="0" smtClean="0">
                <a:latin typeface="Arial"/>
                <a:cs typeface="Arial"/>
              </a:rPr>
              <a:t>)</a:t>
            </a:r>
            <a:endParaRPr lang="en-US" sz="2800" b="1" u="sng" dirty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350239"/>
            <a:ext cx="4107640" cy="68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Arial"/>
                <a:cs typeface="Arial"/>
              </a:rPr>
              <a:t>Original </a:t>
            </a:r>
            <a:r>
              <a:rPr lang="en-US" sz="2800" b="1" dirty="0" smtClean="0">
                <a:latin typeface="Arial"/>
                <a:cs typeface="Arial"/>
              </a:rPr>
              <a:t>Goals: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2121" y="2415172"/>
            <a:ext cx="382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Arial"/>
                <a:cs typeface="Arial"/>
              </a:rPr>
              <a:t>Modified from a summary </a:t>
            </a:r>
            <a:r>
              <a:rPr lang="en-US" sz="1400" b="1" dirty="0">
                <a:latin typeface="Arial"/>
                <a:cs typeface="Arial"/>
              </a:rPr>
              <a:t>by </a:t>
            </a:r>
            <a:endParaRPr lang="en-US" sz="1400" b="1" dirty="0" smtClean="0">
              <a:latin typeface="Arial"/>
              <a:cs typeface="Arial"/>
            </a:endParaRPr>
          </a:p>
          <a:p>
            <a:pPr algn="r"/>
            <a:r>
              <a:rPr lang="en-US" sz="1400" b="1" dirty="0" smtClean="0">
                <a:latin typeface="Arial"/>
                <a:cs typeface="Arial"/>
              </a:rPr>
              <a:t>Rebecca Dorsey, University </a:t>
            </a:r>
            <a:r>
              <a:rPr lang="en-US" sz="1400" b="1" dirty="0">
                <a:latin typeface="Arial"/>
                <a:cs typeface="Arial"/>
              </a:rPr>
              <a:t>of Oregon</a:t>
            </a:r>
          </a:p>
        </p:txBody>
      </p:sp>
    </p:spTree>
    <p:extLst>
      <p:ext uri="{BB962C8B-B14F-4D97-AF65-F5344CB8AC3E}">
        <p14:creationId xmlns:p14="http://schemas.microsoft.com/office/powerpoint/2010/main" val="275619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udi Arabia Ma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216" y="1863277"/>
            <a:ext cx="3971517" cy="41168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97242" y="6158671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/>
              <a:t>Source</a:t>
            </a:r>
            <a:r>
              <a:rPr lang="en-US" sz="1200"/>
              <a:t>: MARGINS 2009 Review - RCL Summary</a:t>
            </a:r>
          </a:p>
          <a:p>
            <a:pPr algn="r"/>
            <a:r>
              <a:rPr lang="en-US" sz="1200">
                <a:hlinkClick r:id="rId4"/>
              </a:rPr>
              <a:t>www.nsf-margins.org/Review2009/</a:t>
            </a:r>
            <a:r>
              <a:rPr lang="en-US" sz="120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772488"/>
            <a:ext cx="505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Gulf of California / Salton Trough</a:t>
            </a:r>
          </a:p>
        </p:txBody>
      </p:sp>
      <p:pic>
        <p:nvPicPr>
          <p:cNvPr id="11" name="Picture 10" descr="GulfCal Map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78" y="1353728"/>
            <a:ext cx="4493988" cy="5352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000069" y="1259828"/>
            <a:ext cx="3303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Red Sea Region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76682"/>
            <a:ext cx="9144000" cy="683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F0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Two Focus Sites </a:t>
            </a:r>
            <a:r>
              <a:rPr lang="en-US" sz="2800" dirty="0">
                <a:latin typeface="Arial"/>
                <a:cs typeface="Arial"/>
              </a:rPr>
              <a:t>(and ancillary </a:t>
            </a:r>
            <a:r>
              <a:rPr lang="en-US" sz="2800" dirty="0" smtClean="0">
                <a:latin typeface="Arial"/>
                <a:cs typeface="Arial"/>
              </a:rPr>
              <a:t>modeling studies</a:t>
            </a:r>
            <a:r>
              <a:rPr lang="en-US" sz="2800" dirty="0">
                <a:latin typeface="Arial"/>
                <a:cs typeface="Arial"/>
              </a:rPr>
              <a:t>)</a:t>
            </a:r>
            <a:r>
              <a:rPr lang="en-US" sz="28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F0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89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820" y="76682"/>
            <a:ext cx="8023748" cy="683866"/>
          </a:xfrm>
        </p:spPr>
        <p:txBody>
          <a:bodyPr>
            <a:no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F0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Science Highlights of the RCL Initiative</a:t>
            </a:r>
          </a:p>
        </p:txBody>
      </p:sp>
      <p:pic>
        <p:nvPicPr>
          <p:cNvPr id="11" name="Picture 10" descr="RCL Logo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778" y="827852"/>
            <a:ext cx="3936619" cy="16571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3203153"/>
            <a:ext cx="9144000" cy="365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>
              <a:spcBef>
                <a:spcPts val="300"/>
              </a:spcBef>
            </a:pPr>
            <a:r>
              <a:rPr lang="en-US" sz="2800" b="1" dirty="0" smtClean="0">
                <a:latin typeface="Arial"/>
                <a:cs typeface="Arial"/>
              </a:rPr>
              <a:t>1. </a:t>
            </a:r>
            <a:r>
              <a:rPr lang="en-US" sz="2800" dirty="0" smtClean="0">
                <a:latin typeface="Arial"/>
                <a:cs typeface="Arial"/>
              </a:rPr>
              <a:t>What forces drive rift initiation, </a:t>
            </a:r>
            <a:r>
              <a:rPr lang="en-US" sz="2800" u="sng" dirty="0" smtClean="0">
                <a:solidFill>
                  <a:srgbClr val="0000FF"/>
                </a:solidFill>
                <a:latin typeface="Arial"/>
                <a:cs typeface="Arial"/>
              </a:rPr>
              <a:t>localization</a:t>
            </a:r>
            <a:r>
              <a:rPr lang="en-US" sz="2800" dirty="0" smtClean="0">
                <a:latin typeface="Arial"/>
                <a:cs typeface="Arial"/>
              </a:rPr>
              <a:t>, propagation and evolution ?</a:t>
            </a:r>
          </a:p>
          <a:p>
            <a:pPr marL="398463" indent="-398463">
              <a:spcBef>
                <a:spcPts val="300"/>
              </a:spcBef>
            </a:pPr>
            <a:r>
              <a:rPr lang="en-US" sz="2800" b="1" dirty="0" smtClean="0">
                <a:latin typeface="Arial"/>
                <a:cs typeface="Arial"/>
              </a:rPr>
              <a:t>2. </a:t>
            </a:r>
            <a:r>
              <a:rPr lang="en-US" sz="2800" dirty="0" smtClean="0">
                <a:latin typeface="Arial"/>
                <a:cs typeface="Arial"/>
              </a:rPr>
              <a:t>How does </a:t>
            </a:r>
            <a:r>
              <a:rPr lang="en-US" sz="2800" u="sng" dirty="0" smtClean="0">
                <a:solidFill>
                  <a:srgbClr val="0000FF"/>
                </a:solidFill>
                <a:latin typeface="Arial"/>
                <a:cs typeface="Arial"/>
              </a:rPr>
              <a:t>deformation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vary in time and space, and why ?</a:t>
            </a:r>
          </a:p>
          <a:p>
            <a:pPr marL="398463" indent="-398463">
              <a:spcBef>
                <a:spcPts val="300"/>
              </a:spcBef>
            </a:pPr>
            <a:r>
              <a:rPr lang="en-US" sz="2800" b="1" dirty="0" smtClean="0">
                <a:latin typeface="Arial"/>
                <a:cs typeface="Arial"/>
              </a:rPr>
              <a:t>3. </a:t>
            </a:r>
            <a:r>
              <a:rPr lang="en-US" sz="2800" dirty="0" smtClean="0">
                <a:latin typeface="Arial"/>
                <a:cs typeface="Arial"/>
              </a:rPr>
              <a:t>How does </a:t>
            </a:r>
            <a:r>
              <a:rPr lang="en-US" sz="2800" u="sng" dirty="0" smtClean="0">
                <a:solidFill>
                  <a:srgbClr val="0000FF"/>
                </a:solidFill>
                <a:latin typeface="Arial"/>
                <a:cs typeface="Arial"/>
              </a:rPr>
              <a:t>crust evolve</a:t>
            </a:r>
            <a:r>
              <a:rPr lang="en-US" sz="2800" dirty="0" smtClean="0">
                <a:latin typeface="Arial"/>
                <a:cs typeface="Arial"/>
              </a:rPr>
              <a:t>, physically and chemically, as rifting proceeds to spreading ?</a:t>
            </a:r>
          </a:p>
          <a:p>
            <a:pPr marL="398463" indent="-398463">
              <a:spcBef>
                <a:spcPts val="300"/>
              </a:spcBef>
            </a:pPr>
            <a:r>
              <a:rPr lang="en-US" sz="2800" b="1" dirty="0" smtClean="0">
                <a:latin typeface="Arial"/>
                <a:cs typeface="Arial"/>
              </a:rPr>
              <a:t>4. </a:t>
            </a:r>
            <a:r>
              <a:rPr lang="en-US" sz="2800" dirty="0" smtClean="0">
                <a:latin typeface="Arial"/>
                <a:cs typeface="Arial"/>
              </a:rPr>
              <a:t>What is the role of fluids and </a:t>
            </a:r>
            <a:r>
              <a:rPr lang="en-US" sz="2800" u="sng" dirty="0" err="1" smtClean="0">
                <a:solidFill>
                  <a:srgbClr val="0000FF"/>
                </a:solidFill>
                <a:latin typeface="Arial"/>
                <a:cs typeface="Arial"/>
              </a:rPr>
              <a:t>magmatism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in continental extension 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669" y="2574931"/>
            <a:ext cx="5238046" cy="68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Arial"/>
                <a:cs typeface="Arial"/>
              </a:rPr>
              <a:t>Original </a:t>
            </a:r>
            <a:r>
              <a:rPr lang="en-US" sz="2800" b="1" dirty="0" smtClean="0">
                <a:latin typeface="Arial"/>
                <a:cs typeface="Arial"/>
              </a:rPr>
              <a:t>Scientific </a:t>
            </a:r>
            <a:r>
              <a:rPr lang="en-US" sz="2800" b="1" dirty="0">
                <a:latin typeface="Arial"/>
                <a:cs typeface="Arial"/>
              </a:rPr>
              <a:t>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9890" y="2483557"/>
            <a:ext cx="279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ial"/>
                <a:cs typeface="Arial"/>
              </a:rPr>
              <a:t>Summary by </a:t>
            </a:r>
            <a:r>
              <a:rPr lang="en-US" sz="1400" b="1" dirty="0" smtClean="0">
                <a:latin typeface="Arial"/>
                <a:cs typeface="Arial"/>
              </a:rPr>
              <a:t>Rebecca </a:t>
            </a:r>
            <a:r>
              <a:rPr lang="en-US" sz="1400" b="1" dirty="0">
                <a:latin typeface="Arial"/>
                <a:cs typeface="Arial"/>
              </a:rPr>
              <a:t>Dorsey</a:t>
            </a:r>
          </a:p>
          <a:p>
            <a:pPr algn="r"/>
            <a:r>
              <a:rPr lang="en-US" sz="1400" b="1" dirty="0">
                <a:latin typeface="Arial"/>
                <a:cs typeface="Arial"/>
              </a:rPr>
              <a:t>University of Oregon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1146" y="780517"/>
            <a:ext cx="3013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3200" b="1" dirty="0">
                <a:latin typeface="Arial"/>
                <a:cs typeface="Arial"/>
              </a:rPr>
              <a:t>upturing 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3200" b="1" dirty="0">
                <a:latin typeface="Arial"/>
                <a:cs typeface="Arial"/>
              </a:rPr>
              <a:t>ontinental 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en-US" sz="3200" b="1" dirty="0">
                <a:latin typeface="Arial"/>
                <a:cs typeface="Arial"/>
              </a:rPr>
              <a:t>ithosphere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5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682"/>
            <a:ext cx="9144000" cy="683866"/>
          </a:xfrm>
        </p:spPr>
        <p:txBody>
          <a:bodyPr>
            <a:no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F0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Science Highlights of the RCL Initiative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479188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3200" b="1" u="sng" dirty="0" smtClean="0">
                <a:solidFill>
                  <a:srgbClr val="0000FF"/>
                </a:solidFill>
                <a:latin typeface="Arial"/>
                <a:cs typeface="Arial"/>
              </a:rPr>
              <a:t>1. Styles of Extension</a:t>
            </a:r>
            <a:r>
              <a:rPr lang="en-US" sz="3200" dirty="0" smtClean="0">
                <a:latin typeface="Arial"/>
                <a:cs typeface="Arial"/>
              </a:rPr>
              <a:t> Important </a:t>
            </a:r>
            <a:r>
              <a:rPr lang="en-US" sz="3200" dirty="0">
                <a:latin typeface="Arial"/>
                <a:cs typeface="Arial"/>
              </a:rPr>
              <a:t>factors: 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568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GAME CHANGERS: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New 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results that change the way we 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think about continental 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rifting, rupture, and underlying controls </a:t>
            </a:r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168858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(a) Different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styles of extending the lithosphere</a:t>
            </a:r>
          </a:p>
          <a:p>
            <a:pPr lvl="0">
              <a:spcBef>
                <a:spcPts val="1200"/>
              </a:spcBef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(b) Structural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evolution of normal faults in </a:t>
            </a: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rifts</a:t>
            </a:r>
            <a:endParaRPr lang="en-US"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89215"/>
            <a:ext cx="55322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(c) Pre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-rift tectonic histories (subduction, collision)</a:t>
            </a:r>
          </a:p>
          <a:p>
            <a:pPr lvl="0">
              <a:spcBef>
                <a:spcPts val="1200"/>
              </a:spcBef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(d) Faulting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style controls shape of sedimentary basins </a:t>
            </a:r>
          </a:p>
        </p:txBody>
      </p:sp>
      <p:pic>
        <p:nvPicPr>
          <p:cNvPr id="1027" name="Picture 3" descr="C:\Users\August\Desktop\x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75" y="4460208"/>
            <a:ext cx="379854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1757" y="6673350"/>
            <a:ext cx="23552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Modified from Gonzales-Escobar, 2013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6007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682"/>
            <a:ext cx="9144000" cy="683866"/>
          </a:xfrm>
        </p:spPr>
        <p:txBody>
          <a:bodyPr>
            <a:no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F0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Science Highlights of the RCL Initiative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568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GAME CHANGERS: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New 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results that change the way we 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think about continental 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rifting, rupture, and underlying controls </a:t>
            </a:r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421638"/>
            <a:ext cx="89876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3200" b="1" u="sng" dirty="0" smtClean="0">
                <a:solidFill>
                  <a:srgbClr val="0000FF"/>
                </a:solidFill>
                <a:latin typeface="Arial"/>
                <a:cs typeface="Arial"/>
              </a:rPr>
              <a:t>. Role </a:t>
            </a:r>
            <a:r>
              <a:rPr lang="en-US" sz="3200" b="1" u="sng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lang="en-US" sz="3200" b="1" u="sng" dirty="0" smtClean="0">
                <a:solidFill>
                  <a:srgbClr val="0000FF"/>
                </a:solidFill>
                <a:latin typeface="Arial"/>
                <a:cs typeface="Arial"/>
              </a:rPr>
              <a:t>Sedimentation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" name="Picture 4" descr="isla_tiburon_12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96" y="2598592"/>
            <a:ext cx="3684004" cy="27630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105985"/>
            <a:ext cx="55322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Sediments not just a passive record of earth history.  Exert a direct control on rift process, magmatism, crustal composition, formation 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of ocean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basins.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19753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Includes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critical link to interior fluvial system (Colorado River) – “source to sink”. Can create new type of hybrid crust at Ocean – Continent Transition. </a:t>
            </a:r>
          </a:p>
        </p:txBody>
      </p:sp>
    </p:spTree>
    <p:extLst>
      <p:ext uri="{BB962C8B-B14F-4D97-AF65-F5344CB8AC3E}">
        <p14:creationId xmlns:p14="http://schemas.microsoft.com/office/powerpoint/2010/main" val="56534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682"/>
            <a:ext cx="9144000" cy="683866"/>
          </a:xfrm>
        </p:spPr>
        <p:txBody>
          <a:bodyPr>
            <a:no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F0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Science Highlights of the RCL Initiative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466619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3200" b="1" u="sng" dirty="0" smtClean="0">
                <a:solidFill>
                  <a:srgbClr val="0000FF"/>
                </a:solidFill>
                <a:latin typeface="Arial"/>
                <a:cs typeface="Arial"/>
              </a:rPr>
              <a:t>3. Role of Rift Obliquity</a:t>
            </a:r>
            <a:r>
              <a:rPr lang="en-US" sz="3200" dirty="0" smtClean="0">
                <a:latin typeface="Arial"/>
                <a:cs typeface="Arial"/>
              </a:rPr>
              <a:t> Important </a:t>
            </a:r>
            <a:r>
              <a:rPr lang="en-US" sz="3200" dirty="0">
                <a:latin typeface="Arial"/>
                <a:cs typeface="Arial"/>
              </a:rPr>
              <a:t>factors: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568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GAME CHANGERS: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New 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results that change the way we 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think about continental 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rifting, rupture, and underlying controls </a:t>
            </a:r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5" name="Picture 4" descr="google_earth_view_gul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02" y="3814892"/>
            <a:ext cx="3232298" cy="28246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093408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(a) Oblique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extension and strike-slip </a:t>
            </a: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faults</a:t>
            </a:r>
            <a:endParaRPr lang="en-US"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09575"/>
            <a:ext cx="606037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(b) Relationship between the orientation of the rift and relative motion </a:t>
            </a: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direction (° of obliquity)</a:t>
            </a:r>
            <a:endParaRPr lang="en-US"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spcBef>
                <a:spcPts val="1200"/>
              </a:spcBef>
            </a:pP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(c) Rift obliquity affects resulting morphology of the rift zone </a:t>
            </a: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  (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Gulf of CA vs. Red Sea)</a:t>
            </a:r>
          </a:p>
        </p:txBody>
      </p:sp>
    </p:spTree>
    <p:extLst>
      <p:ext uri="{BB962C8B-B14F-4D97-AF65-F5344CB8AC3E}">
        <p14:creationId xmlns:p14="http://schemas.microsoft.com/office/powerpoint/2010/main" val="363101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682"/>
            <a:ext cx="9144000" cy="683866"/>
          </a:xfrm>
        </p:spPr>
        <p:txBody>
          <a:bodyPr>
            <a:no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F0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Science Highlights of the RCL Initiative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568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GAME CHANGERS: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New 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results that change the way we 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think about continental 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rifting, rupture, and underlying controls </a:t>
            </a:r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58249"/>
            <a:ext cx="90463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sz="3200" b="1" u="sng" dirty="0" smtClean="0">
                <a:solidFill>
                  <a:srgbClr val="0000FF"/>
                </a:solidFill>
                <a:latin typeface="Arial"/>
                <a:cs typeface="Arial"/>
              </a:rPr>
              <a:t>. Role of Magmatism</a:t>
            </a:r>
            <a:r>
              <a:rPr lang="en-US" sz="3200" dirty="0" smtClean="0">
                <a:latin typeface="Arial"/>
                <a:cs typeface="Arial"/>
              </a:rPr>
              <a:t>  </a:t>
            </a:r>
          </a:p>
          <a:p>
            <a:r>
              <a:rPr lang="en-US" sz="3200" dirty="0" smtClean="0">
                <a:latin typeface="Arial"/>
                <a:cs typeface="Arial"/>
              </a:rPr>
              <a:t>Pre</a:t>
            </a:r>
            <a:r>
              <a:rPr lang="en-US" sz="3200" dirty="0">
                <a:latin typeface="Arial"/>
                <a:cs typeface="Arial"/>
              </a:rPr>
              <a:t>-rift volcanism depletes the upper mantle </a:t>
            </a:r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  <a:sym typeface="Wingdings"/>
              </a:rPr>
              <a:t>	</a:t>
            </a:r>
            <a:r>
              <a:rPr lang="en-US" sz="3200" dirty="0" smtClean="0">
                <a:latin typeface="Arial"/>
                <a:cs typeface="Arial"/>
                <a:sym typeface="Wingdings"/>
              </a:rPr>
              <a:t>- leads to </a:t>
            </a:r>
            <a:r>
              <a:rPr lang="en-US" sz="3200" dirty="0" smtClean="0">
                <a:latin typeface="Arial"/>
                <a:cs typeface="Arial"/>
              </a:rPr>
              <a:t>less </a:t>
            </a:r>
            <a:r>
              <a:rPr lang="en-US" sz="3200" dirty="0">
                <a:latin typeface="Arial"/>
                <a:cs typeface="Arial"/>
              </a:rPr>
              <a:t>syn-rift </a:t>
            </a:r>
            <a:r>
              <a:rPr lang="en-US" sz="3200" dirty="0" smtClean="0">
                <a:latin typeface="Arial"/>
                <a:cs typeface="Arial"/>
              </a:rPr>
              <a:t>magmatism</a:t>
            </a: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Less </a:t>
            </a:r>
            <a:r>
              <a:rPr lang="en-US" sz="3200" dirty="0">
                <a:latin typeface="Arial"/>
                <a:cs typeface="Arial"/>
              </a:rPr>
              <a:t>magma makes lithosphere effectively stronger, so deformation migrates (not localized).  </a:t>
            </a:r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This </a:t>
            </a:r>
            <a:r>
              <a:rPr lang="en-US" sz="3200" dirty="0">
                <a:latin typeface="Arial"/>
                <a:cs typeface="Arial"/>
              </a:rPr>
              <a:t>produces a WIDE RIFT zone and longer time to </a:t>
            </a:r>
            <a:r>
              <a:rPr lang="en-US" sz="3200" dirty="0" smtClean="0">
                <a:latin typeface="Arial"/>
                <a:cs typeface="Arial"/>
              </a:rPr>
              <a:t>rupture.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70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682"/>
            <a:ext cx="9144000" cy="683866"/>
          </a:xfrm>
        </p:spPr>
        <p:txBody>
          <a:bodyPr>
            <a:noAutofit/>
          </a:bodyPr>
          <a:lstStyle/>
          <a:p>
            <a:r>
              <a:rPr lang="en-US" sz="3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F0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Science Highlights of the RCL Initiative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6249" y="1677570"/>
            <a:ext cx="7476094" cy="510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700" b="1" u="sng" dirty="0" smtClean="0">
                <a:solidFill>
                  <a:srgbClr val="0000FF"/>
                </a:solidFill>
                <a:latin typeface="Arial"/>
                <a:cs typeface="Arial"/>
              </a:rPr>
              <a:t>1. Styles of </a:t>
            </a:r>
            <a:r>
              <a:rPr lang="en-US" sz="1700" b="1" u="sng" dirty="0">
                <a:solidFill>
                  <a:srgbClr val="0000FF"/>
                </a:solidFill>
                <a:latin typeface="Arial"/>
                <a:cs typeface="Arial"/>
              </a:rPr>
              <a:t>Extension</a:t>
            </a:r>
            <a:r>
              <a:rPr lang="en-US" sz="1700" dirty="0">
                <a:latin typeface="Arial"/>
                <a:cs typeface="Arial"/>
              </a:rPr>
              <a:t> Important factors: </a:t>
            </a:r>
            <a:r>
              <a:rPr lang="en-US" sz="1700" dirty="0" smtClean="0">
                <a:latin typeface="Arial"/>
                <a:cs typeface="Arial"/>
              </a:rPr>
              <a:t>(a) Different </a:t>
            </a:r>
            <a:r>
              <a:rPr lang="en-US" sz="1700" dirty="0">
                <a:latin typeface="Arial"/>
                <a:cs typeface="Arial"/>
              </a:rPr>
              <a:t>styles of extending the </a:t>
            </a:r>
            <a:r>
              <a:rPr lang="en-US" sz="1700" dirty="0" smtClean="0">
                <a:latin typeface="Arial"/>
                <a:cs typeface="Arial"/>
              </a:rPr>
              <a:t>lithosphere; (b) Structural </a:t>
            </a:r>
            <a:r>
              <a:rPr lang="en-US" sz="1700" dirty="0">
                <a:latin typeface="Arial"/>
                <a:cs typeface="Arial"/>
              </a:rPr>
              <a:t>evolution of normal faults in </a:t>
            </a:r>
            <a:r>
              <a:rPr lang="en-US" sz="1700" dirty="0" smtClean="0">
                <a:latin typeface="Arial"/>
                <a:cs typeface="Arial"/>
              </a:rPr>
              <a:t>rifts; (c) Pre</a:t>
            </a:r>
            <a:r>
              <a:rPr lang="en-US" sz="1700" dirty="0">
                <a:latin typeface="Arial"/>
                <a:cs typeface="Arial"/>
              </a:rPr>
              <a:t>-rift tectonic histories (subduction, </a:t>
            </a:r>
            <a:r>
              <a:rPr lang="en-US" sz="1700" dirty="0" smtClean="0">
                <a:latin typeface="Arial"/>
                <a:cs typeface="Arial"/>
              </a:rPr>
              <a:t>collision); (d) Faulting </a:t>
            </a:r>
            <a:r>
              <a:rPr lang="en-US" sz="1700" dirty="0">
                <a:latin typeface="Arial"/>
                <a:cs typeface="Arial"/>
              </a:rPr>
              <a:t>style controls shape of sedimentary </a:t>
            </a:r>
            <a:r>
              <a:rPr lang="en-US" sz="1700" dirty="0" smtClean="0">
                <a:latin typeface="Arial"/>
                <a:cs typeface="Arial"/>
              </a:rPr>
              <a:t>basins.</a:t>
            </a:r>
          </a:p>
          <a:p>
            <a:pPr>
              <a:spcBef>
                <a:spcPts val="1200"/>
              </a:spcBef>
            </a:pPr>
            <a:r>
              <a:rPr lang="en-US" sz="1700" b="1" u="sng" dirty="0" smtClean="0">
                <a:solidFill>
                  <a:srgbClr val="0000FF"/>
                </a:solidFill>
                <a:latin typeface="Arial"/>
                <a:cs typeface="Arial"/>
              </a:rPr>
              <a:t>2. Role </a:t>
            </a:r>
            <a:r>
              <a:rPr lang="en-US" sz="1700" b="1" u="sng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lang="en-US" sz="1700" b="1" u="sng" dirty="0" smtClean="0">
                <a:solidFill>
                  <a:srgbClr val="0000FF"/>
                </a:solidFill>
                <a:latin typeface="Arial"/>
                <a:cs typeface="Arial"/>
              </a:rPr>
              <a:t>Sedimentation</a:t>
            </a:r>
            <a:r>
              <a:rPr lang="en-US" sz="1700" dirty="0" smtClean="0">
                <a:latin typeface="Arial"/>
                <a:cs typeface="Arial"/>
              </a:rPr>
              <a:t>  </a:t>
            </a:r>
            <a:r>
              <a:rPr lang="en-US" sz="1700" dirty="0">
                <a:latin typeface="Arial"/>
                <a:cs typeface="Arial"/>
              </a:rPr>
              <a:t>Sediments not just a passive record of earth history.  Exert a direct control on rift process, magmatism, crustal composition, formation of ocean basins.  Includes critical link to interior fluvial system (Colorado River) – “source to sink”. Can create new type of hybrid crust at Ocean – Continent Transition</a:t>
            </a:r>
            <a:r>
              <a:rPr lang="en-US" sz="1700" dirty="0" smtClean="0">
                <a:latin typeface="Arial"/>
                <a:cs typeface="Arial"/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en-US" sz="1700" b="1" u="sng" dirty="0">
                <a:solidFill>
                  <a:srgbClr val="0000FF"/>
                </a:solidFill>
                <a:latin typeface="Arial"/>
                <a:cs typeface="Arial"/>
              </a:rPr>
              <a:t>3. Role of Rift Obliquity</a:t>
            </a:r>
            <a:r>
              <a:rPr lang="en-US" sz="1700" dirty="0">
                <a:latin typeface="Arial"/>
                <a:cs typeface="Arial"/>
              </a:rPr>
              <a:t> Important factors: (a) Oblique extension and strike-slip faults; (b)Relationship between the orientation of the rift and relative motion direction (° of obliquity); (c) Rift obliquity affects resulting morphology of the rift zone (Gulf of CA vs. Red Sea)</a:t>
            </a:r>
            <a:r>
              <a:rPr lang="en-US" sz="1700" dirty="0" smtClean="0">
                <a:latin typeface="Arial"/>
                <a:cs typeface="Arial"/>
              </a:rPr>
              <a:t>.</a:t>
            </a:r>
          </a:p>
          <a:p>
            <a:r>
              <a:rPr lang="en-US" sz="1700" b="1" u="sng" dirty="0" smtClean="0">
                <a:solidFill>
                  <a:srgbClr val="0000FF"/>
                </a:solidFill>
                <a:latin typeface="Arial"/>
                <a:cs typeface="Arial"/>
              </a:rPr>
              <a:t>4. </a:t>
            </a:r>
            <a:r>
              <a:rPr lang="en-US" sz="1700" b="1" u="sng" dirty="0">
                <a:solidFill>
                  <a:srgbClr val="0000FF"/>
                </a:solidFill>
                <a:latin typeface="Arial"/>
                <a:cs typeface="Arial"/>
              </a:rPr>
              <a:t>Role of Magmatism</a:t>
            </a:r>
            <a:r>
              <a:rPr lang="en-US" sz="1700" dirty="0">
                <a:latin typeface="Arial"/>
                <a:cs typeface="Arial"/>
              </a:rPr>
              <a:t>  </a:t>
            </a:r>
          </a:p>
          <a:p>
            <a:r>
              <a:rPr lang="en-US" sz="1700" dirty="0" smtClean="0">
                <a:latin typeface="Arial"/>
                <a:cs typeface="Arial"/>
              </a:rPr>
              <a:t>Pre-rift volcanism depletes the upper mantle </a:t>
            </a:r>
            <a:r>
              <a:rPr lang="en-US" sz="1700" dirty="0" smtClean="0">
                <a:latin typeface="Arial"/>
                <a:cs typeface="Arial"/>
                <a:sym typeface="Wingdings"/>
              </a:rPr>
              <a:t></a:t>
            </a:r>
            <a:r>
              <a:rPr lang="en-US" sz="1700" dirty="0" smtClean="0">
                <a:latin typeface="Arial"/>
                <a:cs typeface="Arial"/>
              </a:rPr>
              <a:t> less syn-rift magmatism. Less magma makes lithosphere effectively stronger, so deformation migrates (not localized).  This produces a WIDE RIFT zone and longer time to rupture.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0799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GAME CHANGERS: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New </a:t>
            </a:r>
            <a:r>
              <a:rPr lang="en-US" sz="24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results that change the way we 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think about continental </a:t>
            </a:r>
            <a:r>
              <a:rPr lang="en-US" sz="24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rifting, rupture, and underlying controls </a:t>
            </a:r>
            <a:r>
              <a:rPr lang="en-US" sz="24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6" name="Picture 5" descr="isla_tiburon_12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89" y="2992810"/>
            <a:ext cx="1643112" cy="1232334"/>
          </a:xfrm>
          <a:prstGeom prst="rect">
            <a:avLst/>
          </a:prstGeom>
        </p:spPr>
      </p:pic>
      <p:pic>
        <p:nvPicPr>
          <p:cNvPr id="7" name="Picture 6" descr="google_earth_view_gul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16" y="4426341"/>
            <a:ext cx="1637684" cy="1431130"/>
          </a:xfrm>
          <a:prstGeom prst="rect">
            <a:avLst/>
          </a:prstGeom>
        </p:spPr>
      </p:pic>
      <p:pic>
        <p:nvPicPr>
          <p:cNvPr id="9" name="Picture 3" descr="C:\Users\August\Desktop\xx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554" y="1677570"/>
            <a:ext cx="1565001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8727" y="2486198"/>
            <a:ext cx="23552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Modified from Gonzales-Escobar, 2013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4986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6835</TotalTime>
  <Words>799</Words>
  <Application>Microsoft Macintosh PowerPoint</Application>
  <PresentationFormat>On-screen Show (4:3)</PresentationFormat>
  <Paragraphs>63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Science Highlights of the RCL Initiative</vt:lpstr>
      <vt:lpstr>PowerPoint Presentation</vt:lpstr>
      <vt:lpstr>Science Highlights of the RCL Initiative</vt:lpstr>
      <vt:lpstr>Science Highlights of the RCL Initiative</vt:lpstr>
      <vt:lpstr>Science Highlights of the RCL Initiative</vt:lpstr>
      <vt:lpstr>Science Highlights of the RCL Initiative</vt:lpstr>
      <vt:lpstr>Science Highlights of the RCL Initiative</vt:lpstr>
      <vt:lpstr>Science Highlights of the RCL Initiative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Highlights of the RCL Initiative</dc:title>
  <dc:creator>Rebecca Dorsey</dc:creator>
  <cp:lastModifiedBy>August Costa</cp:lastModifiedBy>
  <cp:revision>1150</cp:revision>
  <cp:lastPrinted>2013-02-25T21:22:36Z</cp:lastPrinted>
  <dcterms:created xsi:type="dcterms:W3CDTF">2013-02-23T20:06:56Z</dcterms:created>
  <dcterms:modified xsi:type="dcterms:W3CDTF">2015-08-18T15:47:45Z</dcterms:modified>
</cp:coreProperties>
</file>