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0b81d47e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0b81d47e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1ada9524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1ada9524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e0b81d47e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e0b81d47e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e0b81d47e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e0b81d47e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e0b81d47e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e0b81d47e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b6eae9f9ca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b6eae9f9ca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Begin video at 2:40, please.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e0b81d47e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e0b81d47e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0b81d47e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e0b81d47e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e0b81d47e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e0b81d47e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e0b81d47e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e0b81d47e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0b81d47e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e0b81d47e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12.png"/><Relationship Id="rId7" Type="http://schemas.openxmlformats.org/officeDocument/2006/relationships/image" Target="../media/image23.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hyperlink" Target="http://www.youtube.com/watch?v=4czjS9h4Fpg" TargetMode="External"/><Relationship Id="rId5"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www.nasa.gov/nasasciencelive" TargetMode="External"/><Relationship Id="rId11" Type="http://schemas.openxmlformats.org/officeDocument/2006/relationships/image" Target="../media/image13.png"/><Relationship Id="rId10"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hyperlink" Target="https://www.youtube.com/channel/UCLA_DiR1FfKNvjuUpBHmylQ" TargetMode="External"/><Relationship Id="rId6" Type="http://schemas.openxmlformats.org/officeDocument/2006/relationships/hyperlink" Target="https://www.facebook.com/NASA" TargetMode="External"/><Relationship Id="rId7" Type="http://schemas.openxmlformats.org/officeDocument/2006/relationships/hyperlink" Target="https://twitter.com/NASA" TargetMode="External"/><Relationship Id="rId8" Type="http://schemas.openxmlformats.org/officeDocument/2006/relationships/hyperlink" Target="https://www.nasa.gov/multimedia/nasatv/index.html#publi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hyperlink" Target="https://nasa.tumblr.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7175"/>
            <a:ext cx="9144000" cy="5129175"/>
          </a:xfrm>
          <a:prstGeom prst="rect">
            <a:avLst/>
          </a:prstGeom>
          <a:noFill/>
          <a:ln>
            <a:noFill/>
          </a:ln>
        </p:spPr>
      </p:pic>
      <p:sp>
        <p:nvSpPr>
          <p:cNvPr id="57" name="Google Shape;57;p13"/>
          <p:cNvSpPr txBox="1"/>
          <p:nvPr>
            <p:ph idx="4294967295" type="body"/>
          </p:nvPr>
        </p:nvSpPr>
        <p:spPr>
          <a:xfrm>
            <a:off x="1156825" y="2997700"/>
            <a:ext cx="5643300" cy="13299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1400">
                <a:solidFill>
                  <a:schemeClr val="lt1"/>
                </a:solidFill>
              </a:rPr>
              <a:t>Courtney O’Connor</a:t>
            </a:r>
            <a:br>
              <a:rPr lang="en" sz="1400">
                <a:solidFill>
                  <a:schemeClr val="lt1"/>
                </a:solidFill>
              </a:rPr>
            </a:br>
            <a:r>
              <a:rPr lang="en" sz="1400">
                <a:solidFill>
                  <a:schemeClr val="lt1"/>
                </a:solidFill>
              </a:rPr>
              <a:t>Emily Furfaro</a:t>
            </a:r>
            <a:br>
              <a:rPr lang="en" sz="1400">
                <a:solidFill>
                  <a:schemeClr val="lt1"/>
                </a:solidFill>
              </a:rPr>
            </a:br>
            <a:r>
              <a:rPr lang="en" sz="1400">
                <a:solidFill>
                  <a:schemeClr val="lt1"/>
                </a:solidFill>
              </a:rPr>
              <a:t>Aliyah Craddock</a:t>
            </a:r>
            <a:br>
              <a:rPr lang="en" sz="1400">
                <a:solidFill>
                  <a:schemeClr val="lt1"/>
                </a:solidFill>
              </a:rPr>
            </a:br>
            <a:r>
              <a:rPr lang="en" sz="1400">
                <a:solidFill>
                  <a:schemeClr val="lt1"/>
                </a:solidFill>
              </a:rPr>
              <a:t>Mamta Nagaraja</a:t>
            </a:r>
            <a:endParaRPr sz="1400">
              <a:solidFill>
                <a:schemeClr val="lt1"/>
              </a:solidFill>
            </a:endParaRPr>
          </a:p>
          <a:p>
            <a:pPr indent="0" lvl="0" marL="0" rtl="0" algn="l">
              <a:spcBef>
                <a:spcPts val="1200"/>
              </a:spcBef>
              <a:spcAft>
                <a:spcPts val="1200"/>
              </a:spcAft>
              <a:buNone/>
            </a:pPr>
            <a:r>
              <a:rPr lang="en" sz="1400">
                <a:solidFill>
                  <a:schemeClr val="lt1"/>
                </a:solidFill>
              </a:rPr>
              <a:t>NASA Science Mission Directorate</a:t>
            </a:r>
            <a:br>
              <a:rPr lang="en" sz="1400">
                <a:solidFill>
                  <a:schemeClr val="lt1"/>
                </a:solidFill>
              </a:rPr>
            </a:br>
            <a:r>
              <a:rPr lang="en" sz="1400">
                <a:solidFill>
                  <a:schemeClr val="lt1"/>
                </a:solidFill>
              </a:rPr>
              <a:t>June 2021</a:t>
            </a:r>
            <a:endParaRPr sz="14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2"/>
          <p:cNvPicPr preferRelativeResize="0"/>
          <p:nvPr/>
        </p:nvPicPr>
        <p:blipFill>
          <a:blip r:embed="rId3">
            <a:alphaModFix/>
          </a:blip>
          <a:stretch>
            <a:fillRect/>
          </a:stretch>
        </p:blipFill>
        <p:spPr>
          <a:xfrm>
            <a:off x="0" y="0"/>
            <a:ext cx="9144000" cy="5143505"/>
          </a:xfrm>
          <a:prstGeom prst="rect">
            <a:avLst/>
          </a:prstGeom>
          <a:noFill/>
          <a:ln>
            <a:noFill/>
          </a:ln>
        </p:spPr>
      </p:pic>
      <p:sp>
        <p:nvSpPr>
          <p:cNvPr id="138" name="Google Shape;138;p22"/>
          <p:cNvSpPr txBox="1"/>
          <p:nvPr>
            <p:ph type="title"/>
          </p:nvPr>
        </p:nvSpPr>
        <p:spPr>
          <a:xfrm>
            <a:off x="311700" y="274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Engaging Students Virtually</a:t>
            </a:r>
            <a:endParaRPr/>
          </a:p>
        </p:txBody>
      </p:sp>
      <p:pic>
        <p:nvPicPr>
          <p:cNvPr id="139" name="Google Shape;139;p22"/>
          <p:cNvPicPr preferRelativeResize="0"/>
          <p:nvPr/>
        </p:nvPicPr>
        <p:blipFill>
          <a:blip r:embed="rId4">
            <a:alphaModFix/>
          </a:blip>
          <a:stretch>
            <a:fillRect/>
          </a:stretch>
        </p:blipFill>
        <p:spPr>
          <a:xfrm>
            <a:off x="563175" y="2616400"/>
            <a:ext cx="3009126" cy="2064349"/>
          </a:xfrm>
          <a:prstGeom prst="rect">
            <a:avLst/>
          </a:prstGeom>
          <a:noFill/>
          <a:ln cap="flat" cmpd="sng" w="9525">
            <a:solidFill>
              <a:schemeClr val="dk2"/>
            </a:solidFill>
            <a:prstDash val="solid"/>
            <a:round/>
            <a:headEnd len="sm" w="sm" type="none"/>
            <a:tailEnd len="sm" w="sm" type="none"/>
          </a:ln>
        </p:spPr>
      </p:pic>
      <p:pic>
        <p:nvPicPr>
          <p:cNvPr id="140" name="Google Shape;140;p22"/>
          <p:cNvPicPr preferRelativeResize="0"/>
          <p:nvPr/>
        </p:nvPicPr>
        <p:blipFill>
          <a:blip r:embed="rId5">
            <a:alphaModFix/>
          </a:blip>
          <a:stretch>
            <a:fillRect/>
          </a:stretch>
        </p:blipFill>
        <p:spPr>
          <a:xfrm>
            <a:off x="0" y="-9"/>
            <a:ext cx="9143999" cy="2462567"/>
          </a:xfrm>
          <a:prstGeom prst="rect">
            <a:avLst/>
          </a:prstGeom>
          <a:noFill/>
          <a:ln>
            <a:noFill/>
          </a:ln>
        </p:spPr>
      </p:pic>
      <p:pic>
        <p:nvPicPr>
          <p:cNvPr id="141" name="Google Shape;141;p22"/>
          <p:cNvPicPr preferRelativeResize="0"/>
          <p:nvPr/>
        </p:nvPicPr>
        <p:blipFill>
          <a:blip r:embed="rId6">
            <a:alphaModFix/>
          </a:blip>
          <a:stretch>
            <a:fillRect/>
          </a:stretch>
        </p:blipFill>
        <p:spPr>
          <a:xfrm>
            <a:off x="4285321" y="1915275"/>
            <a:ext cx="4342301" cy="2805726"/>
          </a:xfrm>
          <a:prstGeom prst="rect">
            <a:avLst/>
          </a:prstGeom>
          <a:noFill/>
          <a:ln cap="flat" cmpd="sng" w="9525">
            <a:solidFill>
              <a:schemeClr val="dk2"/>
            </a:solidFill>
            <a:prstDash val="solid"/>
            <a:round/>
            <a:headEnd len="sm" w="sm" type="none"/>
            <a:tailEnd len="sm" w="sm" type="none"/>
          </a:ln>
        </p:spPr>
      </p:pic>
      <p:sp>
        <p:nvSpPr>
          <p:cNvPr id="142" name="Google Shape;142;p22"/>
          <p:cNvSpPr txBox="1"/>
          <p:nvPr>
            <p:ph idx="1" type="body"/>
          </p:nvPr>
        </p:nvSpPr>
        <p:spPr>
          <a:xfrm>
            <a:off x="704538" y="3034925"/>
            <a:ext cx="2726400" cy="12273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1400">
                <a:solidFill>
                  <a:schemeClr val="dk1"/>
                </a:solidFill>
              </a:rPr>
              <a:t>Over 1 MILLION students worldwide registered for the NASA Mission to Mars Student Challenge.</a:t>
            </a:r>
            <a:endParaRPr b="1" sz="14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3"/>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148" name="Google Shape;148;p23"/>
          <p:cNvPicPr preferRelativeResize="0"/>
          <p:nvPr/>
        </p:nvPicPr>
        <p:blipFill>
          <a:blip r:embed="rId4">
            <a:alphaModFix/>
          </a:blip>
          <a:stretch>
            <a:fillRect/>
          </a:stretch>
        </p:blipFill>
        <p:spPr>
          <a:xfrm>
            <a:off x="-119000" y="0"/>
            <a:ext cx="9262999" cy="52014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4"/>
          <p:cNvPicPr preferRelativeResize="0"/>
          <p:nvPr/>
        </p:nvPicPr>
        <p:blipFill>
          <a:blip r:embed="rId3">
            <a:alphaModFix/>
          </a:blip>
          <a:stretch>
            <a:fillRect/>
          </a:stretch>
        </p:blipFill>
        <p:spPr>
          <a:xfrm>
            <a:off x="0" y="0"/>
            <a:ext cx="9144000" cy="5143505"/>
          </a:xfrm>
          <a:prstGeom prst="rect">
            <a:avLst/>
          </a:prstGeom>
          <a:noFill/>
          <a:ln>
            <a:noFill/>
          </a:ln>
        </p:spPr>
      </p:pic>
      <p:sp>
        <p:nvSpPr>
          <p:cNvPr id="154" name="Google Shape;154;p24"/>
          <p:cNvSpPr txBox="1"/>
          <p:nvPr>
            <p:ph type="title"/>
          </p:nvPr>
        </p:nvSpPr>
        <p:spPr>
          <a:xfrm>
            <a:off x="311700" y="445025"/>
            <a:ext cx="4901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NASA Science Social Media</a:t>
            </a:r>
            <a:endParaRPr>
              <a:solidFill>
                <a:srgbClr val="2ECBDC"/>
              </a:solidFill>
            </a:endParaRPr>
          </a:p>
        </p:txBody>
      </p:sp>
      <p:grpSp>
        <p:nvGrpSpPr>
          <p:cNvPr id="155" name="Google Shape;155;p24"/>
          <p:cNvGrpSpPr/>
          <p:nvPr/>
        </p:nvGrpSpPr>
        <p:grpSpPr>
          <a:xfrm>
            <a:off x="3378879" y="1017920"/>
            <a:ext cx="1967401" cy="3623503"/>
            <a:chOff x="2641704" y="1017695"/>
            <a:chExt cx="1967401" cy="3623503"/>
          </a:xfrm>
        </p:grpSpPr>
        <p:pic>
          <p:nvPicPr>
            <p:cNvPr id="156" name="Google Shape;156;p24"/>
            <p:cNvPicPr preferRelativeResize="0"/>
            <p:nvPr/>
          </p:nvPicPr>
          <p:blipFill>
            <a:blip r:embed="rId4">
              <a:alphaModFix/>
            </a:blip>
            <a:stretch>
              <a:fillRect/>
            </a:stretch>
          </p:blipFill>
          <p:spPr>
            <a:xfrm>
              <a:off x="2641704" y="1017695"/>
              <a:ext cx="1967401" cy="3623503"/>
            </a:xfrm>
            <a:prstGeom prst="rect">
              <a:avLst/>
            </a:prstGeom>
            <a:noFill/>
            <a:ln>
              <a:noFill/>
            </a:ln>
          </p:spPr>
        </p:pic>
        <p:pic>
          <p:nvPicPr>
            <p:cNvPr id="157" name="Google Shape;157;p24"/>
            <p:cNvPicPr preferRelativeResize="0"/>
            <p:nvPr/>
          </p:nvPicPr>
          <p:blipFill>
            <a:blip r:embed="rId5">
              <a:alphaModFix/>
            </a:blip>
            <a:stretch>
              <a:fillRect/>
            </a:stretch>
          </p:blipFill>
          <p:spPr>
            <a:xfrm>
              <a:off x="2858475" y="1476463"/>
              <a:ext cx="1617951" cy="2695274"/>
            </a:xfrm>
            <a:prstGeom prst="rect">
              <a:avLst/>
            </a:prstGeom>
            <a:noFill/>
            <a:ln>
              <a:noFill/>
            </a:ln>
          </p:spPr>
        </p:pic>
      </p:grpSp>
      <p:grpSp>
        <p:nvGrpSpPr>
          <p:cNvPr id="158" name="Google Shape;158;p24"/>
          <p:cNvGrpSpPr/>
          <p:nvPr/>
        </p:nvGrpSpPr>
        <p:grpSpPr>
          <a:xfrm>
            <a:off x="6176465" y="1007003"/>
            <a:ext cx="2022127" cy="3634186"/>
            <a:chOff x="6176465" y="1007003"/>
            <a:chExt cx="2022127" cy="3634186"/>
          </a:xfrm>
        </p:grpSpPr>
        <p:pic>
          <p:nvPicPr>
            <p:cNvPr id="159" name="Google Shape;159;p24"/>
            <p:cNvPicPr preferRelativeResize="0"/>
            <p:nvPr/>
          </p:nvPicPr>
          <p:blipFill>
            <a:blip r:embed="rId4">
              <a:alphaModFix/>
            </a:blip>
            <a:stretch>
              <a:fillRect/>
            </a:stretch>
          </p:blipFill>
          <p:spPr>
            <a:xfrm>
              <a:off x="6176465" y="1007003"/>
              <a:ext cx="2022127" cy="3634186"/>
            </a:xfrm>
            <a:prstGeom prst="rect">
              <a:avLst/>
            </a:prstGeom>
            <a:noFill/>
            <a:ln>
              <a:noFill/>
            </a:ln>
          </p:spPr>
        </p:pic>
        <p:pic>
          <p:nvPicPr>
            <p:cNvPr id="160" name="Google Shape;160;p24"/>
            <p:cNvPicPr preferRelativeResize="0"/>
            <p:nvPr/>
          </p:nvPicPr>
          <p:blipFill>
            <a:blip r:embed="rId6">
              <a:alphaModFix/>
            </a:blip>
            <a:stretch>
              <a:fillRect/>
            </a:stretch>
          </p:blipFill>
          <p:spPr>
            <a:xfrm>
              <a:off x="6387175" y="1478225"/>
              <a:ext cx="1680474" cy="2696424"/>
            </a:xfrm>
            <a:prstGeom prst="rect">
              <a:avLst/>
            </a:prstGeom>
            <a:noFill/>
            <a:ln>
              <a:noFill/>
            </a:ln>
          </p:spPr>
        </p:pic>
      </p:grpSp>
      <p:grpSp>
        <p:nvGrpSpPr>
          <p:cNvPr id="161" name="Google Shape;161;p24"/>
          <p:cNvGrpSpPr/>
          <p:nvPr/>
        </p:nvGrpSpPr>
        <p:grpSpPr>
          <a:xfrm>
            <a:off x="498865" y="1012686"/>
            <a:ext cx="1967470" cy="3633996"/>
            <a:chOff x="498865" y="1012686"/>
            <a:chExt cx="1967470" cy="3633996"/>
          </a:xfrm>
        </p:grpSpPr>
        <p:pic>
          <p:nvPicPr>
            <p:cNvPr id="162" name="Google Shape;162;p24"/>
            <p:cNvPicPr preferRelativeResize="0"/>
            <p:nvPr/>
          </p:nvPicPr>
          <p:blipFill>
            <a:blip r:embed="rId4">
              <a:alphaModFix/>
            </a:blip>
            <a:stretch>
              <a:fillRect/>
            </a:stretch>
          </p:blipFill>
          <p:spPr>
            <a:xfrm>
              <a:off x="498865" y="1012686"/>
              <a:ext cx="1967470" cy="3633996"/>
            </a:xfrm>
            <a:prstGeom prst="rect">
              <a:avLst/>
            </a:prstGeom>
            <a:noFill/>
            <a:ln>
              <a:noFill/>
            </a:ln>
          </p:spPr>
        </p:pic>
        <p:pic>
          <p:nvPicPr>
            <p:cNvPr id="163" name="Google Shape;163;p24"/>
            <p:cNvPicPr preferRelativeResize="0"/>
            <p:nvPr/>
          </p:nvPicPr>
          <p:blipFill>
            <a:blip r:embed="rId7">
              <a:alphaModFix/>
            </a:blip>
            <a:stretch>
              <a:fillRect/>
            </a:stretch>
          </p:blipFill>
          <p:spPr>
            <a:xfrm>
              <a:off x="682300" y="1450950"/>
              <a:ext cx="1641426" cy="270477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0"/>
            <a:ext cx="9144000" cy="5143505"/>
          </a:xfrm>
          <a:prstGeom prst="rect">
            <a:avLst/>
          </a:prstGeom>
          <a:noFill/>
          <a:ln>
            <a:noFill/>
          </a:ln>
        </p:spPr>
      </p:pic>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Intro to NASA Social + SMD Social</a:t>
            </a:r>
            <a:endParaRPr>
              <a:solidFill>
                <a:srgbClr val="2ECBDC"/>
              </a:solidFill>
            </a:endParaRPr>
          </a:p>
        </p:txBody>
      </p:sp>
      <p:sp>
        <p:nvSpPr>
          <p:cNvPr id="64" name="Google Shape;64;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a:solidFill>
                  <a:schemeClr val="lt1"/>
                </a:solidFill>
              </a:rPr>
              <a:t>Our Digital Distribution Platforms:</a:t>
            </a:r>
            <a:endParaRPr>
              <a:solidFill>
                <a:schemeClr val="lt1"/>
              </a:solidFill>
            </a:endParaRPr>
          </a:p>
          <a:p>
            <a:pPr indent="0" lvl="0" marL="0" rtl="0" algn="l">
              <a:spcBef>
                <a:spcPts val="1200"/>
              </a:spcBef>
              <a:spcAft>
                <a:spcPts val="0"/>
              </a:spcAft>
              <a:buClr>
                <a:schemeClr val="dk1"/>
              </a:buClr>
              <a:buSzPts val="1100"/>
              <a:buFont typeface="Arial"/>
              <a:buNone/>
            </a:pPr>
            <a:r>
              <a:rPr lang="en">
                <a:solidFill>
                  <a:schemeClr val="lt1"/>
                </a:solidFill>
              </a:rPr>
              <a:t>Over </a:t>
            </a:r>
            <a:r>
              <a:rPr b="1" lang="en">
                <a:solidFill>
                  <a:schemeClr val="lt1"/>
                </a:solidFill>
              </a:rPr>
              <a:t>231+ million total followers</a:t>
            </a:r>
            <a:endParaRPr b="1">
              <a:solidFill>
                <a:schemeClr val="lt1"/>
              </a:solidFill>
            </a:endParaRPr>
          </a:p>
          <a:p>
            <a:pPr indent="0" lvl="0" marL="0" rtl="0" algn="l">
              <a:spcBef>
                <a:spcPts val="1200"/>
              </a:spcBef>
              <a:spcAft>
                <a:spcPts val="0"/>
              </a:spcAft>
              <a:buClr>
                <a:schemeClr val="dk1"/>
              </a:buClr>
              <a:buSzPts val="1100"/>
              <a:buFont typeface="Arial"/>
              <a:buNone/>
            </a:pPr>
            <a:r>
              <a:rPr lang="en">
                <a:solidFill>
                  <a:schemeClr val="lt1"/>
                </a:solidFill>
              </a:rPr>
              <a:t>Across all accounts and platforms</a:t>
            </a:r>
            <a:endParaRPr>
              <a:solidFill>
                <a:schemeClr val="lt1"/>
              </a:solidFill>
            </a:endParaRPr>
          </a:p>
          <a:p>
            <a:pPr indent="0" lvl="0" marL="0" rtl="0" algn="l">
              <a:spcBef>
                <a:spcPts val="1200"/>
              </a:spcBef>
              <a:spcAft>
                <a:spcPts val="0"/>
              </a:spcAft>
              <a:buClr>
                <a:schemeClr val="dk1"/>
              </a:buClr>
              <a:buSzPts val="1100"/>
              <a:buFont typeface="Arial"/>
              <a:buNone/>
            </a:pPr>
            <a:br>
              <a:rPr lang="en">
                <a:solidFill>
                  <a:schemeClr val="lt1"/>
                </a:solidFill>
              </a:rPr>
            </a:br>
            <a:r>
              <a:rPr lang="en">
                <a:solidFill>
                  <a:schemeClr val="lt1"/>
                </a:solidFill>
              </a:rPr>
              <a:t>NASA has the most followers of any agency/department in the federal government on:</a:t>
            </a:r>
            <a:endParaRPr>
              <a:solidFill>
                <a:schemeClr val="lt1"/>
              </a:solidFill>
            </a:endParaRPr>
          </a:p>
          <a:p>
            <a:pPr indent="0" lvl="0" marL="0" rtl="0" algn="l">
              <a:spcBef>
                <a:spcPts val="1200"/>
              </a:spcBef>
              <a:spcAft>
                <a:spcPts val="0"/>
              </a:spcAft>
              <a:buClr>
                <a:schemeClr val="dk1"/>
              </a:buClr>
              <a:buSzPts val="1100"/>
              <a:buFont typeface="Arial"/>
              <a:buNone/>
            </a:pPr>
            <a:br>
              <a:rPr lang="en"/>
            </a:br>
            <a:endParaRPr/>
          </a:p>
          <a:p>
            <a:pPr indent="0" lvl="0" marL="0" rtl="0" algn="l">
              <a:spcBef>
                <a:spcPts val="1200"/>
              </a:spcBef>
              <a:spcAft>
                <a:spcPts val="1200"/>
              </a:spcAft>
              <a:buNone/>
            </a:pPr>
            <a:r>
              <a:t/>
            </a:r>
            <a:endParaRPr/>
          </a:p>
        </p:txBody>
      </p:sp>
      <p:pic>
        <p:nvPicPr>
          <p:cNvPr id="65" name="Google Shape;65;p14"/>
          <p:cNvPicPr preferRelativeResize="0"/>
          <p:nvPr/>
        </p:nvPicPr>
        <p:blipFill>
          <a:blip r:embed="rId4">
            <a:alphaModFix/>
          </a:blip>
          <a:stretch>
            <a:fillRect/>
          </a:stretch>
        </p:blipFill>
        <p:spPr>
          <a:xfrm>
            <a:off x="1461875" y="3534113"/>
            <a:ext cx="5962650" cy="942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0"/>
            <a:ext cx="9144000" cy="5143505"/>
          </a:xfrm>
          <a:prstGeom prst="rect">
            <a:avLst/>
          </a:prstGeom>
          <a:noFill/>
          <a:ln>
            <a:noFill/>
          </a:ln>
        </p:spPr>
      </p:pic>
      <p:sp>
        <p:nvSpPr>
          <p:cNvPr id="71" name="Google Shape;71;p15"/>
          <p:cNvSpPr txBox="1"/>
          <p:nvPr>
            <p:ph type="title"/>
          </p:nvPr>
        </p:nvSpPr>
        <p:spPr>
          <a:xfrm>
            <a:off x="311700" y="384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NASA Science</a:t>
            </a:r>
            <a:r>
              <a:rPr lang="en">
                <a:solidFill>
                  <a:srgbClr val="2ECBDC"/>
                </a:solidFill>
              </a:rPr>
              <a:t> Social Media </a:t>
            </a:r>
            <a:endParaRPr>
              <a:solidFill>
                <a:srgbClr val="2ECBDC"/>
              </a:solidFill>
            </a:endParaRPr>
          </a:p>
        </p:txBody>
      </p:sp>
      <p:grpSp>
        <p:nvGrpSpPr>
          <p:cNvPr id="72" name="Google Shape;72;p15"/>
          <p:cNvGrpSpPr/>
          <p:nvPr/>
        </p:nvGrpSpPr>
        <p:grpSpPr>
          <a:xfrm>
            <a:off x="6104065" y="1049561"/>
            <a:ext cx="1967470" cy="3633996"/>
            <a:chOff x="3937172" y="1017734"/>
            <a:chExt cx="2016884" cy="3950425"/>
          </a:xfrm>
        </p:grpSpPr>
        <p:pic>
          <p:nvPicPr>
            <p:cNvPr id="73" name="Google Shape;73;p15"/>
            <p:cNvPicPr preferRelativeResize="0"/>
            <p:nvPr/>
          </p:nvPicPr>
          <p:blipFill>
            <a:blip r:embed="rId4">
              <a:alphaModFix/>
            </a:blip>
            <a:stretch>
              <a:fillRect/>
            </a:stretch>
          </p:blipFill>
          <p:spPr>
            <a:xfrm>
              <a:off x="3937172" y="1017734"/>
              <a:ext cx="2016884" cy="3950425"/>
            </a:xfrm>
            <a:prstGeom prst="rect">
              <a:avLst/>
            </a:prstGeom>
            <a:noFill/>
            <a:ln>
              <a:noFill/>
            </a:ln>
          </p:spPr>
        </p:pic>
        <p:pic>
          <p:nvPicPr>
            <p:cNvPr id="74" name="Google Shape;74;p15"/>
            <p:cNvPicPr preferRelativeResize="0"/>
            <p:nvPr/>
          </p:nvPicPr>
          <p:blipFill>
            <a:blip r:embed="rId5">
              <a:alphaModFix/>
            </a:blip>
            <a:stretch>
              <a:fillRect/>
            </a:stretch>
          </p:blipFill>
          <p:spPr>
            <a:xfrm>
              <a:off x="4128625" y="1465850"/>
              <a:ext cx="1717099" cy="3054176"/>
            </a:xfrm>
            <a:prstGeom prst="rect">
              <a:avLst/>
            </a:prstGeom>
            <a:noFill/>
            <a:ln>
              <a:noFill/>
            </a:ln>
          </p:spPr>
        </p:pic>
      </p:grpSp>
      <p:grpSp>
        <p:nvGrpSpPr>
          <p:cNvPr id="75" name="Google Shape;75;p15"/>
          <p:cNvGrpSpPr/>
          <p:nvPr/>
        </p:nvGrpSpPr>
        <p:grpSpPr>
          <a:xfrm>
            <a:off x="3556612" y="1007650"/>
            <a:ext cx="1855343" cy="3634000"/>
            <a:chOff x="5980475" y="1017725"/>
            <a:chExt cx="1855343" cy="3634000"/>
          </a:xfrm>
        </p:grpSpPr>
        <p:pic>
          <p:nvPicPr>
            <p:cNvPr id="76" name="Google Shape;76;p15"/>
            <p:cNvPicPr preferRelativeResize="0"/>
            <p:nvPr/>
          </p:nvPicPr>
          <p:blipFill>
            <a:blip r:embed="rId6">
              <a:alphaModFix/>
            </a:blip>
            <a:stretch>
              <a:fillRect/>
            </a:stretch>
          </p:blipFill>
          <p:spPr>
            <a:xfrm>
              <a:off x="5980475" y="1017725"/>
              <a:ext cx="1855343" cy="3634000"/>
            </a:xfrm>
            <a:prstGeom prst="rect">
              <a:avLst/>
            </a:prstGeom>
            <a:noFill/>
            <a:ln>
              <a:noFill/>
            </a:ln>
          </p:spPr>
        </p:pic>
        <p:pic>
          <p:nvPicPr>
            <p:cNvPr id="77" name="Google Shape;77;p15"/>
            <p:cNvPicPr preferRelativeResize="0"/>
            <p:nvPr/>
          </p:nvPicPr>
          <p:blipFill>
            <a:blip r:embed="rId7">
              <a:alphaModFix/>
            </a:blip>
            <a:stretch>
              <a:fillRect/>
            </a:stretch>
          </p:blipFill>
          <p:spPr>
            <a:xfrm>
              <a:off x="6170563" y="1451175"/>
              <a:ext cx="1555674" cy="2767026"/>
            </a:xfrm>
            <a:prstGeom prst="rect">
              <a:avLst/>
            </a:prstGeom>
            <a:noFill/>
            <a:ln>
              <a:noFill/>
            </a:ln>
          </p:spPr>
        </p:pic>
      </p:grpSp>
      <p:grpSp>
        <p:nvGrpSpPr>
          <p:cNvPr id="78" name="Google Shape;78;p15"/>
          <p:cNvGrpSpPr/>
          <p:nvPr/>
        </p:nvGrpSpPr>
        <p:grpSpPr>
          <a:xfrm>
            <a:off x="741057" y="1007632"/>
            <a:ext cx="1855350" cy="3634032"/>
            <a:chOff x="1394907" y="1017732"/>
            <a:chExt cx="1855350" cy="3634032"/>
          </a:xfrm>
        </p:grpSpPr>
        <p:pic>
          <p:nvPicPr>
            <p:cNvPr id="79" name="Google Shape;79;p15"/>
            <p:cNvPicPr preferRelativeResize="0"/>
            <p:nvPr/>
          </p:nvPicPr>
          <p:blipFill>
            <a:blip r:embed="rId8">
              <a:alphaModFix/>
            </a:blip>
            <a:stretch>
              <a:fillRect/>
            </a:stretch>
          </p:blipFill>
          <p:spPr>
            <a:xfrm>
              <a:off x="1394907" y="1017732"/>
              <a:ext cx="1855350" cy="3634032"/>
            </a:xfrm>
            <a:prstGeom prst="rect">
              <a:avLst/>
            </a:prstGeom>
            <a:noFill/>
            <a:ln>
              <a:noFill/>
            </a:ln>
          </p:spPr>
        </p:pic>
        <p:pic>
          <p:nvPicPr>
            <p:cNvPr id="80" name="Google Shape;80;p15"/>
            <p:cNvPicPr preferRelativeResize="0"/>
            <p:nvPr/>
          </p:nvPicPr>
          <p:blipFill>
            <a:blip r:embed="rId9">
              <a:alphaModFix/>
            </a:blip>
            <a:stretch>
              <a:fillRect/>
            </a:stretch>
          </p:blipFill>
          <p:spPr>
            <a:xfrm>
              <a:off x="1589375" y="1454300"/>
              <a:ext cx="1546476" cy="275067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6" name="Google Shape;8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7" name="Google Shape;87;p16"/>
          <p:cNvPicPr preferRelativeResize="0"/>
          <p:nvPr/>
        </p:nvPicPr>
        <p:blipFill>
          <a:blip r:embed="rId3">
            <a:alphaModFix/>
          </a:blip>
          <a:stretch>
            <a:fillRect/>
          </a:stretch>
        </p:blipFill>
        <p:spPr>
          <a:xfrm>
            <a:off x="0" y="0"/>
            <a:ext cx="9144000" cy="5143505"/>
          </a:xfrm>
          <a:prstGeom prst="rect">
            <a:avLst/>
          </a:prstGeom>
          <a:noFill/>
          <a:ln>
            <a:noFill/>
          </a:ln>
        </p:spPr>
      </p:pic>
      <p:pic>
        <p:nvPicPr>
          <p:cNvPr descr="NASA's Mars 2020 Perseverance mission captured thrilling footage of its rover landing in Mars' Jezero Crater on Feb. 18, 2021.  The real footage in this video was captured by several cameras that are part of the rover's entry, descent, and landing suite. The views include a camera looking down from the spacecraft's descent stage (a kind of rocket-powered jet pack that helps fly the rover to its landing site), a camera on the rover looking up at the descent stage, a camera on the top of the aeroshell (a capsule protecting the rover) looking up at that parachute, and a camera on the bottom of the rover looking down at the Martian surface.&#10; &#10;The audio embedded in the video comes from the mission control call-outs during entry, descent, and landing. &#10; &#10;For more information about Perseverance, visit https://mars.nasa.gov/perseverance&#10; &#10;Credit: NASA/JPL-Caltech" id="88" name="Google Shape;88;p16" title="Perseverance Rover’s Descent and Touchdown on Mars (Official NASA Video)">
            <a:hlinkClick r:id="rId4"/>
          </p:cNvPr>
          <p:cNvPicPr preferRelativeResize="0"/>
          <p:nvPr/>
        </p:nvPicPr>
        <p:blipFill>
          <a:blip r:embed="rId5">
            <a:alphaModFix/>
          </a:blip>
          <a:stretch>
            <a:fillRect/>
          </a:stretch>
        </p:blipFill>
        <p:spPr>
          <a:xfrm>
            <a:off x="1761650" y="463988"/>
            <a:ext cx="5620700" cy="421552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7"/>
          <p:cNvPicPr preferRelativeResize="0"/>
          <p:nvPr/>
        </p:nvPicPr>
        <p:blipFill>
          <a:blip r:embed="rId3">
            <a:alphaModFix/>
          </a:blip>
          <a:stretch>
            <a:fillRect/>
          </a:stretch>
        </p:blipFill>
        <p:spPr>
          <a:xfrm>
            <a:off x="0" y="0"/>
            <a:ext cx="9144000" cy="5143505"/>
          </a:xfrm>
          <a:prstGeom prst="rect">
            <a:avLst/>
          </a:prstGeom>
          <a:noFill/>
          <a:ln>
            <a:noFill/>
          </a:ln>
        </p:spPr>
      </p:pic>
      <p:sp>
        <p:nvSpPr>
          <p:cNvPr id="94" name="Google Shape;9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Perseverance Touchdown on Mars</a:t>
            </a:r>
            <a:endParaRPr>
              <a:solidFill>
                <a:srgbClr val="2ECBDC"/>
              </a:solidFill>
            </a:endParaRPr>
          </a:p>
        </p:txBody>
      </p:sp>
      <p:sp>
        <p:nvSpPr>
          <p:cNvPr id="95" name="Google Shape;95;p17"/>
          <p:cNvSpPr txBox="1"/>
          <p:nvPr>
            <p:ph idx="1" type="body"/>
          </p:nvPr>
        </p:nvSpPr>
        <p:spPr>
          <a:xfrm>
            <a:off x="311700" y="1152475"/>
            <a:ext cx="5817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Perseverance landed on Mars on Feb. 18, 2021 </a:t>
            </a:r>
            <a:endParaRPr>
              <a:solidFill>
                <a:schemeClr val="lt1"/>
              </a:solidFill>
            </a:endParaRPr>
          </a:p>
          <a:p>
            <a:pPr indent="0" lvl="0" marL="0" rtl="0" algn="l">
              <a:spcBef>
                <a:spcPts val="1200"/>
              </a:spcBef>
              <a:spcAft>
                <a:spcPts val="0"/>
              </a:spcAft>
              <a:buNone/>
            </a:pPr>
            <a:r>
              <a:rPr lang="en" sz="1400">
                <a:solidFill>
                  <a:schemeClr val="lt1"/>
                </a:solidFill>
              </a:rPr>
              <a:t>Landing broadcast in English and Spanish: </a:t>
            </a:r>
            <a:r>
              <a:rPr b="1" lang="en" sz="1400">
                <a:solidFill>
                  <a:schemeClr val="lt1"/>
                </a:solidFill>
              </a:rPr>
              <a:t>4.2 million</a:t>
            </a:r>
            <a:r>
              <a:rPr lang="en" sz="1400">
                <a:solidFill>
                  <a:schemeClr val="lt1"/>
                </a:solidFill>
              </a:rPr>
              <a:t> live viewers with </a:t>
            </a:r>
            <a:r>
              <a:rPr b="1" lang="en" sz="1400">
                <a:solidFill>
                  <a:schemeClr val="lt1"/>
                </a:solidFill>
              </a:rPr>
              <a:t>21 million </a:t>
            </a:r>
            <a:r>
              <a:rPr lang="en" sz="1400">
                <a:solidFill>
                  <a:schemeClr val="lt1"/>
                </a:solidFill>
              </a:rPr>
              <a:t>recorded views – </a:t>
            </a:r>
            <a:r>
              <a:rPr lang="en" sz="1400">
                <a:solidFill>
                  <a:schemeClr val="lt1"/>
                </a:solidFill>
              </a:rPr>
              <a:t>NASA’s most popular YouTube video of all time</a:t>
            </a:r>
            <a:endParaRPr sz="1400">
              <a:solidFill>
                <a:schemeClr val="lt1"/>
              </a:solidFill>
            </a:endParaRPr>
          </a:p>
          <a:p>
            <a:pPr indent="0" lvl="0" marL="0" rtl="0" algn="l">
              <a:spcBef>
                <a:spcPts val="1200"/>
              </a:spcBef>
              <a:spcAft>
                <a:spcPts val="0"/>
              </a:spcAft>
              <a:buNone/>
            </a:pPr>
            <a:r>
              <a:rPr lang="en" sz="1400">
                <a:solidFill>
                  <a:schemeClr val="lt1"/>
                </a:solidFill>
              </a:rPr>
              <a:t>Web traffic: </a:t>
            </a:r>
            <a:r>
              <a:rPr b="1" lang="en" sz="1400">
                <a:solidFill>
                  <a:schemeClr val="lt1"/>
                </a:solidFill>
              </a:rPr>
              <a:t>26.9 million</a:t>
            </a:r>
            <a:r>
              <a:rPr lang="en" sz="1400">
                <a:solidFill>
                  <a:schemeClr val="lt1"/>
                </a:solidFill>
              </a:rPr>
              <a:t> page views across all of NASA sites on landing date</a:t>
            </a:r>
            <a:endParaRPr sz="1400">
              <a:solidFill>
                <a:schemeClr val="lt1"/>
              </a:solidFill>
            </a:endParaRPr>
          </a:p>
          <a:p>
            <a:pPr indent="0" lvl="0" marL="0" rtl="0" algn="l">
              <a:spcBef>
                <a:spcPts val="1200"/>
              </a:spcBef>
              <a:spcAft>
                <a:spcPts val="0"/>
              </a:spcAft>
              <a:buNone/>
            </a:pPr>
            <a:r>
              <a:rPr lang="en" sz="1400">
                <a:solidFill>
                  <a:schemeClr val="lt1"/>
                </a:solidFill>
              </a:rPr>
              <a:t>Hashtag performance: Over </a:t>
            </a:r>
            <a:r>
              <a:rPr b="1" lang="en" sz="1400">
                <a:solidFill>
                  <a:schemeClr val="lt1"/>
                </a:solidFill>
              </a:rPr>
              <a:t>240k </a:t>
            </a:r>
            <a:r>
              <a:rPr lang="en" sz="1400">
                <a:solidFill>
                  <a:schemeClr val="lt1"/>
                </a:solidFill>
              </a:rPr>
              <a:t>total social media mentions </a:t>
            </a:r>
            <a:r>
              <a:rPr lang="en" sz="1400">
                <a:solidFill>
                  <a:schemeClr val="lt1"/>
                </a:solidFill>
              </a:rPr>
              <a:t>involving</a:t>
            </a:r>
            <a:r>
              <a:rPr lang="en" sz="1400">
                <a:solidFill>
                  <a:schemeClr val="lt1"/>
                </a:solidFill>
              </a:rPr>
              <a:t> #CountdownToMars</a:t>
            </a:r>
            <a:endParaRPr sz="1400">
              <a:solidFill>
                <a:schemeClr val="lt1"/>
              </a:solidFill>
            </a:endParaRPr>
          </a:p>
          <a:p>
            <a:pPr indent="0" lvl="0" marL="0" rtl="0" algn="l">
              <a:spcBef>
                <a:spcPts val="1200"/>
              </a:spcBef>
              <a:spcAft>
                <a:spcPts val="1200"/>
              </a:spcAft>
              <a:buNone/>
            </a:pPr>
            <a:r>
              <a:rPr lang="en" sz="1400">
                <a:solidFill>
                  <a:schemeClr val="lt1"/>
                </a:solidFill>
              </a:rPr>
              <a:t>Notable mentions: POTUS, VPOTUS, FLOTUS, Barack Obama, Ringo Starr</a:t>
            </a:r>
            <a:endParaRPr sz="1400">
              <a:solidFill>
                <a:schemeClr val="lt1"/>
              </a:solidFill>
            </a:endParaRPr>
          </a:p>
        </p:txBody>
      </p:sp>
      <p:pic>
        <p:nvPicPr>
          <p:cNvPr id="96" name="Google Shape;96;p17"/>
          <p:cNvPicPr preferRelativeResize="0"/>
          <p:nvPr/>
        </p:nvPicPr>
        <p:blipFill>
          <a:blip r:embed="rId4">
            <a:alphaModFix/>
          </a:blip>
          <a:stretch>
            <a:fillRect/>
          </a:stretch>
        </p:blipFill>
        <p:spPr>
          <a:xfrm>
            <a:off x="6633823" y="1275750"/>
            <a:ext cx="2198474" cy="2695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a:off x="0" y="0"/>
            <a:ext cx="9144000" cy="5143505"/>
          </a:xfrm>
          <a:prstGeom prst="rect">
            <a:avLst/>
          </a:prstGeom>
          <a:noFill/>
          <a:ln>
            <a:noFill/>
          </a:ln>
        </p:spPr>
      </p:pic>
      <p:sp>
        <p:nvSpPr>
          <p:cNvPr id="102" name="Google Shape;102;p18"/>
          <p:cNvSpPr txBox="1"/>
          <p:nvPr>
            <p:ph type="title"/>
          </p:nvPr>
        </p:nvSpPr>
        <p:spPr>
          <a:xfrm>
            <a:off x="311700" y="445025"/>
            <a:ext cx="3357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NASA Science Live </a:t>
            </a:r>
            <a:endParaRPr>
              <a:solidFill>
                <a:srgbClr val="2ECBDC"/>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a:solidFill>
                  <a:srgbClr val="FFFFFF"/>
                </a:solidFill>
              </a:rPr>
              <a:t>We Landed on Mars</a:t>
            </a:r>
            <a:endParaRPr/>
          </a:p>
          <a:p>
            <a:pPr indent="0" lvl="0" marL="0" rtl="0" algn="l">
              <a:spcBef>
                <a:spcPts val="0"/>
              </a:spcBef>
              <a:spcAft>
                <a:spcPts val="0"/>
              </a:spcAft>
              <a:buNone/>
            </a:pPr>
            <a:r>
              <a:rPr b="1" lang="en" sz="1300">
                <a:solidFill>
                  <a:schemeClr val="lt1"/>
                </a:solidFill>
              </a:rPr>
              <a:t>Air Date: </a:t>
            </a:r>
            <a:r>
              <a:rPr lang="en" sz="1300">
                <a:solidFill>
                  <a:schemeClr val="lt1"/>
                </a:solidFill>
              </a:rPr>
              <a:t>Friday, Feb. 19 - Day after landing</a:t>
            </a:r>
            <a:endParaRPr sz="1300">
              <a:solidFill>
                <a:schemeClr val="lt1"/>
              </a:solidFill>
            </a:endParaRPr>
          </a:p>
          <a:p>
            <a:pPr indent="0" lvl="0" marL="0" rtl="0" algn="l">
              <a:spcBef>
                <a:spcPts val="0"/>
              </a:spcBef>
              <a:spcAft>
                <a:spcPts val="0"/>
              </a:spcAft>
              <a:buNone/>
            </a:pPr>
            <a:r>
              <a:t/>
            </a:r>
            <a:endParaRPr sz="1300">
              <a:solidFill>
                <a:schemeClr val="lt1"/>
              </a:solidFill>
            </a:endParaRPr>
          </a:p>
          <a:p>
            <a:pPr indent="0" lvl="0" marL="0" rtl="0" algn="l">
              <a:lnSpc>
                <a:spcPct val="115000"/>
              </a:lnSpc>
              <a:spcBef>
                <a:spcPts val="0"/>
              </a:spcBef>
              <a:spcAft>
                <a:spcPts val="0"/>
              </a:spcAft>
              <a:buNone/>
            </a:pPr>
            <a:r>
              <a:rPr b="1" lang="en" sz="1300">
                <a:solidFill>
                  <a:schemeClr val="lt1"/>
                </a:solidFill>
              </a:rPr>
              <a:t>Total Episode Views: </a:t>
            </a:r>
            <a:r>
              <a:rPr lang="en" sz="1300">
                <a:solidFill>
                  <a:schemeClr val="lt1"/>
                </a:solidFill>
              </a:rPr>
              <a:t>2,408,540</a:t>
            </a:r>
            <a:endParaRPr sz="1300">
              <a:solidFill>
                <a:schemeClr val="lt1"/>
              </a:solidFill>
            </a:endParaRPr>
          </a:p>
          <a:p>
            <a:pPr indent="0" lvl="0" marL="0" rtl="0" algn="l">
              <a:lnSpc>
                <a:spcPct val="115000"/>
              </a:lnSpc>
              <a:spcBef>
                <a:spcPts val="0"/>
              </a:spcBef>
              <a:spcAft>
                <a:spcPts val="0"/>
              </a:spcAft>
              <a:buClr>
                <a:schemeClr val="dk1"/>
              </a:buClr>
              <a:buSzPct val="84615"/>
              <a:buFont typeface="Arial"/>
              <a:buNone/>
            </a:pPr>
            <a:r>
              <a:rPr b="1" lang="en" sz="1300">
                <a:solidFill>
                  <a:schemeClr val="lt1"/>
                </a:solidFill>
              </a:rPr>
              <a:t>Peak Live Viewers: </a:t>
            </a:r>
            <a:r>
              <a:rPr lang="en" sz="1300">
                <a:solidFill>
                  <a:schemeClr val="lt1"/>
                </a:solidFill>
              </a:rPr>
              <a:t>35,000+</a:t>
            </a:r>
            <a:endParaRPr sz="1300">
              <a:solidFill>
                <a:schemeClr val="lt1"/>
              </a:solidFill>
            </a:endParaRPr>
          </a:p>
        </p:txBody>
      </p:sp>
      <p:sp>
        <p:nvSpPr>
          <p:cNvPr id="103" name="Google Shape;103;p18"/>
          <p:cNvSpPr txBox="1"/>
          <p:nvPr>
            <p:ph idx="1" type="body"/>
          </p:nvPr>
        </p:nvSpPr>
        <p:spPr>
          <a:xfrm>
            <a:off x="311700" y="2816625"/>
            <a:ext cx="8520600" cy="1901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4800">
                <a:solidFill>
                  <a:schemeClr val="lt1"/>
                </a:solidFill>
              </a:rPr>
              <a:t>The </a:t>
            </a:r>
            <a:r>
              <a:rPr lang="en" sz="4800" u="sng">
                <a:solidFill>
                  <a:schemeClr val="lt1"/>
                </a:solidFill>
                <a:hlinkClick r:id="rId4">
                  <a:extLst>
                    <a:ext uri="{A12FA001-AC4F-418D-AE19-62706E023703}">
                      <ahyp:hlinkClr val="tx"/>
                    </a:ext>
                  </a:extLst>
                </a:hlinkClick>
              </a:rPr>
              <a:t>NASA Science Live</a:t>
            </a:r>
            <a:r>
              <a:rPr lang="en" sz="4800">
                <a:solidFill>
                  <a:schemeClr val="lt1"/>
                </a:solidFill>
              </a:rPr>
              <a:t> show airs on NASA’s </a:t>
            </a:r>
            <a:r>
              <a:rPr lang="en" sz="4800" u="sng">
                <a:solidFill>
                  <a:schemeClr val="lt1"/>
                </a:solidFill>
                <a:hlinkClick r:id="rId5">
                  <a:extLst>
                    <a:ext uri="{A12FA001-AC4F-418D-AE19-62706E023703}">
                      <ahyp:hlinkClr val="tx"/>
                    </a:ext>
                  </a:extLst>
                </a:hlinkClick>
              </a:rPr>
              <a:t>YouTube</a:t>
            </a:r>
            <a:r>
              <a:rPr lang="en" sz="4800">
                <a:solidFill>
                  <a:schemeClr val="lt1"/>
                </a:solidFill>
              </a:rPr>
              <a:t>, </a:t>
            </a:r>
            <a:r>
              <a:rPr lang="en" sz="4800" u="sng">
                <a:solidFill>
                  <a:schemeClr val="lt1"/>
                </a:solidFill>
                <a:hlinkClick r:id="rId6">
                  <a:extLst>
                    <a:ext uri="{A12FA001-AC4F-418D-AE19-62706E023703}">
                      <ahyp:hlinkClr val="tx"/>
                    </a:ext>
                  </a:extLst>
                </a:hlinkClick>
              </a:rPr>
              <a:t>Facebook</a:t>
            </a:r>
            <a:r>
              <a:rPr lang="en" sz="4800">
                <a:solidFill>
                  <a:schemeClr val="lt1"/>
                </a:solidFill>
              </a:rPr>
              <a:t> and </a:t>
            </a:r>
            <a:r>
              <a:rPr lang="en" sz="4800" u="sng">
                <a:solidFill>
                  <a:schemeClr val="lt1"/>
                </a:solidFill>
                <a:hlinkClick r:id="rId7">
                  <a:extLst>
                    <a:ext uri="{A12FA001-AC4F-418D-AE19-62706E023703}">
                      <ahyp:hlinkClr val="tx"/>
                    </a:ext>
                  </a:extLst>
                </a:hlinkClick>
              </a:rPr>
              <a:t>Twitter</a:t>
            </a:r>
            <a:r>
              <a:rPr lang="en" sz="4800">
                <a:solidFill>
                  <a:schemeClr val="lt1"/>
                </a:solidFill>
              </a:rPr>
              <a:t> channels, as well as </a:t>
            </a:r>
            <a:r>
              <a:rPr lang="en" sz="4800" u="sng">
                <a:solidFill>
                  <a:schemeClr val="lt1"/>
                </a:solidFill>
                <a:hlinkClick r:id="rId8">
                  <a:extLst>
                    <a:ext uri="{A12FA001-AC4F-418D-AE19-62706E023703}">
                      <ahyp:hlinkClr val="tx"/>
                    </a:ext>
                  </a:extLst>
                </a:hlinkClick>
              </a:rPr>
              <a:t>NASA TV</a:t>
            </a:r>
            <a:r>
              <a:rPr lang="en" sz="4800">
                <a:solidFill>
                  <a:schemeClr val="lt1"/>
                </a:solidFill>
              </a:rPr>
              <a:t>, which have a combined audience of more than 79 million followers. </a:t>
            </a:r>
            <a:endParaRPr sz="4800">
              <a:solidFill>
                <a:schemeClr val="lt1"/>
              </a:solidFill>
            </a:endParaRPr>
          </a:p>
          <a:p>
            <a:pPr indent="0" lvl="0" marL="0" rtl="0" algn="l">
              <a:spcBef>
                <a:spcPts val="0"/>
              </a:spcBef>
              <a:spcAft>
                <a:spcPts val="0"/>
              </a:spcAft>
              <a:buNone/>
            </a:pPr>
            <a:r>
              <a:t/>
            </a:r>
            <a:endParaRPr sz="4800">
              <a:solidFill>
                <a:schemeClr val="lt1"/>
              </a:solidFill>
            </a:endParaRPr>
          </a:p>
          <a:p>
            <a:pPr indent="0" lvl="0" marL="0" rtl="0" algn="l">
              <a:spcBef>
                <a:spcPts val="0"/>
              </a:spcBef>
              <a:spcAft>
                <a:spcPts val="0"/>
              </a:spcAft>
              <a:buNone/>
            </a:pPr>
            <a:r>
              <a:rPr lang="en" sz="4800">
                <a:solidFill>
                  <a:schemeClr val="lt1"/>
                </a:solidFill>
              </a:rPr>
              <a:t>Episodes cover a range of topics from breaking news, mission updates to fascinating science topics. </a:t>
            </a:r>
            <a:endParaRPr sz="4800">
              <a:solidFill>
                <a:schemeClr val="lt1"/>
              </a:solidFill>
            </a:endParaRPr>
          </a:p>
          <a:p>
            <a:pPr indent="0" lvl="0" marL="0" rtl="0" algn="l">
              <a:spcBef>
                <a:spcPts val="0"/>
              </a:spcBef>
              <a:spcAft>
                <a:spcPts val="0"/>
              </a:spcAft>
              <a:buNone/>
            </a:pPr>
            <a:r>
              <a:t/>
            </a:r>
            <a:endParaRPr sz="4800">
              <a:solidFill>
                <a:schemeClr val="lt1"/>
              </a:solidFill>
            </a:endParaRPr>
          </a:p>
          <a:p>
            <a:pPr indent="0" lvl="0" marL="0" rtl="0" algn="l">
              <a:spcBef>
                <a:spcPts val="0"/>
              </a:spcBef>
              <a:spcAft>
                <a:spcPts val="0"/>
              </a:spcAft>
              <a:buNone/>
            </a:pPr>
            <a:r>
              <a:rPr lang="en" sz="4800">
                <a:solidFill>
                  <a:schemeClr val="lt1"/>
                </a:solidFill>
              </a:rPr>
              <a:t>We aim to reach the general public audience on social media and approach each episode as if we are explaining the topics to viewers who have little to no background knowledge about what is being discussed. </a:t>
            </a:r>
            <a:endParaRPr sz="4800">
              <a:solidFill>
                <a:schemeClr val="lt1"/>
              </a:solidFill>
            </a:endParaRPr>
          </a:p>
          <a:p>
            <a:pPr indent="0" lvl="0" marL="0" rtl="0" algn="l">
              <a:spcBef>
                <a:spcPts val="0"/>
              </a:spcBef>
              <a:spcAft>
                <a:spcPts val="0"/>
              </a:spcAft>
              <a:buNone/>
            </a:pPr>
            <a:r>
              <a:t/>
            </a:r>
            <a:endParaRPr sz="4800">
              <a:solidFill>
                <a:schemeClr val="lt1"/>
              </a:solidFill>
            </a:endParaRPr>
          </a:p>
          <a:p>
            <a:pPr indent="0" lvl="0" marL="0" rtl="0" algn="l">
              <a:spcBef>
                <a:spcPts val="0"/>
              </a:spcBef>
              <a:spcAft>
                <a:spcPts val="0"/>
              </a:spcAft>
              <a:buClr>
                <a:schemeClr val="dk1"/>
              </a:buClr>
              <a:buSzPts val="275"/>
              <a:buFont typeface="Arial"/>
              <a:buNone/>
            </a:pPr>
            <a:r>
              <a:rPr lang="en" sz="4800">
                <a:solidFill>
                  <a:schemeClr val="lt1"/>
                </a:solidFill>
              </a:rPr>
              <a:t>A large portion of every episode is dedicated to answering questions from the audience using #askNASA. This real-time engagement allows members of the public to interact with NASA experts on a range of scientific topics. </a:t>
            </a:r>
            <a:endParaRPr sz="4800">
              <a:solidFill>
                <a:schemeClr val="lt1"/>
              </a:solidFill>
            </a:endParaRPr>
          </a:p>
          <a:p>
            <a:pPr indent="0" lvl="0" marL="0" rtl="0" algn="l">
              <a:spcBef>
                <a:spcPts val="0"/>
              </a:spcBef>
              <a:spcAft>
                <a:spcPts val="1200"/>
              </a:spcAft>
              <a:buNone/>
            </a:pPr>
            <a:r>
              <a:t/>
            </a:r>
            <a:endParaRPr/>
          </a:p>
        </p:txBody>
      </p:sp>
      <p:pic>
        <p:nvPicPr>
          <p:cNvPr id="104" name="Google Shape;104;p18"/>
          <p:cNvPicPr preferRelativeResize="0"/>
          <p:nvPr/>
        </p:nvPicPr>
        <p:blipFill>
          <a:blip r:embed="rId9">
            <a:alphaModFix/>
          </a:blip>
          <a:stretch>
            <a:fillRect/>
          </a:stretch>
        </p:blipFill>
        <p:spPr>
          <a:xfrm>
            <a:off x="3426200" y="836099"/>
            <a:ext cx="1887451" cy="1061675"/>
          </a:xfrm>
          <a:prstGeom prst="rect">
            <a:avLst/>
          </a:prstGeom>
          <a:noFill/>
          <a:ln cap="flat" cmpd="sng" w="9525">
            <a:solidFill>
              <a:schemeClr val="dk2"/>
            </a:solidFill>
            <a:prstDash val="solid"/>
            <a:round/>
            <a:headEnd len="sm" w="sm" type="none"/>
            <a:tailEnd len="sm" w="sm" type="none"/>
          </a:ln>
        </p:spPr>
      </p:pic>
      <p:grpSp>
        <p:nvGrpSpPr>
          <p:cNvPr id="105" name="Google Shape;105;p18"/>
          <p:cNvGrpSpPr/>
          <p:nvPr/>
        </p:nvGrpSpPr>
        <p:grpSpPr>
          <a:xfrm>
            <a:off x="5517800" y="238700"/>
            <a:ext cx="3199574" cy="2577925"/>
            <a:chOff x="5517800" y="238700"/>
            <a:chExt cx="3199574" cy="2577925"/>
          </a:xfrm>
        </p:grpSpPr>
        <p:pic>
          <p:nvPicPr>
            <p:cNvPr id="106" name="Google Shape;106;p18"/>
            <p:cNvPicPr preferRelativeResize="0"/>
            <p:nvPr/>
          </p:nvPicPr>
          <p:blipFill>
            <a:blip r:embed="rId10">
              <a:alphaModFix/>
            </a:blip>
            <a:stretch>
              <a:fillRect/>
            </a:stretch>
          </p:blipFill>
          <p:spPr>
            <a:xfrm>
              <a:off x="5517800" y="238700"/>
              <a:ext cx="3199574" cy="2577925"/>
            </a:xfrm>
            <a:prstGeom prst="rect">
              <a:avLst/>
            </a:prstGeom>
            <a:noFill/>
            <a:ln>
              <a:noFill/>
            </a:ln>
          </p:spPr>
        </p:pic>
        <p:pic>
          <p:nvPicPr>
            <p:cNvPr id="107" name="Google Shape;107;p18"/>
            <p:cNvPicPr preferRelativeResize="0"/>
            <p:nvPr/>
          </p:nvPicPr>
          <p:blipFill>
            <a:blip r:embed="rId11">
              <a:alphaModFix/>
            </a:blip>
            <a:stretch>
              <a:fillRect/>
            </a:stretch>
          </p:blipFill>
          <p:spPr>
            <a:xfrm>
              <a:off x="5651200" y="344500"/>
              <a:ext cx="2975813" cy="166935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9"/>
          <p:cNvPicPr preferRelativeResize="0"/>
          <p:nvPr/>
        </p:nvPicPr>
        <p:blipFill>
          <a:blip r:embed="rId3">
            <a:alphaModFix/>
          </a:blip>
          <a:stretch>
            <a:fillRect/>
          </a:stretch>
        </p:blipFill>
        <p:spPr>
          <a:xfrm>
            <a:off x="0" y="0"/>
            <a:ext cx="9144000" cy="5143505"/>
          </a:xfrm>
          <a:prstGeom prst="rect">
            <a:avLst/>
          </a:prstGeom>
          <a:noFill/>
          <a:ln>
            <a:noFill/>
          </a:ln>
        </p:spPr>
      </p:pic>
      <p:sp>
        <p:nvSpPr>
          <p:cNvPr id="113" name="Google Shape;11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Influencer Bootcamp</a:t>
            </a:r>
            <a:endParaRPr>
              <a:solidFill>
                <a:srgbClr val="2ECBDC"/>
              </a:solidFill>
            </a:endParaRPr>
          </a:p>
        </p:txBody>
      </p:sp>
      <p:sp>
        <p:nvSpPr>
          <p:cNvPr id="114" name="Google Shape;114;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lt1"/>
                </a:solidFill>
              </a:rPr>
              <a:t>What is an Influencer Bootcamp?</a:t>
            </a:r>
            <a:r>
              <a:rPr lang="en">
                <a:solidFill>
                  <a:schemeClr val="lt1"/>
                </a:solidFill>
              </a:rPr>
              <a:t> This interactive VIP guest experience was an opportunity to engage digital influencers for the Perseverance landing. </a:t>
            </a:r>
            <a:endParaRPr>
              <a:solidFill>
                <a:schemeClr val="lt1"/>
              </a:solidFill>
            </a:endParaRPr>
          </a:p>
          <a:p>
            <a:pPr indent="0" lvl="0" marL="0" rtl="0" algn="l">
              <a:spcBef>
                <a:spcPts val="1200"/>
              </a:spcBef>
              <a:spcAft>
                <a:spcPts val="0"/>
              </a:spcAft>
              <a:buNone/>
            </a:pPr>
            <a:r>
              <a:rPr lang="en" sz="1400">
                <a:solidFill>
                  <a:schemeClr val="lt1"/>
                </a:solidFill>
              </a:rPr>
              <a:t>This one-hour virtual event took place on Zoom in the days leading up to the Perseverance landing.</a:t>
            </a:r>
            <a:endParaRPr sz="1400">
              <a:solidFill>
                <a:schemeClr val="lt1"/>
              </a:solidFill>
            </a:endParaRPr>
          </a:p>
          <a:p>
            <a:pPr indent="0" lvl="0" marL="0" rtl="0" algn="l">
              <a:spcBef>
                <a:spcPts val="1200"/>
              </a:spcBef>
              <a:spcAft>
                <a:spcPts val="0"/>
              </a:spcAft>
              <a:buNone/>
            </a:pPr>
            <a:r>
              <a:rPr lang="en" sz="1400">
                <a:solidFill>
                  <a:schemeClr val="lt1"/>
                </a:solidFill>
              </a:rPr>
              <a:t>A </a:t>
            </a:r>
            <a:r>
              <a:rPr lang="en" sz="1400">
                <a:solidFill>
                  <a:schemeClr val="lt1"/>
                </a:solidFill>
              </a:rPr>
              <a:t>curated</a:t>
            </a:r>
            <a:r>
              <a:rPr lang="en" sz="1400">
                <a:solidFill>
                  <a:schemeClr val="lt1"/>
                </a:solidFill>
              </a:rPr>
              <a:t> list of digital influencers was invited to attend this private event – included education, science, and space influencers, with a focus on diversity and inclusion.</a:t>
            </a:r>
            <a:endParaRPr sz="1400">
              <a:solidFill>
                <a:schemeClr val="lt1"/>
              </a:solidFill>
            </a:endParaRPr>
          </a:p>
          <a:p>
            <a:pPr indent="0" lvl="0" marL="0" rtl="0" algn="l">
              <a:spcBef>
                <a:spcPts val="1200"/>
              </a:spcBef>
              <a:spcAft>
                <a:spcPts val="0"/>
              </a:spcAft>
              <a:buNone/>
            </a:pPr>
            <a:r>
              <a:rPr lang="en" sz="1400">
                <a:solidFill>
                  <a:schemeClr val="lt1"/>
                </a:solidFill>
              </a:rPr>
              <a:t>The moderator asked questions to help facilitate the conversation flow, but this conversational chat allowed for experts to share impactful personal stories and generate excitement for the mission and future Mars exploration.</a:t>
            </a:r>
            <a:endParaRPr sz="1400">
              <a:solidFill>
                <a:schemeClr val="lt1"/>
              </a:solidFill>
            </a:endParaRPr>
          </a:p>
          <a:p>
            <a:pPr indent="0" lvl="0" marL="0" rtl="0" algn="l">
              <a:spcBef>
                <a:spcPts val="1200"/>
              </a:spcBef>
              <a:spcAft>
                <a:spcPts val="1200"/>
              </a:spcAft>
              <a:buNone/>
            </a:pPr>
            <a:r>
              <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0"/>
          <p:cNvPicPr preferRelativeResize="0"/>
          <p:nvPr/>
        </p:nvPicPr>
        <p:blipFill>
          <a:blip r:embed="rId3">
            <a:alphaModFix/>
          </a:blip>
          <a:stretch>
            <a:fillRect/>
          </a:stretch>
        </p:blipFill>
        <p:spPr>
          <a:xfrm>
            <a:off x="0" y="0"/>
            <a:ext cx="9144000" cy="5143505"/>
          </a:xfrm>
          <a:prstGeom prst="rect">
            <a:avLst/>
          </a:prstGeom>
          <a:noFill/>
          <a:ln>
            <a:noFill/>
          </a:ln>
        </p:spPr>
      </p:pic>
      <p:sp>
        <p:nvSpPr>
          <p:cNvPr id="120" name="Google Shape;12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Reddit AMA</a:t>
            </a:r>
            <a:endParaRPr>
              <a:solidFill>
                <a:srgbClr val="2ECBDC"/>
              </a:solidFill>
            </a:endParaRPr>
          </a:p>
        </p:txBody>
      </p:sp>
      <p:pic>
        <p:nvPicPr>
          <p:cNvPr id="121" name="Google Shape;121;p20"/>
          <p:cNvPicPr preferRelativeResize="0"/>
          <p:nvPr/>
        </p:nvPicPr>
        <p:blipFill>
          <a:blip r:embed="rId4">
            <a:alphaModFix/>
          </a:blip>
          <a:stretch>
            <a:fillRect/>
          </a:stretch>
        </p:blipFill>
        <p:spPr>
          <a:xfrm>
            <a:off x="5506450" y="2043325"/>
            <a:ext cx="3481374" cy="2992201"/>
          </a:xfrm>
          <a:prstGeom prst="rect">
            <a:avLst/>
          </a:prstGeom>
          <a:noFill/>
          <a:ln cap="flat" cmpd="sng" w="19050">
            <a:solidFill>
              <a:schemeClr val="dk2"/>
            </a:solidFill>
            <a:prstDash val="solid"/>
            <a:round/>
            <a:headEnd len="sm" w="sm" type="none"/>
            <a:tailEnd len="sm" w="sm" type="none"/>
          </a:ln>
        </p:spPr>
      </p:pic>
      <p:sp>
        <p:nvSpPr>
          <p:cNvPr id="122" name="Google Shape;122;p20"/>
          <p:cNvSpPr txBox="1"/>
          <p:nvPr>
            <p:ph idx="1" type="body"/>
          </p:nvPr>
        </p:nvSpPr>
        <p:spPr>
          <a:xfrm>
            <a:off x="311700" y="1152475"/>
            <a:ext cx="8520600" cy="180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lt1"/>
                </a:solidFill>
              </a:rPr>
              <a:t>What is a Reddit AMA?</a:t>
            </a:r>
            <a:r>
              <a:rPr lang="en">
                <a:solidFill>
                  <a:schemeClr val="lt1"/>
                </a:solidFill>
              </a:rPr>
              <a:t> Reddit AMAs (which stands for “Ask Me Anything”) are Q&amp;As designed to bring an authority on a subject to a community of interested people. </a:t>
            </a:r>
            <a:endParaRPr>
              <a:solidFill>
                <a:schemeClr val="lt1"/>
              </a:solidFill>
            </a:endParaRPr>
          </a:p>
          <a:p>
            <a:pPr indent="0" lvl="0" marL="0" rtl="0" algn="l">
              <a:spcBef>
                <a:spcPts val="1200"/>
              </a:spcBef>
              <a:spcAft>
                <a:spcPts val="1200"/>
              </a:spcAft>
              <a:buNone/>
            </a:pPr>
            <a:r>
              <a:t/>
            </a:r>
            <a:endParaRPr>
              <a:solidFill>
                <a:schemeClr val="lt1"/>
              </a:solidFill>
            </a:endParaRPr>
          </a:p>
        </p:txBody>
      </p:sp>
      <p:sp>
        <p:nvSpPr>
          <p:cNvPr id="123" name="Google Shape;123;p20"/>
          <p:cNvSpPr txBox="1"/>
          <p:nvPr/>
        </p:nvSpPr>
        <p:spPr>
          <a:xfrm>
            <a:off x="425175" y="2152550"/>
            <a:ext cx="4905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For the Perseverance landing, NASA hosted a Reddit AMA on Feb. 22, just days after the successful landing on Mars.</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
                <a:solidFill>
                  <a:schemeClr val="lt1"/>
                </a:solidFill>
              </a:rPr>
              <a:t>The AMA was hosted in r/iAMA – a community with 21.1 million followers.</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
                <a:solidFill>
                  <a:schemeClr val="lt1"/>
                </a:solidFill>
              </a:rPr>
              <a:t>Perseverance scientists, engineers, and mission leadership participated in the event, answering questions in real-time for two hours.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1"/>
          <p:cNvPicPr preferRelativeResize="0"/>
          <p:nvPr/>
        </p:nvPicPr>
        <p:blipFill>
          <a:blip r:embed="rId3">
            <a:alphaModFix/>
          </a:blip>
          <a:stretch>
            <a:fillRect/>
          </a:stretch>
        </p:blipFill>
        <p:spPr>
          <a:xfrm>
            <a:off x="0" y="0"/>
            <a:ext cx="9144000" cy="5143505"/>
          </a:xfrm>
          <a:prstGeom prst="rect">
            <a:avLst/>
          </a:prstGeom>
          <a:noFill/>
          <a:ln>
            <a:noFill/>
          </a:ln>
        </p:spPr>
      </p:pic>
      <p:sp>
        <p:nvSpPr>
          <p:cNvPr id="129" name="Google Shape;12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ECBDC"/>
                </a:solidFill>
              </a:rPr>
              <a:t>Tumblr Answer Time</a:t>
            </a:r>
            <a:endParaRPr>
              <a:solidFill>
                <a:srgbClr val="2ECBDC"/>
              </a:solidFill>
            </a:endParaRPr>
          </a:p>
        </p:txBody>
      </p:sp>
      <p:pic>
        <p:nvPicPr>
          <p:cNvPr id="130" name="Google Shape;130;p21"/>
          <p:cNvPicPr preferRelativeResize="0"/>
          <p:nvPr/>
        </p:nvPicPr>
        <p:blipFill>
          <a:blip r:embed="rId4">
            <a:alphaModFix/>
          </a:blip>
          <a:stretch>
            <a:fillRect/>
          </a:stretch>
        </p:blipFill>
        <p:spPr>
          <a:xfrm>
            <a:off x="6118275" y="2003206"/>
            <a:ext cx="2965125" cy="2725494"/>
          </a:xfrm>
          <a:prstGeom prst="rect">
            <a:avLst/>
          </a:prstGeom>
          <a:noFill/>
          <a:ln>
            <a:noFill/>
          </a:ln>
        </p:spPr>
      </p:pic>
      <p:sp>
        <p:nvSpPr>
          <p:cNvPr id="131" name="Google Shape;131;p21"/>
          <p:cNvSpPr txBox="1"/>
          <p:nvPr>
            <p:ph idx="1" type="body"/>
          </p:nvPr>
        </p:nvSpPr>
        <p:spPr>
          <a:xfrm>
            <a:off x="311700" y="1152475"/>
            <a:ext cx="8520600" cy="3317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a:solidFill>
                  <a:schemeClr val="lt1"/>
                </a:solidFill>
              </a:rPr>
              <a:t>What is a Tumblr Answer Time? </a:t>
            </a:r>
            <a:r>
              <a:rPr lang="en">
                <a:solidFill>
                  <a:schemeClr val="lt1"/>
                </a:solidFill>
              </a:rPr>
              <a:t>Video and text Q&amp;As with notable people. In the days leading up to an Answer Time session, Tumblr users are invited to submit questions for special guests.</a:t>
            </a:r>
            <a:endParaRPr>
              <a:solidFill>
                <a:schemeClr val="lt1"/>
              </a:solidFill>
            </a:endParaRPr>
          </a:p>
          <a:p>
            <a:pPr indent="0" lvl="0" marL="0" rtl="0" algn="l">
              <a:lnSpc>
                <a:spcPct val="100000"/>
              </a:lnSpc>
              <a:spcBef>
                <a:spcPts val="0"/>
              </a:spcBef>
              <a:spcAft>
                <a:spcPts val="0"/>
              </a:spcAft>
              <a:buNone/>
            </a:pPr>
            <a:r>
              <a:t/>
            </a:r>
            <a:endParaRPr sz="1200">
              <a:solidFill>
                <a:schemeClr val="lt1"/>
              </a:solidFill>
            </a:endParaRPr>
          </a:p>
          <a:p>
            <a:pPr indent="0" lvl="0" marL="0" rtl="0" algn="l">
              <a:lnSpc>
                <a:spcPct val="100000"/>
              </a:lnSpc>
              <a:spcBef>
                <a:spcPts val="0"/>
              </a:spcBef>
              <a:spcAft>
                <a:spcPts val="0"/>
              </a:spcAft>
              <a:buNone/>
            </a:pPr>
            <a:r>
              <a:t/>
            </a:r>
            <a:endParaRPr sz="1400">
              <a:solidFill>
                <a:schemeClr val="lt1"/>
              </a:solidFill>
            </a:endParaRPr>
          </a:p>
        </p:txBody>
      </p:sp>
      <p:sp>
        <p:nvSpPr>
          <p:cNvPr id="132" name="Google Shape;132;p21"/>
          <p:cNvSpPr txBox="1"/>
          <p:nvPr/>
        </p:nvSpPr>
        <p:spPr>
          <a:xfrm>
            <a:off x="425175" y="2152550"/>
            <a:ext cx="5693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lt1"/>
                </a:solidFill>
              </a:rPr>
              <a:t>For the Perseverance landing, NASA hosted a Tumblr AMA with engineer Chloe Sackier in the weeks leading up to landing.</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rPr lang="en">
                <a:solidFill>
                  <a:schemeClr val="lt1"/>
                </a:solidFill>
              </a:rPr>
              <a:t>Tumblr blog post with the call for public questions posted on January 26 to </a:t>
            </a:r>
            <a:r>
              <a:rPr lang="en" u="sng">
                <a:solidFill>
                  <a:schemeClr val="hlink"/>
                </a:solidFill>
                <a:hlinkClick r:id="rId5"/>
              </a:rPr>
              <a:t>https://nasa.tumblr.com</a:t>
            </a:r>
            <a:r>
              <a:rPr lang="en">
                <a:solidFill>
                  <a:schemeClr val="lt1"/>
                </a:solidFill>
              </a:rPr>
              <a:t> </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rPr lang="en">
                <a:solidFill>
                  <a:schemeClr val="lt1"/>
                </a:solidFill>
              </a:rPr>
              <a:t>Video responses recorded over the next several days and the Tumblr video posts with videos published on February 4</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rPr lang="en">
                <a:solidFill>
                  <a:schemeClr val="lt1"/>
                </a:solidFill>
              </a:rPr>
              <a:t>Top video post received 19,000+ interactions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