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9"/>
  </p:notesMasterIdLst>
  <p:handoutMasterIdLst>
    <p:handoutMasterId r:id="rId60"/>
  </p:handoutMasterIdLst>
  <p:sldIdLst>
    <p:sldId id="327" r:id="rId2"/>
    <p:sldId id="281" r:id="rId3"/>
    <p:sldId id="282" r:id="rId4"/>
    <p:sldId id="329" r:id="rId5"/>
    <p:sldId id="328" r:id="rId6"/>
    <p:sldId id="257" r:id="rId7"/>
    <p:sldId id="276" r:id="rId8"/>
    <p:sldId id="277" r:id="rId9"/>
    <p:sldId id="265" r:id="rId10"/>
    <p:sldId id="286" r:id="rId11"/>
    <p:sldId id="287" r:id="rId12"/>
    <p:sldId id="288" r:id="rId13"/>
    <p:sldId id="284" r:id="rId14"/>
    <p:sldId id="295" r:id="rId15"/>
    <p:sldId id="294" r:id="rId16"/>
    <p:sldId id="296" r:id="rId17"/>
    <p:sldId id="266" r:id="rId18"/>
    <p:sldId id="289" r:id="rId19"/>
    <p:sldId id="297" r:id="rId20"/>
    <p:sldId id="285" r:id="rId21"/>
    <p:sldId id="298" r:id="rId22"/>
    <p:sldId id="299" r:id="rId23"/>
    <p:sldId id="290" r:id="rId24"/>
    <p:sldId id="267" r:id="rId25"/>
    <p:sldId id="278" r:id="rId26"/>
    <p:sldId id="292" r:id="rId27"/>
    <p:sldId id="301" r:id="rId28"/>
    <p:sldId id="303" r:id="rId29"/>
    <p:sldId id="304" r:id="rId30"/>
    <p:sldId id="302" r:id="rId31"/>
    <p:sldId id="300" r:id="rId32"/>
    <p:sldId id="306" r:id="rId33"/>
    <p:sldId id="305" r:id="rId34"/>
    <p:sldId id="279" r:id="rId35"/>
    <p:sldId id="308" r:id="rId36"/>
    <p:sldId id="309" r:id="rId37"/>
    <p:sldId id="307" r:id="rId38"/>
    <p:sldId id="310" r:id="rId39"/>
    <p:sldId id="291" r:id="rId40"/>
    <p:sldId id="293" r:id="rId41"/>
    <p:sldId id="313" r:id="rId42"/>
    <p:sldId id="312" r:id="rId43"/>
    <p:sldId id="311" r:id="rId44"/>
    <p:sldId id="314" r:id="rId45"/>
    <p:sldId id="316" r:id="rId46"/>
    <p:sldId id="315" r:id="rId47"/>
    <p:sldId id="317" r:id="rId48"/>
    <p:sldId id="325" r:id="rId49"/>
    <p:sldId id="326" r:id="rId50"/>
    <p:sldId id="318" r:id="rId51"/>
    <p:sldId id="283" r:id="rId52"/>
    <p:sldId id="319" r:id="rId53"/>
    <p:sldId id="323" r:id="rId54"/>
    <p:sldId id="324" r:id="rId55"/>
    <p:sldId id="321" r:id="rId56"/>
    <p:sldId id="322" r:id="rId57"/>
    <p:sldId id="320" r:id="rId5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248" autoAdjust="0"/>
    <p:restoredTop sz="88206" autoAdjust="0"/>
  </p:normalViewPr>
  <p:slideViewPr>
    <p:cSldViewPr>
      <p:cViewPr>
        <p:scale>
          <a:sx n="66" d="100"/>
          <a:sy n="66" d="100"/>
        </p:scale>
        <p:origin x="-1884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9552"/>
    </p:cViewPr>
  </p:sorterViewPr>
  <p:notesViewPr>
    <p:cSldViewPr>
      <p:cViewPr varScale="1">
        <p:scale>
          <a:sx n="60" d="100"/>
          <a:sy n="60" d="100"/>
        </p:scale>
        <p:origin x="-1890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C38480-3507-4FE0-8E3B-4D5F77D01C0C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CB0E8A-2594-45C8-84C1-EAF8AB7EEA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FA08E-18BF-4D44-B031-3147EC962C5A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31C86-098A-4527-BB11-9E47DB85C0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l"/>
              <a:tabLst/>
              <a:defRPr/>
            </a:pPr>
            <a:r>
              <a:rPr lang="en-US" sz="1400" dirty="0" smtClean="0"/>
              <a:t> Once a  red chip has been dropped a yellow one cannot be place on top of it.  However, if a yellow chip is dropped in error, a red chip can</a:t>
            </a:r>
            <a:r>
              <a:rPr lang="en-US" sz="1400" baseline="0" dirty="0" smtClean="0"/>
              <a:t> be displayed in its place.</a:t>
            </a:r>
            <a:endParaRPr lang="en-US" sz="14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l"/>
              <a:tabLst/>
              <a:defRPr/>
            </a:pPr>
            <a:r>
              <a:rPr lang="en-US" sz="1400" dirty="0" smtClean="0"/>
              <a:t> Clicking on areas of a slide other than those designated will call the game to malfunction.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1C86-098A-4527-BB11-9E47DB85C0D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1C86-098A-4527-BB11-9E47DB85C0D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1C86-098A-4527-BB11-9E47DB85C0D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1C86-098A-4527-BB11-9E47DB85C0D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>
              <a:buFont typeface="Calibri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1C86-098A-4527-BB11-9E47DB85C0D8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1C86-098A-4527-BB11-9E47DB85C0D8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2DE4-3E8C-4B7A-9101-F0BDE9EF4FE9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1E21-BF27-427E-A68C-1796B37742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DB00-FD04-4599-822F-36CD1CCA9880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1E21-BF27-427E-A68C-1796B37742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868AA-E013-4DBC-B4CE-F2743369C0C1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1E21-BF27-427E-A68C-1796B37742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294F-F554-4548-B296-A13B0FE5F9B0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4495800" cy="365125"/>
          </a:xfrm>
        </p:spPr>
        <p:txBody>
          <a:bodyPr/>
          <a:lstStyle/>
          <a:p>
            <a:pPr>
              <a:buFont typeface="Calibri" pitchFamily="34" charset="0"/>
              <a:buChar char="©"/>
            </a:pPr>
            <a:r>
              <a:rPr lang="en-US" smtClean="0"/>
              <a:t> Susan M. Moncada, Ph.D. - Indiana State University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1E21-BF27-427E-A68C-1796B37742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BEF4B-D096-4AFA-8EE4-7810405A12F9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1E21-BF27-427E-A68C-1796B37742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00BF0-BB99-4B51-B1DB-0F124990397E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1E21-BF27-427E-A68C-1796B37742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3B9B2-6F75-4944-A586-3024A971078A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1E21-BF27-427E-A68C-1796B37742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AEBE-7CF0-4705-957B-5ACB71FCD7E1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4267200" cy="365125"/>
          </a:xfrm>
        </p:spPr>
        <p:txBody>
          <a:bodyPr/>
          <a:lstStyle/>
          <a:p>
            <a:pPr>
              <a:buFont typeface="Calibri" pitchFamily="34" charset="0"/>
              <a:buChar char="©"/>
            </a:pPr>
            <a:r>
              <a:rPr lang="en-US" smtClean="0"/>
              <a:t> Susan M. Moncada, Ph.D. - Indiana State University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1E21-BF27-427E-A68C-1796B37742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914400" cy="365125"/>
          </a:xfrm>
        </p:spPr>
        <p:txBody>
          <a:bodyPr/>
          <a:lstStyle/>
          <a:p>
            <a:fld id="{4007B313-A41E-4F45-AAD6-5883EF26B3B0}" type="datetime1">
              <a:rPr lang="en-US" smtClean="0"/>
              <a:pPr/>
              <a:t>3/31/2012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67000" y="6400800"/>
            <a:ext cx="4648200" cy="273049"/>
          </a:xfrm>
        </p:spPr>
        <p:txBody>
          <a:bodyPr anchor="t"/>
          <a:lstStyle>
            <a:lvl1pPr algn="ctr">
              <a:defRPr/>
            </a:lvl1pPr>
          </a:lstStyle>
          <a:p>
            <a:pPr>
              <a:buFont typeface="Calibri" pitchFamily="34" charset="0"/>
              <a:buChar char="©"/>
            </a:pPr>
            <a:r>
              <a:rPr lang="en-US" smtClean="0">
                <a:solidFill>
                  <a:schemeClr val="tx1"/>
                </a:solidFill>
              </a:rPr>
              <a:t> Susan M. Moncada, Ph.D. - Indiana State University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1E21-BF27-427E-A68C-1796B37742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990600" cy="365125"/>
          </a:xfrm>
        </p:spPr>
        <p:txBody>
          <a:bodyPr/>
          <a:lstStyle/>
          <a:p>
            <a:fld id="{1C379D8A-CDEE-4A2B-B2EB-B6ED1779FC1B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4572000" cy="365125"/>
          </a:xfrm>
        </p:spPr>
        <p:txBody>
          <a:bodyPr/>
          <a:lstStyle>
            <a:lvl1pPr algn="ctr">
              <a:defRPr/>
            </a:lvl1pPr>
          </a:lstStyle>
          <a:p>
            <a:pPr>
              <a:buFont typeface="Constantia" pitchFamily="18" charset="0"/>
              <a:buChar char="©"/>
            </a:pPr>
            <a:r>
              <a:rPr lang="en-US" dirty="0" smtClean="0"/>
              <a:t>  Susan M. Moncada, Ph.D. - Indiana State University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1E21-BF27-427E-A68C-1796B37742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914400" cy="365125"/>
          </a:xfrm>
        </p:spPr>
        <p:txBody>
          <a:bodyPr/>
          <a:lstStyle/>
          <a:p>
            <a:fld id="{73955145-BB7D-45B4-802C-2F09D0AE2001}" type="datetime1">
              <a:rPr lang="en-US" smtClean="0"/>
              <a:pPr/>
              <a:t>3/31/2012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05000" y="6324600"/>
            <a:ext cx="4648200" cy="365125"/>
          </a:xfrm>
        </p:spPr>
        <p:txBody>
          <a:bodyPr/>
          <a:lstStyle>
            <a:lvl1pPr algn="ctr">
              <a:defRPr/>
            </a:lvl1pPr>
          </a:lstStyle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AC01E21-BF27-427E-A68C-1796B37742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0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334000" y="6219824"/>
            <a:ext cx="381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EEFF6CE-A0E9-415C-B467-270DC0E147A0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4495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ct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C01E21-BF27-427E-A68C-1796B37742A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7.xml"/><Relationship Id="rId1" Type="http://schemas.openxmlformats.org/officeDocument/2006/relationships/slideLayout" Target="../slideLayouts/slideLayout6.xml"/><Relationship Id="rId4" Type="http://schemas.openxmlformats.org/officeDocument/2006/relationships/slide" Target="sl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7.xml"/><Relationship Id="rId1" Type="http://schemas.openxmlformats.org/officeDocument/2006/relationships/slideLayout" Target="../slideLayouts/slideLayout6.xml"/><Relationship Id="rId4" Type="http://schemas.openxmlformats.org/officeDocument/2006/relationships/slide" Target="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7.xml"/><Relationship Id="rId1" Type="http://schemas.openxmlformats.org/officeDocument/2006/relationships/slideLayout" Target="../slideLayouts/slideLayout6.xml"/><Relationship Id="rId4" Type="http://schemas.openxmlformats.org/officeDocument/2006/relationships/slide" Target="slid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7.xml"/><Relationship Id="rId1" Type="http://schemas.openxmlformats.org/officeDocument/2006/relationships/slideLayout" Target="../slideLayouts/slideLayout6.xml"/><Relationship Id="rId4" Type="http://schemas.openxmlformats.org/officeDocument/2006/relationships/slide" Target="slid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slide" Target="slide7.xml"/><Relationship Id="rId4" Type="http://schemas.openxmlformats.org/officeDocument/2006/relationships/slide" Target="slide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slide" Target="slide7.xml"/><Relationship Id="rId4" Type="http://schemas.openxmlformats.org/officeDocument/2006/relationships/slide" Target="slide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8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8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8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8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slide" Target="slide31.xml"/><Relationship Id="rId18" Type="http://schemas.openxmlformats.org/officeDocument/2006/relationships/slide" Target="slide46.xml"/><Relationship Id="rId26" Type="http://schemas.openxmlformats.org/officeDocument/2006/relationships/slide" Target="slide14.xml"/><Relationship Id="rId39" Type="http://schemas.openxmlformats.org/officeDocument/2006/relationships/slide" Target="slide29.xml"/><Relationship Id="rId3" Type="http://schemas.openxmlformats.org/officeDocument/2006/relationships/slide" Target="slide51.xml"/><Relationship Id="rId21" Type="http://schemas.openxmlformats.org/officeDocument/2006/relationships/slide" Target="slide25.xml"/><Relationship Id="rId34" Type="http://schemas.openxmlformats.org/officeDocument/2006/relationships/slide" Target="slide40.xml"/><Relationship Id="rId42" Type="http://schemas.openxmlformats.org/officeDocument/2006/relationships/slide" Target="slide50.xml"/><Relationship Id="rId47" Type="http://schemas.openxmlformats.org/officeDocument/2006/relationships/slide" Target="slide55.xml"/><Relationship Id="rId50" Type="http://schemas.openxmlformats.org/officeDocument/2006/relationships/slide" Target="slide49.xml"/><Relationship Id="rId7" Type="http://schemas.openxmlformats.org/officeDocument/2006/relationships/slide" Target="slide23.xml"/><Relationship Id="rId12" Type="http://schemas.openxmlformats.org/officeDocument/2006/relationships/slide" Target="slide38.xml"/><Relationship Id="rId17" Type="http://schemas.openxmlformats.org/officeDocument/2006/relationships/slide" Target="slide53.xml"/><Relationship Id="rId25" Type="http://schemas.openxmlformats.org/officeDocument/2006/relationships/slide" Target="slide13.xml"/><Relationship Id="rId33" Type="http://schemas.openxmlformats.org/officeDocument/2006/relationships/slide" Target="slide33.xml"/><Relationship Id="rId38" Type="http://schemas.openxmlformats.org/officeDocument/2006/relationships/slide" Target="slide28.xml"/><Relationship Id="rId46" Type="http://schemas.openxmlformats.org/officeDocument/2006/relationships/slide" Target="slide48.xml"/><Relationship Id="rId2" Type="http://schemas.openxmlformats.org/officeDocument/2006/relationships/notesSlide" Target="../notesSlides/notesSlide4.xml"/><Relationship Id="rId16" Type="http://schemas.openxmlformats.org/officeDocument/2006/relationships/slide" Target="slide10.xml"/><Relationship Id="rId20" Type="http://schemas.openxmlformats.org/officeDocument/2006/relationships/slide" Target="slide32.xml"/><Relationship Id="rId29" Type="http://schemas.openxmlformats.org/officeDocument/2006/relationships/slide" Target="slide20.xml"/><Relationship Id="rId41" Type="http://schemas.openxmlformats.org/officeDocument/2006/relationships/slide" Target="slide43.xml"/><Relationship Id="rId1" Type="http://schemas.openxmlformats.org/officeDocument/2006/relationships/slideLayout" Target="../slideLayouts/slideLayout6.xml"/><Relationship Id="rId6" Type="http://schemas.openxmlformats.org/officeDocument/2006/relationships/slide" Target="slide30.xml"/><Relationship Id="rId11" Type="http://schemas.openxmlformats.org/officeDocument/2006/relationships/slide" Target="slide45.xml"/><Relationship Id="rId24" Type="http://schemas.openxmlformats.org/officeDocument/2006/relationships/slide" Target="slide12.xml"/><Relationship Id="rId32" Type="http://schemas.openxmlformats.org/officeDocument/2006/relationships/slide" Target="slide26.xml"/><Relationship Id="rId37" Type="http://schemas.openxmlformats.org/officeDocument/2006/relationships/slide" Target="slide27.xml"/><Relationship Id="rId40" Type="http://schemas.openxmlformats.org/officeDocument/2006/relationships/slide" Target="slide36.xml"/><Relationship Id="rId45" Type="http://schemas.openxmlformats.org/officeDocument/2006/relationships/slide" Target="slide41.xml"/><Relationship Id="rId5" Type="http://schemas.openxmlformats.org/officeDocument/2006/relationships/slide" Target="slide37.xml"/><Relationship Id="rId15" Type="http://schemas.openxmlformats.org/officeDocument/2006/relationships/slide" Target="slide17.xml"/><Relationship Id="rId23" Type="http://schemas.openxmlformats.org/officeDocument/2006/relationships/slide" Target="slide11.xml"/><Relationship Id="rId28" Type="http://schemas.openxmlformats.org/officeDocument/2006/relationships/slide" Target="slide19.xml"/><Relationship Id="rId36" Type="http://schemas.openxmlformats.org/officeDocument/2006/relationships/slide" Target="slide54.xml"/><Relationship Id="rId49" Type="http://schemas.openxmlformats.org/officeDocument/2006/relationships/slide" Target="slide42.xml"/><Relationship Id="rId10" Type="http://schemas.openxmlformats.org/officeDocument/2006/relationships/slide" Target="slide52.xml"/><Relationship Id="rId19" Type="http://schemas.openxmlformats.org/officeDocument/2006/relationships/slide" Target="slide39.xml"/><Relationship Id="rId31" Type="http://schemas.openxmlformats.org/officeDocument/2006/relationships/slide" Target="slide22.xml"/><Relationship Id="rId44" Type="http://schemas.openxmlformats.org/officeDocument/2006/relationships/slide" Target="slide34.xml"/><Relationship Id="rId4" Type="http://schemas.openxmlformats.org/officeDocument/2006/relationships/slide" Target="slide44.xml"/><Relationship Id="rId9" Type="http://schemas.openxmlformats.org/officeDocument/2006/relationships/slide" Target="slide9.xml"/><Relationship Id="rId14" Type="http://schemas.openxmlformats.org/officeDocument/2006/relationships/slide" Target="slide24.xml"/><Relationship Id="rId22" Type="http://schemas.openxmlformats.org/officeDocument/2006/relationships/slide" Target="slide18.xml"/><Relationship Id="rId27" Type="http://schemas.openxmlformats.org/officeDocument/2006/relationships/slide" Target="slide15.xml"/><Relationship Id="rId30" Type="http://schemas.openxmlformats.org/officeDocument/2006/relationships/slide" Target="slide21.xml"/><Relationship Id="rId35" Type="http://schemas.openxmlformats.org/officeDocument/2006/relationships/slide" Target="slide47.xml"/><Relationship Id="rId43" Type="http://schemas.openxmlformats.org/officeDocument/2006/relationships/slide" Target="slide57.xml"/><Relationship Id="rId48" Type="http://schemas.openxmlformats.org/officeDocument/2006/relationships/slide" Target="slide35.xml"/><Relationship Id="rId8" Type="http://schemas.openxmlformats.org/officeDocument/2006/relationships/slide" Target="slide16.xml"/><Relationship Id="rId51" Type="http://schemas.openxmlformats.org/officeDocument/2006/relationships/slide" Target="slide5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8.xml"/><Relationship Id="rId1" Type="http://schemas.openxmlformats.org/officeDocument/2006/relationships/slideLayout" Target="../slideLayouts/slideLayout6.xml"/><Relationship Id="rId4" Type="http://schemas.openxmlformats.org/officeDocument/2006/relationships/slide" Target="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077200" cy="1676400"/>
          </a:xfrm>
        </p:spPr>
        <p:txBody>
          <a:bodyPr/>
          <a:lstStyle/>
          <a:p>
            <a:r>
              <a:rPr lang="en-US" dirty="0" smtClean="0"/>
              <a:t>AIS Transaction Cycles</a:t>
            </a:r>
            <a:br>
              <a:rPr lang="en-US" dirty="0" smtClean="0"/>
            </a:br>
            <a:r>
              <a:rPr lang="en-US" dirty="0" smtClean="0"/>
              <a:t>Game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533400" y="2514600"/>
            <a:ext cx="8156448" cy="28956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Dr. Susan M. Moncada, Ph.D., CPA</a:t>
            </a:r>
          </a:p>
          <a:p>
            <a:r>
              <a:rPr lang="en-US" sz="2800" b="1" dirty="0" smtClean="0"/>
              <a:t>Scott College of Business</a:t>
            </a:r>
          </a:p>
          <a:p>
            <a:r>
              <a:rPr lang="en-US" sz="2800" b="1" dirty="0" smtClean="0"/>
              <a:t>Indiana State University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Email:</a:t>
            </a:r>
          </a:p>
          <a:p>
            <a:r>
              <a:rPr lang="en-US" sz="2000" b="1" dirty="0" err="1" smtClean="0"/>
              <a:t>Susan.Moncada</a:t>
            </a:r>
            <a:r>
              <a:rPr lang="en-US" sz="2000" b="1" dirty="0" smtClean="0"/>
              <a:t>@ indstate.edu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294F-F554-4548-B296-A13B0FE5F9B0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400800"/>
            <a:ext cx="5029200" cy="320675"/>
          </a:xfrm>
        </p:spPr>
        <p:txBody>
          <a:bodyPr/>
          <a:lstStyle/>
          <a:p>
            <a:pPr>
              <a:buFont typeface="Calibri" pitchFamily="34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1E21-BF27-427E-A68C-1796B37742A4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36250" t="21000" r="21250" b="28000"/>
          <a:stretch>
            <a:fillRect/>
          </a:stretch>
        </p:blipFill>
        <p:spPr bwMode="auto">
          <a:xfrm>
            <a:off x="5257800" y="3429000"/>
            <a:ext cx="34544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1066800" cy="5635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QB1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CE470-57E4-4FA0-848D-B9666C077D8F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" y="990600"/>
            <a:ext cx="57150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To forecast cash needs.</a:t>
            </a:r>
            <a:endParaRPr lang="en-US" sz="2800" b="1" dirty="0"/>
          </a:p>
        </p:txBody>
      </p:sp>
      <p:sp>
        <p:nvSpPr>
          <p:cNvPr id="8" name="Bevel 7">
            <a:hlinkClick r:id="rId2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4495800" cy="365125"/>
          </a:xfrm>
        </p:spPr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13" name="Action Button: Home 12">
            <a:hlinkClick r:id="rId3" action="ppaction://hlinksldjump" highlightClick="1"/>
          </p:cNvPr>
          <p:cNvSpPr/>
          <p:nvPr/>
        </p:nvSpPr>
        <p:spPr>
          <a:xfrm>
            <a:off x="7543800" y="5715000"/>
            <a:ext cx="838200" cy="838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4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4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62000" cy="381000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QC1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8E39F-C885-48A7-B5D4-0BCD7C43EAB5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" y="990600"/>
            <a:ext cx="57912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To discharge employees.</a:t>
            </a:r>
            <a:endParaRPr lang="en-US" sz="2800" b="1" dirty="0"/>
          </a:p>
        </p:txBody>
      </p:sp>
      <p:sp>
        <p:nvSpPr>
          <p:cNvPr id="8" name="Bevel 7">
            <a:hlinkClick r:id="rId2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4495800" cy="365125"/>
          </a:xfrm>
        </p:spPr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13" name="Action Button: Home 12">
            <a:hlinkClick r:id="rId3" action="ppaction://hlinksldjump" highlightClick="1"/>
          </p:cNvPr>
          <p:cNvSpPr/>
          <p:nvPr/>
        </p:nvSpPr>
        <p:spPr>
          <a:xfrm>
            <a:off x="7696200" y="5638800"/>
            <a:ext cx="838200" cy="762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4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4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4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685800" cy="381000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QD1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35A9-EAB1-4E59-A6A9-58B90DEEECA8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" y="990600"/>
            <a:ext cx="80010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To check merchandise inventory availability.</a:t>
            </a:r>
            <a:endParaRPr lang="en-US" sz="2800" b="1" dirty="0"/>
          </a:p>
        </p:txBody>
      </p:sp>
      <p:sp>
        <p:nvSpPr>
          <p:cNvPr id="8" name="Bevel 7">
            <a:hlinkClick r:id="rId2" action="ppaction://hlinksldjump"/>
          </p:cNvPr>
          <p:cNvSpPr/>
          <p:nvPr/>
        </p:nvSpPr>
        <p:spPr>
          <a:xfrm>
            <a:off x="1143000" y="5334000"/>
            <a:ext cx="53340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4495800" cy="365125"/>
          </a:xfrm>
        </p:spPr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13" name="Action Button: Home 12">
            <a:hlinkClick r:id="rId3" action="ppaction://hlinksldjump" highlightClick="1"/>
          </p:cNvPr>
          <p:cNvSpPr/>
          <p:nvPr/>
        </p:nvSpPr>
        <p:spPr>
          <a:xfrm>
            <a:off x="7620000" y="5715000"/>
            <a:ext cx="762000" cy="762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4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4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4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4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62000" cy="3349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b="1" dirty="0" smtClean="0"/>
              <a:t>QE1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DCB12-EDC7-435C-BE99-848B736D5169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" y="838200"/>
            <a:ext cx="57912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To receive vendor invoices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8" name="Bevel 7">
            <a:hlinkClick r:id="rId2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4495800" cy="365125"/>
          </a:xfrm>
        </p:spPr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13" name="Action Button: Home 12">
            <a:hlinkClick r:id="rId3" action="ppaction://hlinksldjump" highlightClick="1"/>
          </p:cNvPr>
          <p:cNvSpPr/>
          <p:nvPr/>
        </p:nvSpPr>
        <p:spPr>
          <a:xfrm>
            <a:off x="7620000" y="5715000"/>
            <a:ext cx="762000" cy="762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4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4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4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1066800" cy="5635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QF1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A56A-EEDC-4669-A90C-BF8323CE510B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762000"/>
            <a:ext cx="57912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To retire debt.</a:t>
            </a:r>
            <a:endParaRPr lang="en-US" sz="2800" b="1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4495800" cy="365125"/>
          </a:xfrm>
        </p:spPr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13" name="Action Button: Home 12">
            <a:hlinkClick r:id="rId2" action="ppaction://hlinksldjump" highlightClick="1"/>
          </p:cNvPr>
          <p:cNvSpPr/>
          <p:nvPr/>
        </p:nvSpPr>
        <p:spPr>
          <a:xfrm>
            <a:off x="7543800" y="5791200"/>
            <a:ext cx="838200" cy="762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1066800" cy="5635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QG1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E76A-7C58-4AFB-B3C6-CD6287CB2DAF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58674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To prepare purchase orders.</a:t>
            </a:r>
            <a:endParaRPr lang="en-US" sz="2800" b="1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4495800" cy="365125"/>
          </a:xfrm>
        </p:spPr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13" name="Action Button: Home 12">
            <a:hlinkClick r:id="rId2" action="ppaction://hlinksldjump" highlightClick="1"/>
          </p:cNvPr>
          <p:cNvSpPr/>
          <p:nvPr/>
        </p:nvSpPr>
        <p:spPr>
          <a:xfrm>
            <a:off x="7467600" y="5715000"/>
            <a:ext cx="9144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4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4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9" name="Bevel 18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609600" cy="5635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QA2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76F2A-360B-442B-858D-A1060B283092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85800" y="838200"/>
            <a:ext cx="58674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To approve credit sales.</a:t>
            </a:r>
            <a:endParaRPr lang="en-US" sz="2800" b="1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4495800" cy="365125"/>
          </a:xfrm>
        </p:spPr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13" name="Action Button: Home 12">
            <a:hlinkClick r:id="rId2" action="ppaction://hlinksldjump" highlightClick="1"/>
          </p:cNvPr>
          <p:cNvSpPr/>
          <p:nvPr/>
        </p:nvSpPr>
        <p:spPr>
          <a:xfrm>
            <a:off x="7467600" y="5715000"/>
            <a:ext cx="9144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5334000"/>
            <a:ext cx="53340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609600" cy="5635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QB2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943B-4687-44FF-8CAD-FCEB642CF721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" y="914400"/>
            <a:ext cx="57912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To manufacture products.</a:t>
            </a:r>
            <a:endParaRPr lang="en-US" sz="2800" b="1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4495800" cy="365125"/>
          </a:xfrm>
        </p:spPr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13" name="Action Button: Home 12">
            <a:hlinkClick r:id="rId2" action="ppaction://hlinksldjump" highlightClick="1"/>
          </p:cNvPr>
          <p:cNvSpPr/>
          <p:nvPr/>
        </p:nvSpPr>
        <p:spPr>
          <a:xfrm>
            <a:off x="7467600" y="5715000"/>
            <a:ext cx="9144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533400" cy="457200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QC2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2EA02-75E2-4D7B-8979-168BC5249DA7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" y="914400"/>
            <a:ext cx="58674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To pay wages to employees.</a:t>
            </a:r>
            <a:endParaRPr lang="en-US" sz="2800" b="1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4495800" cy="365125"/>
          </a:xfrm>
        </p:spPr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13" name="Action Button: Home 12">
            <a:hlinkClick r:id="rId2" action="ppaction://hlinksldjump" highlightClick="1"/>
          </p:cNvPr>
          <p:cNvSpPr/>
          <p:nvPr/>
        </p:nvSpPr>
        <p:spPr>
          <a:xfrm>
            <a:off x="7696200" y="5867400"/>
            <a:ext cx="8382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6096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QD2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F265-E89A-4A2F-9D05-02F4CAEFAC0F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" y="914400"/>
            <a:ext cx="79248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To initiate back orders for goods out of stock.</a:t>
            </a:r>
            <a:endParaRPr lang="en-US" sz="2800" b="1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4495800" cy="365125"/>
          </a:xfrm>
        </p:spPr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14" name="Action Button: Home 13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Bevel 12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4" action="ppaction://hlinksldjump"/>
          </p:cNvPr>
          <p:cNvSpPr/>
          <p:nvPr/>
        </p:nvSpPr>
        <p:spPr>
          <a:xfrm>
            <a:off x="1143000" y="5334000"/>
            <a:ext cx="53340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Board Operation Instructions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ClrTx/>
            </a:pPr>
            <a:r>
              <a:rPr lang="en-US" sz="2400" b="1" dirty="0" smtClean="0"/>
              <a:t>Only click on designated shapes on the game board.</a:t>
            </a:r>
          </a:p>
          <a:p>
            <a:pPr>
              <a:spcBef>
                <a:spcPts val="1200"/>
              </a:spcBef>
              <a:buClrTx/>
            </a:pPr>
            <a:r>
              <a:rPr lang="en-US" sz="2400" dirty="0" smtClean="0"/>
              <a:t>Click on a white slot to display a question.</a:t>
            </a:r>
          </a:p>
          <a:p>
            <a:pPr>
              <a:spcBef>
                <a:spcPts val="1200"/>
              </a:spcBef>
              <a:buClrTx/>
            </a:pPr>
            <a:r>
              <a:rPr lang="en-US" sz="2400" dirty="0" smtClean="0"/>
              <a:t>Click on a question response.</a:t>
            </a:r>
          </a:p>
          <a:p>
            <a:pPr>
              <a:spcBef>
                <a:spcPts val="1200"/>
              </a:spcBef>
              <a:buClrTx/>
            </a:pPr>
            <a:r>
              <a:rPr lang="en-US" sz="2400" dirty="0" smtClean="0"/>
              <a:t>Click on feedback slide action button (Home            or Return            )</a:t>
            </a:r>
          </a:p>
          <a:p>
            <a:pPr>
              <a:spcBef>
                <a:spcPts val="1200"/>
              </a:spcBef>
              <a:buClrTx/>
            </a:pPr>
            <a:r>
              <a:rPr lang="en-US" sz="2400" dirty="0" smtClean="0"/>
              <a:t>Click on the Yellow Rectangle          trigger to drop a yellow chip into the appropriate slot.  </a:t>
            </a:r>
          </a:p>
          <a:p>
            <a:pPr>
              <a:spcBef>
                <a:spcPts val="1200"/>
              </a:spcBef>
              <a:buClrTx/>
            </a:pPr>
            <a:r>
              <a:rPr lang="en-US" sz="2400" dirty="0" smtClean="0"/>
              <a:t>Click on the Red isosceles triangle           trigger to drop a red chip into the game board.</a:t>
            </a:r>
          </a:p>
          <a:p>
            <a:pPr>
              <a:spcBef>
                <a:spcPts val="1200"/>
              </a:spcBef>
              <a:buClrTx/>
            </a:pPr>
            <a:r>
              <a:rPr lang="en-US" sz="2400" dirty="0" smtClean="0"/>
              <a:t>Note, the mouse pointer must change to a hand         before clicking a trigger.</a:t>
            </a:r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9B700-92E4-4314-B614-1649D72BFAAC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356351"/>
            <a:ext cx="4572000" cy="349250"/>
          </a:xfrm>
        </p:spPr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1E21-BF27-427E-A68C-1796B37742A4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7" name="Picture 6"/>
          <p:cNvPicPr/>
          <p:nvPr/>
        </p:nvPicPr>
        <p:blipFill>
          <a:blip r:embed="rId3" cstate="print"/>
          <a:srcRect l="38769" t="29231" r="39692" b="38154"/>
          <a:stretch>
            <a:fillRect/>
          </a:stretch>
        </p:blipFill>
        <p:spPr bwMode="auto">
          <a:xfrm>
            <a:off x="7010400" y="5181600"/>
            <a:ext cx="6096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4876800" y="3657600"/>
            <a:ext cx="4572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/>
          <p:cNvSpPr/>
          <p:nvPr/>
        </p:nvSpPr>
        <p:spPr>
          <a:xfrm>
            <a:off x="5410200" y="4495800"/>
            <a:ext cx="609600" cy="3048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Home 9">
            <a:hlinkClick r:id="" action="ppaction://noaction" highlightClick="1"/>
          </p:cNvPr>
          <p:cNvSpPr/>
          <p:nvPr/>
        </p:nvSpPr>
        <p:spPr>
          <a:xfrm>
            <a:off x="6781800" y="2667000"/>
            <a:ext cx="533400" cy="381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Return 10">
            <a:hlinkClick r:id="" action="ppaction://noaction" highlightClick="1"/>
          </p:cNvPr>
          <p:cNvSpPr/>
          <p:nvPr/>
        </p:nvSpPr>
        <p:spPr>
          <a:xfrm>
            <a:off x="1828800" y="3124200"/>
            <a:ext cx="533400" cy="3048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457200" cy="5635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QE2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D25C5-60B6-4791-AAC7-857BCAC3F704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" y="914400"/>
            <a:ext cx="65532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To increase (credit) accounts payable.</a:t>
            </a:r>
            <a:endParaRPr lang="en-US" sz="2800" b="1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4495800" cy="365125"/>
          </a:xfrm>
        </p:spPr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13" name="Action Button: Home 12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4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4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4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3716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QF2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A02B-39C6-4B8E-9A30-B3422FDDAB64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58674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Take out a mortgage from a bank.</a:t>
            </a:r>
            <a:endParaRPr lang="en-US" sz="2800" b="1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4495800" cy="365125"/>
          </a:xfrm>
        </p:spPr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13" name="Action Button: Home 12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4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3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457200" cy="4111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b="1" dirty="0" smtClean="0"/>
              <a:t>QG2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592E-841C-4068-B126-2D934CC7B4EE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85800" y="533400"/>
            <a:ext cx="8077200" cy="95410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To accumulate direct costs for </a:t>
            </a:r>
            <a:r>
              <a:rPr lang="en-US" sz="2800" b="1" dirty="0" smtClean="0"/>
              <a:t>manufactured goods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4495800" cy="365125"/>
          </a:xfrm>
        </p:spPr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13" name="Action Button: Home 12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00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4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3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3716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QA3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61C61-7E4B-4C46-AF5E-DAF6E99A80F3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58674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To bill customers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4495800" cy="365125"/>
          </a:xfrm>
        </p:spPr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13" name="Action Button: Home 12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3716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QB3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DDA9E-66AB-4427-A4EB-B95F6DB3156C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57912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To answer customer inquiries.</a:t>
            </a:r>
            <a:endParaRPr lang="en-US" sz="2800" b="1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4495800" cy="365125"/>
          </a:xfrm>
        </p:spPr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13" name="Action Button: Home 12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8200" cy="381000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QC3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1BED-B70C-4DEE-9B68-87EACE907CC3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" y="914400"/>
            <a:ext cx="58674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To ship goods to customers.</a:t>
            </a:r>
            <a:endParaRPr lang="en-US" sz="2800" b="1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4495800" cy="365125"/>
          </a:xfrm>
        </p:spPr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13" name="Action Button: Home 12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QD3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3BD1F-4A3A-402D-ABFE-26A3FEC86FC5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59436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Store finished </a:t>
            </a:r>
            <a:r>
              <a:rPr lang="en-US" sz="2800" b="1" dirty="0" smtClean="0"/>
              <a:t>goods.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4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3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QE3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4E73-277C-416E-95CD-8C8639716A7B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58674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Prepare bill of </a:t>
            </a:r>
            <a:r>
              <a:rPr lang="en-US" sz="2800" b="1" dirty="0" smtClean="0"/>
              <a:t>lading.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QF3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1EDA7-DC3A-40B5-82C1-C0C9716C0438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59436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Process cash receipts.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QG3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11F39-F063-43EF-9B49-B1BC49AE561B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58674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Collect and validate time cards.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4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3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Instructions for Students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5029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buClrTx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Class is divided into two teams:  Yellow &amp; Red</a:t>
            </a:r>
          </a:p>
          <a:p>
            <a:pPr>
              <a:lnSpc>
                <a:spcPct val="120000"/>
              </a:lnSpc>
              <a:spcBef>
                <a:spcPts val="600"/>
              </a:spcBef>
              <a:buClrTx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Objective of the Game:</a:t>
            </a:r>
          </a:p>
          <a:p>
            <a:pPr marL="731520" lvl="1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þ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First team to place four chips in a row, either horizontally, vertically, or diagonally, wins the game.</a:t>
            </a:r>
          </a:p>
          <a:p>
            <a:pPr>
              <a:spcBef>
                <a:spcPts val="1200"/>
              </a:spcBef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How to Play:</a:t>
            </a:r>
          </a:p>
          <a:p>
            <a:pPr marL="484632" indent="-457200">
              <a:lnSpc>
                <a:spcPct val="110000"/>
              </a:lnSpc>
              <a:spcBef>
                <a:spcPts val="600"/>
              </a:spcBef>
              <a:buClrTx/>
              <a:buFont typeface="+mj-lt"/>
              <a:buAutoNum type="arabicParenR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Questions must be selected from the bottom up to simulate chips being dropped into each column.</a:t>
            </a:r>
          </a:p>
          <a:p>
            <a:pPr marL="484632" indent="-457200">
              <a:lnSpc>
                <a:spcPct val="120000"/>
              </a:lnSpc>
              <a:spcBef>
                <a:spcPts val="600"/>
              </a:spcBef>
              <a:buClrTx/>
              <a:buFont typeface="+mj-lt"/>
              <a:buAutoNum type="arabicParenR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Red team member selects any game slot from Row 1.  If the question is answered correctly,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team has a chip dropped into the slot .  </a:t>
            </a:r>
          </a:p>
          <a:p>
            <a:pPr marL="36576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53DE-75D3-4A99-B4D5-D94000677E01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1E21-BF27-427E-A68C-1796B37742A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QA4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59424-65CE-4B7F-B4A0-E31C0A18D25C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57912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Receive </a:t>
            </a:r>
            <a:r>
              <a:rPr lang="en-US" sz="2800" b="1" dirty="0" smtClean="0"/>
              <a:t> merchandise.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4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4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4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QB4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B8EBA-5AB5-453E-88D8-45A00650DBB2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59436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Sell stock to investors.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4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3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QC4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6DBC-2947-4273-81D1-07004DEF13D5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57912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Purchase raw materials.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4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4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4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QD4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58D8B-1784-4A53-B4C0-397E5D2505B0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58674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Pick customer orders.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8200" cy="381000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QE4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B01A2-173F-4E20-82C5-D3AA1E0FEB8A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" y="914400"/>
            <a:ext cx="57912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Pay interest to </a:t>
            </a:r>
            <a:r>
              <a:rPr lang="en-US" sz="2800" b="1" dirty="0" smtClean="0"/>
              <a:t>a bank on a loan</a:t>
            </a:r>
            <a:r>
              <a:rPr lang="en-US" sz="2800" b="1" dirty="0" smtClean="0"/>
              <a:t>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4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3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685800" cy="457200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QF4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923C0-077C-4FA6-BC40-E45F6BB8ECA8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" y="914400"/>
            <a:ext cx="57912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Create bill of materials.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3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9" name="Bevel 18">
            <a:hlinkClick r:id="rId4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QG4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12EAE-B71E-4728-A845-49DFC4CB1DDD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09600" y="914400"/>
            <a:ext cx="57912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Determine  direct labor costs.</a:t>
            </a:r>
            <a:endParaRPr lang="en-US" sz="2800" b="1" dirty="0"/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9" name="Bevel 18">
            <a:hlinkClick r:id="rId3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0" name="Bevel 19">
            <a:hlinkClick r:id="rId4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914400" cy="381000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QA5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C0AB-F0AE-4483-861B-E225B0522D73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" y="914400"/>
            <a:ext cx="79248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Make FICA tax payments to the government.</a:t>
            </a:r>
            <a:endParaRPr lang="en-US" sz="2800" b="1" dirty="0"/>
          </a:p>
        </p:txBody>
      </p:sp>
      <p:sp>
        <p:nvSpPr>
          <p:cNvPr id="11" name="Action Button: Home 10">
            <a:hlinkClick r:id="rId3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4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4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5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4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QB5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838F1-AD5B-421D-A198-2181D1277C4E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70866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Promote  salesperson to sales supervisor. </a:t>
            </a:r>
            <a:endParaRPr lang="en-US" sz="2800" b="1" dirty="0"/>
          </a:p>
        </p:txBody>
      </p:sp>
      <p:sp>
        <p:nvSpPr>
          <p:cNvPr id="11" name="Action Button: Home 10">
            <a:hlinkClick r:id="rId3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4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4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5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4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QC5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49D0-27E2-4030-AD8F-D06B9839F809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70104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Process purchase returns.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4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4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4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6096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Instructions for Students continued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4876800"/>
          </a:xfrm>
        </p:spPr>
        <p:txBody>
          <a:bodyPr>
            <a:normAutofit/>
          </a:bodyPr>
          <a:lstStyle/>
          <a:p>
            <a:pPr marL="365760"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How to Play :</a:t>
            </a:r>
          </a:p>
          <a:p>
            <a:pPr marL="605790" indent="-514350">
              <a:spcBef>
                <a:spcPts val="1200"/>
              </a:spcBef>
              <a:buClrTx/>
              <a:buFont typeface="+mj-lt"/>
              <a:buAutoNum type="arabicParenR" startAt="3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Play changes to the Yellow Team.  Any slot in Row 1 or Adjacent to the Red Team’s chip can be selected.</a:t>
            </a:r>
          </a:p>
          <a:p>
            <a:pPr marL="605790" indent="-514350">
              <a:spcBef>
                <a:spcPts val="1200"/>
              </a:spcBef>
              <a:buClrTx/>
              <a:buFont typeface="+mj-lt"/>
              <a:buAutoNum type="arabicParenR" startAt="3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When a team misses the correct answer, the opportunity to drop a chip into the cell is forfeited and play switches to the opposing team.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53DE-75D3-4A99-B4D5-D94000677E01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1E21-BF27-427E-A68C-1796B37742A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QD5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FDC44-4D5F-4734-BC31-7E98BD04CDF0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66800" y="609600"/>
            <a:ext cx="7543800" cy="95410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Pay transportation charges on </a:t>
            </a:r>
            <a:r>
              <a:rPr lang="en-US" sz="2800" b="1" dirty="0" smtClean="0"/>
              <a:t>merchandise purchased from vendors.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4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4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4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QE5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B63A0-BF2B-44BF-A289-EED0510F77A0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58674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Prepare a sales order.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QF5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BA3F1-6633-41EE-BB73-50AA41B34CEC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57912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Approve sales returns.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QG5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84640-5BCA-4DF6-9D80-47D7228B2415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59436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Complete receiving report.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4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4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4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QA6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452B-4BBA-4FBF-A02F-F5CBC66B5363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59436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Pay dividends to </a:t>
            </a:r>
            <a:r>
              <a:rPr lang="en-US" sz="2800" b="1" dirty="0" smtClean="0"/>
              <a:t>investors.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4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3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QB6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05A79-3DEA-46DC-A7AA-19EF23EC7A74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63246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Acquire stocks as investments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4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3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QC6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0536-E201-4711-B0C0-64DD359FABAE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59436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Prepare earnings register.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4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3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QD6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6D9F9-E0F1-434C-85EA-DDAAE961DD78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62000" y="609600"/>
            <a:ext cx="7924800" cy="95410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Purchase SAP </a:t>
            </a:r>
            <a:r>
              <a:rPr lang="en-US" sz="2800" b="1" dirty="0" smtClean="0"/>
              <a:t>(enterprise resource planning) system 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4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3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QE6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6096-6D13-4FAA-B1D6-94EACFA59193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838200"/>
            <a:ext cx="83058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Count merchandise inventory in the warehouse.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4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4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4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QF6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988AA-EC99-4486-8211-27B1672367C6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59436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Purchase treasury stock.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4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3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Chapter 1:  Business Transaction Cycles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7315200" cy="4572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As a result of playing this game, you should be able to identify the major activities associated with the following business transaction cycles:</a:t>
            </a:r>
          </a:p>
          <a:p>
            <a:pPr lvl="1"/>
            <a:r>
              <a:rPr lang="en-US" sz="2800" dirty="0" smtClean="0"/>
              <a:t>Revenue Cycle</a:t>
            </a:r>
          </a:p>
          <a:p>
            <a:pPr lvl="1"/>
            <a:r>
              <a:rPr lang="en-US" sz="2800" dirty="0" smtClean="0"/>
              <a:t>Expenditure Cycle</a:t>
            </a:r>
          </a:p>
          <a:p>
            <a:pPr lvl="1"/>
            <a:r>
              <a:rPr lang="en-US" sz="2800" dirty="0" smtClean="0"/>
              <a:t>Human Resources Cycle</a:t>
            </a:r>
          </a:p>
          <a:p>
            <a:pPr lvl="1"/>
            <a:r>
              <a:rPr lang="en-US" sz="2800" dirty="0" smtClean="0"/>
              <a:t>Production Cycle</a:t>
            </a:r>
          </a:p>
          <a:p>
            <a:pPr lvl="1"/>
            <a:r>
              <a:rPr lang="en-US" sz="2800" dirty="0" smtClean="0"/>
              <a:t>Financing/Investing Cycle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294F-F554-4548-B296-A13B0FE5F9B0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Calibri" pitchFamily="34" charset="0"/>
              <a:buChar char="©"/>
            </a:pPr>
            <a:r>
              <a:rPr lang="en-US" smtClean="0"/>
              <a:t> Susan M. Moncada, Ph.D. - Indiana State University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1E21-BF27-427E-A68C-1796B37742A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QG6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C25B-C194-4C0B-8C43-B991A87CF7E7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63246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Write off customer accounts.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QA7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575B-8CF5-4A72-ADD1-16E7607B0D5A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60198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Determine customer credit limits.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QB7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FEE38-5114-405F-9D44-D180E32ABFDE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67056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To Decrease (debit) accounts payable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4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4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4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QC7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E90C-F18A-436E-A70B-C8ABEEB4F593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59436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Long-Lived Asset Management.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4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3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QD7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3F85-0B0C-4E9B-BBEB-B20D13A1DEEF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14400" y="457200"/>
            <a:ext cx="7543800" cy="95410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To decrease (credit) </a:t>
            </a:r>
            <a:r>
              <a:rPr lang="en-US" sz="2800" b="1" dirty="0" smtClean="0"/>
              <a:t>customers’ accounts </a:t>
            </a:r>
            <a:r>
              <a:rPr lang="en-US" sz="2800" b="1" dirty="0" smtClean="0"/>
              <a:t>receivable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QE7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307A9-D960-446D-8744-9C84D23D59D4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43434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Activity Based </a:t>
            </a:r>
            <a:r>
              <a:rPr lang="en-US" sz="2800" b="1" dirty="0" smtClean="0"/>
              <a:t>Costing.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3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9" name="Bevel 18">
            <a:hlinkClick r:id="rId4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QF7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227F-0118-4444-9B16-5409C351183B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3400" y="838200"/>
            <a:ext cx="79248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Quality control measures (inspection costs)</a:t>
            </a:r>
            <a:endParaRPr lang="en-US" sz="2800" b="1" dirty="0"/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4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9" name="Bevel 18">
            <a:hlinkClick r:id="rId3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143000" cy="41116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QG7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F2F2-97A5-49E0-86D6-B3EE56198939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Susan M. Moncada, Ph.D. - Indiana State University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57200" y="838200"/>
            <a:ext cx="76962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Check references of a salesperson applicant.</a:t>
            </a:r>
            <a:endParaRPr lang="en-US" sz="2800" b="1" dirty="0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7620000" y="5867400"/>
            <a:ext cx="762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3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3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Bevel 15">
            <a:hlinkClick r:id="rId4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3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Bevel 17">
            <a:hlinkClick r:id="rId3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Title 253"/>
          <p:cNvSpPr>
            <a:spLocks noGrp="1"/>
          </p:cNvSpPr>
          <p:nvPr>
            <p:ph type="title"/>
          </p:nvPr>
        </p:nvSpPr>
        <p:spPr>
          <a:xfrm>
            <a:off x="533400" y="533400"/>
            <a:ext cx="1600200" cy="4572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Game Board</a:t>
            </a:r>
            <a:endParaRPr lang="en-US" sz="18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57200" y="381000"/>
          <a:ext cx="8153397" cy="5965372"/>
        </p:xfrm>
        <a:graphic>
          <a:graphicData uri="http://schemas.openxmlformats.org/drawingml/2006/table">
            <a:tbl>
              <a:tblPr bandRow="1">
                <a:tableStyleId>{D113A9D2-9D6B-4929-AA2D-F23B5EE8CBE7}</a:tableStyleId>
              </a:tblPr>
              <a:tblGrid>
                <a:gridCol w="1164771"/>
                <a:gridCol w="1164771"/>
                <a:gridCol w="1164771"/>
                <a:gridCol w="1077687"/>
                <a:gridCol w="1251855"/>
                <a:gridCol w="1164771"/>
                <a:gridCol w="1164771"/>
              </a:tblGrid>
              <a:tr h="84908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4908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4908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4908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708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4908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4908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8" name="Flowchart: Connector 17">
            <a:hlinkClick r:id="rId3" action="ppaction://hlinksldjump"/>
          </p:cNvPr>
          <p:cNvSpPr/>
          <p:nvPr/>
        </p:nvSpPr>
        <p:spPr>
          <a:xfrm>
            <a:off x="609600" y="4572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A7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6" name="Flowchart: Connector 25">
            <a:hlinkClick r:id="rId4" action="ppaction://hlinksldjump"/>
          </p:cNvPr>
          <p:cNvSpPr/>
          <p:nvPr/>
        </p:nvSpPr>
        <p:spPr>
          <a:xfrm>
            <a:off x="609600" y="12954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A6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7" name="Flowchart: Connector 26">
            <a:hlinkClick r:id="rId5" action="ppaction://hlinksldjump"/>
          </p:cNvPr>
          <p:cNvSpPr/>
          <p:nvPr/>
        </p:nvSpPr>
        <p:spPr>
          <a:xfrm>
            <a:off x="609600" y="21336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A5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8" name="Flowchart: Connector 27">
            <a:hlinkClick r:id="rId6" action="ppaction://hlinksldjump"/>
          </p:cNvPr>
          <p:cNvSpPr/>
          <p:nvPr/>
        </p:nvSpPr>
        <p:spPr>
          <a:xfrm>
            <a:off x="609600" y="29718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A4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0" name="Flowchart: Connector 29">
            <a:hlinkClick r:id="rId7" action="ppaction://hlinksldjump"/>
          </p:cNvPr>
          <p:cNvSpPr/>
          <p:nvPr/>
        </p:nvSpPr>
        <p:spPr>
          <a:xfrm>
            <a:off x="609600" y="38862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A3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1" name="Flowchart: Connector 30">
            <a:hlinkClick r:id="rId8" action="ppaction://hlinksldjump"/>
          </p:cNvPr>
          <p:cNvSpPr/>
          <p:nvPr/>
        </p:nvSpPr>
        <p:spPr>
          <a:xfrm>
            <a:off x="609600" y="47244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A2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2" name="Flowchart: Connector 31">
            <a:hlinkClick r:id="rId9" action="ppaction://hlinksldjump"/>
          </p:cNvPr>
          <p:cNvSpPr/>
          <p:nvPr/>
        </p:nvSpPr>
        <p:spPr>
          <a:xfrm>
            <a:off x="609600" y="55626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A1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3" name="Flowchart: Connector 32">
            <a:hlinkClick r:id="rId10" action="ppaction://hlinksldjump"/>
          </p:cNvPr>
          <p:cNvSpPr/>
          <p:nvPr/>
        </p:nvSpPr>
        <p:spPr>
          <a:xfrm>
            <a:off x="1752600" y="4572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B7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4" name="Flowchart: Connector 33">
            <a:hlinkClick r:id="rId11" action="ppaction://hlinksldjump"/>
          </p:cNvPr>
          <p:cNvSpPr/>
          <p:nvPr/>
        </p:nvSpPr>
        <p:spPr>
          <a:xfrm>
            <a:off x="1752600" y="12954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B6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5" name="Flowchart: Connector 34">
            <a:hlinkClick r:id="rId12" action="ppaction://hlinksldjump"/>
          </p:cNvPr>
          <p:cNvSpPr/>
          <p:nvPr/>
        </p:nvSpPr>
        <p:spPr>
          <a:xfrm>
            <a:off x="1752600" y="21336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B5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6" name="Flowchart: Connector 35">
            <a:hlinkClick r:id="rId13" action="ppaction://hlinksldjump"/>
          </p:cNvPr>
          <p:cNvSpPr/>
          <p:nvPr/>
        </p:nvSpPr>
        <p:spPr>
          <a:xfrm>
            <a:off x="1752600" y="29718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B4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7" name="Flowchart: Connector 36">
            <a:hlinkClick r:id="rId14" action="ppaction://hlinksldjump"/>
          </p:cNvPr>
          <p:cNvSpPr/>
          <p:nvPr/>
        </p:nvSpPr>
        <p:spPr>
          <a:xfrm>
            <a:off x="1752600" y="38862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B3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8" name="Flowchart: Connector 37">
            <a:hlinkClick r:id="rId15" action="ppaction://hlinksldjump"/>
          </p:cNvPr>
          <p:cNvSpPr/>
          <p:nvPr/>
        </p:nvSpPr>
        <p:spPr>
          <a:xfrm>
            <a:off x="1752600" y="47244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B2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9" name="Flowchart: Connector 38">
            <a:hlinkClick r:id="rId16" action="ppaction://hlinksldjump"/>
          </p:cNvPr>
          <p:cNvSpPr/>
          <p:nvPr/>
        </p:nvSpPr>
        <p:spPr>
          <a:xfrm>
            <a:off x="1752600" y="55626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B1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Flowchart: Connector 18">
            <a:hlinkClick r:id="rId17" action="ppaction://hlinksldjump"/>
          </p:cNvPr>
          <p:cNvSpPr/>
          <p:nvPr/>
        </p:nvSpPr>
        <p:spPr>
          <a:xfrm>
            <a:off x="2971800" y="4572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C7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" name="Flowchart: Connector 19">
            <a:hlinkClick r:id="rId18" action="ppaction://hlinksldjump"/>
          </p:cNvPr>
          <p:cNvSpPr/>
          <p:nvPr/>
        </p:nvSpPr>
        <p:spPr>
          <a:xfrm>
            <a:off x="2971800" y="12954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C6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1" name="Flowchart: Connector 20">
            <a:hlinkClick r:id="rId19" action="ppaction://hlinksldjump"/>
          </p:cNvPr>
          <p:cNvSpPr/>
          <p:nvPr/>
        </p:nvSpPr>
        <p:spPr>
          <a:xfrm>
            <a:off x="2971800" y="21336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C5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3" name="Flowchart: Connector 22">
            <a:hlinkClick r:id="rId20" action="ppaction://hlinksldjump"/>
          </p:cNvPr>
          <p:cNvSpPr/>
          <p:nvPr/>
        </p:nvSpPr>
        <p:spPr>
          <a:xfrm>
            <a:off x="2971800" y="29718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C4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5" name="Flowchart: Connector 24">
            <a:hlinkClick r:id="rId21" action="ppaction://hlinksldjump"/>
          </p:cNvPr>
          <p:cNvSpPr/>
          <p:nvPr/>
        </p:nvSpPr>
        <p:spPr>
          <a:xfrm>
            <a:off x="2971800" y="38862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C3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9" name="Flowchart: Connector 28">
            <a:hlinkClick r:id="rId22" action="ppaction://hlinksldjump"/>
          </p:cNvPr>
          <p:cNvSpPr/>
          <p:nvPr/>
        </p:nvSpPr>
        <p:spPr>
          <a:xfrm>
            <a:off x="2971800" y="47244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C2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0" name="Flowchart: Connector 39">
            <a:hlinkClick r:id="rId23" action="ppaction://hlinksldjump"/>
          </p:cNvPr>
          <p:cNvSpPr/>
          <p:nvPr/>
        </p:nvSpPr>
        <p:spPr>
          <a:xfrm>
            <a:off x="2971800" y="55626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C1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1" name="Flowchart: Connector 40">
            <a:hlinkClick r:id="rId24" action="ppaction://hlinksldjump"/>
          </p:cNvPr>
          <p:cNvSpPr/>
          <p:nvPr/>
        </p:nvSpPr>
        <p:spPr>
          <a:xfrm>
            <a:off x="4114800" y="55626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D1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2" name="Flowchart: Connector 41">
            <a:hlinkClick r:id="rId25" action="ppaction://hlinksldjump"/>
          </p:cNvPr>
          <p:cNvSpPr/>
          <p:nvPr/>
        </p:nvSpPr>
        <p:spPr>
          <a:xfrm>
            <a:off x="5257800" y="55626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E1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3" name="Flowchart: Connector 42">
            <a:hlinkClick r:id="rId26" action="ppaction://hlinksldjump"/>
          </p:cNvPr>
          <p:cNvSpPr/>
          <p:nvPr/>
        </p:nvSpPr>
        <p:spPr>
          <a:xfrm>
            <a:off x="6400800" y="55626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F1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4" name="Flowchart: Connector 43">
            <a:hlinkClick r:id="rId27" action="ppaction://hlinksldjump"/>
          </p:cNvPr>
          <p:cNvSpPr/>
          <p:nvPr/>
        </p:nvSpPr>
        <p:spPr>
          <a:xfrm>
            <a:off x="7543800" y="55626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G1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5" name="Flowchart: Connector 44">
            <a:hlinkClick r:id="rId28" action="ppaction://hlinksldjump"/>
          </p:cNvPr>
          <p:cNvSpPr/>
          <p:nvPr/>
        </p:nvSpPr>
        <p:spPr>
          <a:xfrm>
            <a:off x="4114800" y="47244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D2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6" name="Flowchart: Connector 45">
            <a:hlinkClick r:id="rId29" action="ppaction://hlinksldjump"/>
          </p:cNvPr>
          <p:cNvSpPr/>
          <p:nvPr/>
        </p:nvSpPr>
        <p:spPr>
          <a:xfrm>
            <a:off x="5257800" y="47244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E2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7" name="Flowchart: Connector 46">
            <a:hlinkClick r:id="rId30" action="ppaction://hlinksldjump"/>
          </p:cNvPr>
          <p:cNvSpPr/>
          <p:nvPr/>
        </p:nvSpPr>
        <p:spPr>
          <a:xfrm>
            <a:off x="6400800" y="47244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F2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8" name="Flowchart: Connector 47">
            <a:hlinkClick r:id="rId31" action="ppaction://hlinksldjump"/>
          </p:cNvPr>
          <p:cNvSpPr/>
          <p:nvPr/>
        </p:nvSpPr>
        <p:spPr>
          <a:xfrm>
            <a:off x="7543800" y="47244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G2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9" name="Flowchart: Connector 48">
            <a:hlinkClick r:id="rId32" action="ppaction://hlinksldjump"/>
          </p:cNvPr>
          <p:cNvSpPr/>
          <p:nvPr/>
        </p:nvSpPr>
        <p:spPr>
          <a:xfrm>
            <a:off x="4114800" y="38862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D3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0" name="Flowchart: Connector 49">
            <a:hlinkClick r:id="rId33" action="ppaction://hlinksldjump"/>
          </p:cNvPr>
          <p:cNvSpPr/>
          <p:nvPr/>
        </p:nvSpPr>
        <p:spPr>
          <a:xfrm>
            <a:off x="4114800" y="29718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D4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1" name="Flowchart: Connector 50">
            <a:hlinkClick r:id="rId34" action="ppaction://hlinksldjump"/>
          </p:cNvPr>
          <p:cNvSpPr/>
          <p:nvPr/>
        </p:nvSpPr>
        <p:spPr>
          <a:xfrm>
            <a:off x="4114800" y="21336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D5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2" name="Flowchart: Connector 51">
            <a:hlinkClick r:id="rId35" action="ppaction://hlinksldjump"/>
          </p:cNvPr>
          <p:cNvSpPr/>
          <p:nvPr/>
        </p:nvSpPr>
        <p:spPr>
          <a:xfrm>
            <a:off x="4114800" y="12954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D6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3" name="Flowchart: Connector 52">
            <a:hlinkClick r:id="rId36" action="ppaction://hlinksldjump"/>
          </p:cNvPr>
          <p:cNvSpPr/>
          <p:nvPr/>
        </p:nvSpPr>
        <p:spPr>
          <a:xfrm>
            <a:off x="4114800" y="4572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D7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4" name="Flowchart: Connector 53">
            <a:hlinkClick r:id="rId37" action="ppaction://hlinksldjump"/>
          </p:cNvPr>
          <p:cNvSpPr/>
          <p:nvPr/>
        </p:nvSpPr>
        <p:spPr>
          <a:xfrm>
            <a:off x="5257800" y="38862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E3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5" name="Flowchart: Connector 54">
            <a:hlinkClick r:id="rId38" action="ppaction://hlinksldjump"/>
          </p:cNvPr>
          <p:cNvSpPr/>
          <p:nvPr/>
        </p:nvSpPr>
        <p:spPr>
          <a:xfrm>
            <a:off x="6400800" y="38862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F3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6" name="Flowchart: Connector 55">
            <a:hlinkClick r:id="rId39" action="ppaction://hlinksldjump"/>
          </p:cNvPr>
          <p:cNvSpPr/>
          <p:nvPr/>
        </p:nvSpPr>
        <p:spPr>
          <a:xfrm>
            <a:off x="7543800" y="38862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G3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7" name="Flowchart: Connector 56">
            <a:hlinkClick r:id="rId40" action="ppaction://hlinksldjump"/>
          </p:cNvPr>
          <p:cNvSpPr/>
          <p:nvPr/>
        </p:nvSpPr>
        <p:spPr>
          <a:xfrm>
            <a:off x="7543800" y="30480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G4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8" name="Flowchart: Connector 57">
            <a:hlinkClick r:id="rId41" action="ppaction://hlinksldjump"/>
          </p:cNvPr>
          <p:cNvSpPr/>
          <p:nvPr/>
        </p:nvSpPr>
        <p:spPr>
          <a:xfrm>
            <a:off x="7543800" y="22098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G5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9" name="Flowchart: Connector 58">
            <a:hlinkClick r:id="rId42" action="ppaction://hlinksldjump"/>
          </p:cNvPr>
          <p:cNvSpPr/>
          <p:nvPr/>
        </p:nvSpPr>
        <p:spPr>
          <a:xfrm>
            <a:off x="7543800" y="12954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G6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0" name="Flowchart: Connector 59">
            <a:hlinkClick r:id="rId43" action="ppaction://hlinksldjump"/>
          </p:cNvPr>
          <p:cNvSpPr/>
          <p:nvPr/>
        </p:nvSpPr>
        <p:spPr>
          <a:xfrm>
            <a:off x="7543800" y="4572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G7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" name="Flowchart: Connector 60">
            <a:hlinkClick r:id="rId44" action="ppaction://hlinksldjump"/>
          </p:cNvPr>
          <p:cNvSpPr/>
          <p:nvPr/>
        </p:nvSpPr>
        <p:spPr>
          <a:xfrm>
            <a:off x="5257800" y="29718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E4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2" name="Flowchart: Connector 61">
            <a:hlinkClick r:id="rId45" action="ppaction://hlinksldjump"/>
          </p:cNvPr>
          <p:cNvSpPr/>
          <p:nvPr/>
        </p:nvSpPr>
        <p:spPr>
          <a:xfrm>
            <a:off x="5257800" y="21336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E5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3" name="Flowchart: Connector 62">
            <a:hlinkClick r:id="rId46" action="ppaction://hlinksldjump"/>
          </p:cNvPr>
          <p:cNvSpPr/>
          <p:nvPr/>
        </p:nvSpPr>
        <p:spPr>
          <a:xfrm>
            <a:off x="5257800" y="12954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E6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4" name="Flowchart: Connector 63">
            <a:hlinkClick r:id="rId47" action="ppaction://hlinksldjump"/>
          </p:cNvPr>
          <p:cNvSpPr/>
          <p:nvPr/>
        </p:nvSpPr>
        <p:spPr>
          <a:xfrm>
            <a:off x="5257800" y="4572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E7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5" name="Flowchart: Connector 64">
            <a:hlinkClick r:id="rId48" action="ppaction://hlinksldjump"/>
          </p:cNvPr>
          <p:cNvSpPr/>
          <p:nvPr/>
        </p:nvSpPr>
        <p:spPr>
          <a:xfrm>
            <a:off x="6400800" y="29718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F4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6" name="Flowchart: Connector 65">
            <a:hlinkClick r:id="rId49" action="ppaction://hlinksldjump"/>
          </p:cNvPr>
          <p:cNvSpPr/>
          <p:nvPr/>
        </p:nvSpPr>
        <p:spPr>
          <a:xfrm>
            <a:off x="6400800" y="21336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F5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7" name="Flowchart: Connector 66">
            <a:hlinkClick r:id="rId50" action="ppaction://hlinksldjump"/>
          </p:cNvPr>
          <p:cNvSpPr/>
          <p:nvPr/>
        </p:nvSpPr>
        <p:spPr>
          <a:xfrm>
            <a:off x="6400800" y="12954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F6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8" name="Flowchart: Connector 67">
            <a:hlinkClick r:id="rId51" action="ppaction://hlinksldjump"/>
          </p:cNvPr>
          <p:cNvSpPr/>
          <p:nvPr/>
        </p:nvSpPr>
        <p:spPr>
          <a:xfrm>
            <a:off x="6400800" y="457200"/>
            <a:ext cx="838200" cy="685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F7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7" name="Oval 86"/>
          <p:cNvSpPr/>
          <p:nvPr/>
        </p:nvSpPr>
        <p:spPr>
          <a:xfrm>
            <a:off x="609600" y="55626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609600" y="47244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609600" y="38862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609600" y="29718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609600" y="21336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609600" y="12954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>
            <a:off x="609600" y="4572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457200" y="61722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457200" y="53340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457200" y="44958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457200" y="35814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457200" y="27432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457200" y="19050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457200" y="10668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1752600" y="55626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1752600" y="47244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1752600" y="38862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1752600" y="29718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1752600" y="21336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1752600" y="12954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1752600" y="4572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>
            <a:off x="1676400" y="61722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1676400" y="53340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676400" y="44958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1676400" y="35814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1676400" y="27432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/>
          <p:cNvSpPr/>
          <p:nvPr/>
        </p:nvSpPr>
        <p:spPr>
          <a:xfrm>
            <a:off x="1676400" y="19050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/>
          <p:cNvSpPr/>
          <p:nvPr/>
        </p:nvSpPr>
        <p:spPr>
          <a:xfrm>
            <a:off x="1676400" y="10668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2971800" y="55626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/>
          <p:nvPr/>
        </p:nvSpPr>
        <p:spPr>
          <a:xfrm>
            <a:off x="2971800" y="47244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/>
          <p:nvPr/>
        </p:nvSpPr>
        <p:spPr>
          <a:xfrm>
            <a:off x="2971800" y="29718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/>
          <p:nvPr/>
        </p:nvSpPr>
        <p:spPr>
          <a:xfrm>
            <a:off x="2971800" y="21336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2971800" y="12954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/>
          <p:nvPr/>
        </p:nvSpPr>
        <p:spPr>
          <a:xfrm>
            <a:off x="2971800" y="4572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4114800" y="55626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/>
          <p:nvPr/>
        </p:nvSpPr>
        <p:spPr>
          <a:xfrm>
            <a:off x="4114800" y="47244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4114800" y="38862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4114800" y="29718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4114800" y="21336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4114800" y="12954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/>
          <p:nvPr/>
        </p:nvSpPr>
        <p:spPr>
          <a:xfrm>
            <a:off x="4114800" y="4572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5257800" y="55626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5257800" y="47244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5257800" y="38862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132"/>
          <p:cNvSpPr/>
          <p:nvPr/>
        </p:nvSpPr>
        <p:spPr>
          <a:xfrm>
            <a:off x="5257800" y="29718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>
            <a:off x="5257800" y="21336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Oval 134"/>
          <p:cNvSpPr/>
          <p:nvPr/>
        </p:nvSpPr>
        <p:spPr>
          <a:xfrm>
            <a:off x="5257800" y="12954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val 135"/>
          <p:cNvSpPr/>
          <p:nvPr/>
        </p:nvSpPr>
        <p:spPr>
          <a:xfrm>
            <a:off x="5257800" y="4572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/>
          <p:cNvSpPr/>
          <p:nvPr/>
        </p:nvSpPr>
        <p:spPr>
          <a:xfrm>
            <a:off x="6400800" y="55626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Oval 138"/>
          <p:cNvSpPr/>
          <p:nvPr/>
        </p:nvSpPr>
        <p:spPr>
          <a:xfrm>
            <a:off x="6400800" y="38862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Oval 139"/>
          <p:cNvSpPr/>
          <p:nvPr/>
        </p:nvSpPr>
        <p:spPr>
          <a:xfrm>
            <a:off x="6400800" y="29718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val 140"/>
          <p:cNvSpPr/>
          <p:nvPr/>
        </p:nvSpPr>
        <p:spPr>
          <a:xfrm>
            <a:off x="6400800" y="21336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val 141"/>
          <p:cNvSpPr/>
          <p:nvPr/>
        </p:nvSpPr>
        <p:spPr>
          <a:xfrm>
            <a:off x="6400800" y="12954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val 142"/>
          <p:cNvSpPr/>
          <p:nvPr/>
        </p:nvSpPr>
        <p:spPr>
          <a:xfrm>
            <a:off x="6400800" y="4572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val 143"/>
          <p:cNvSpPr/>
          <p:nvPr/>
        </p:nvSpPr>
        <p:spPr>
          <a:xfrm>
            <a:off x="7543800" y="55626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val 144"/>
          <p:cNvSpPr/>
          <p:nvPr/>
        </p:nvSpPr>
        <p:spPr>
          <a:xfrm>
            <a:off x="7543800" y="47244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val 145"/>
          <p:cNvSpPr/>
          <p:nvPr/>
        </p:nvSpPr>
        <p:spPr>
          <a:xfrm>
            <a:off x="7543800" y="38862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val 146"/>
          <p:cNvSpPr/>
          <p:nvPr/>
        </p:nvSpPr>
        <p:spPr>
          <a:xfrm>
            <a:off x="7543800" y="30480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/>
          <p:cNvSpPr/>
          <p:nvPr/>
        </p:nvSpPr>
        <p:spPr>
          <a:xfrm>
            <a:off x="7543800" y="22098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Oval 148"/>
          <p:cNvSpPr/>
          <p:nvPr/>
        </p:nvSpPr>
        <p:spPr>
          <a:xfrm>
            <a:off x="7543800" y="12954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Oval 149"/>
          <p:cNvSpPr/>
          <p:nvPr/>
        </p:nvSpPr>
        <p:spPr>
          <a:xfrm>
            <a:off x="7543800" y="4572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Date Placeholder 15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9002A-E1B5-467C-96E1-C21D3B99A32D}" type="datetime1">
              <a:rPr lang="en-US" smtClean="0"/>
              <a:pPr/>
              <a:t>3/31/2012</a:t>
            </a:fld>
            <a:endParaRPr lang="en-US" dirty="0"/>
          </a:p>
        </p:txBody>
      </p:sp>
      <p:sp>
        <p:nvSpPr>
          <p:cNvPr id="151" name="Slide Number Placeholder 15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1E21-BF27-427E-A68C-1796B37742A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55" name="Rectangle 154"/>
          <p:cNvSpPr/>
          <p:nvPr/>
        </p:nvSpPr>
        <p:spPr>
          <a:xfrm>
            <a:off x="2819400" y="61722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/>
          <p:cNvSpPr/>
          <p:nvPr/>
        </p:nvSpPr>
        <p:spPr>
          <a:xfrm>
            <a:off x="2819400" y="53340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Oval 160"/>
          <p:cNvSpPr/>
          <p:nvPr/>
        </p:nvSpPr>
        <p:spPr>
          <a:xfrm>
            <a:off x="2971800" y="38862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>
            <a:off x="2819400" y="44958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/>
          <p:cNvSpPr/>
          <p:nvPr/>
        </p:nvSpPr>
        <p:spPr>
          <a:xfrm>
            <a:off x="2819400" y="35814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/>
          <p:cNvSpPr/>
          <p:nvPr/>
        </p:nvSpPr>
        <p:spPr>
          <a:xfrm>
            <a:off x="2819400" y="27432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/>
          <p:cNvSpPr/>
          <p:nvPr/>
        </p:nvSpPr>
        <p:spPr>
          <a:xfrm>
            <a:off x="2819400" y="19050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/>
          <p:cNvSpPr/>
          <p:nvPr/>
        </p:nvSpPr>
        <p:spPr>
          <a:xfrm>
            <a:off x="2819400" y="10668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/>
          <p:cNvSpPr/>
          <p:nvPr/>
        </p:nvSpPr>
        <p:spPr>
          <a:xfrm>
            <a:off x="3962400" y="61722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/>
          <p:cNvSpPr/>
          <p:nvPr/>
        </p:nvSpPr>
        <p:spPr>
          <a:xfrm>
            <a:off x="3962400" y="53340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/>
          <p:cNvSpPr/>
          <p:nvPr/>
        </p:nvSpPr>
        <p:spPr>
          <a:xfrm>
            <a:off x="3962400" y="44958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/>
          <p:cNvSpPr/>
          <p:nvPr/>
        </p:nvSpPr>
        <p:spPr>
          <a:xfrm>
            <a:off x="3962400" y="35814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 170"/>
          <p:cNvSpPr/>
          <p:nvPr/>
        </p:nvSpPr>
        <p:spPr>
          <a:xfrm>
            <a:off x="3962400" y="27432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/>
          <p:cNvSpPr/>
          <p:nvPr/>
        </p:nvSpPr>
        <p:spPr>
          <a:xfrm>
            <a:off x="3962400" y="19050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/>
          <p:cNvSpPr/>
          <p:nvPr/>
        </p:nvSpPr>
        <p:spPr>
          <a:xfrm>
            <a:off x="3962400" y="10668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/>
          <p:cNvSpPr/>
          <p:nvPr/>
        </p:nvSpPr>
        <p:spPr>
          <a:xfrm>
            <a:off x="5105400" y="61722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/>
          <p:cNvSpPr/>
          <p:nvPr/>
        </p:nvSpPr>
        <p:spPr>
          <a:xfrm>
            <a:off x="5105400" y="53340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/>
          <p:cNvSpPr/>
          <p:nvPr/>
        </p:nvSpPr>
        <p:spPr>
          <a:xfrm>
            <a:off x="5105400" y="44958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/>
          <p:cNvSpPr/>
          <p:nvPr/>
        </p:nvSpPr>
        <p:spPr>
          <a:xfrm>
            <a:off x="5105400" y="35814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>
            <a:off x="5105400" y="27432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ectangle 178"/>
          <p:cNvSpPr/>
          <p:nvPr/>
        </p:nvSpPr>
        <p:spPr>
          <a:xfrm>
            <a:off x="5105400" y="19050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ectangle 179"/>
          <p:cNvSpPr/>
          <p:nvPr/>
        </p:nvSpPr>
        <p:spPr>
          <a:xfrm>
            <a:off x="5105400" y="10668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ectangle 180"/>
          <p:cNvSpPr/>
          <p:nvPr/>
        </p:nvSpPr>
        <p:spPr>
          <a:xfrm>
            <a:off x="6324600" y="61722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ectangle 182"/>
          <p:cNvSpPr/>
          <p:nvPr/>
        </p:nvSpPr>
        <p:spPr>
          <a:xfrm>
            <a:off x="6324600" y="44958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Rectangle 183"/>
          <p:cNvSpPr/>
          <p:nvPr/>
        </p:nvSpPr>
        <p:spPr>
          <a:xfrm>
            <a:off x="6324600" y="35814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Rectangle 184"/>
          <p:cNvSpPr/>
          <p:nvPr/>
        </p:nvSpPr>
        <p:spPr>
          <a:xfrm>
            <a:off x="6324600" y="27432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Rectangle 185"/>
          <p:cNvSpPr/>
          <p:nvPr/>
        </p:nvSpPr>
        <p:spPr>
          <a:xfrm>
            <a:off x="6324600" y="19050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6324600" y="10668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Oval 151"/>
          <p:cNvSpPr/>
          <p:nvPr/>
        </p:nvSpPr>
        <p:spPr>
          <a:xfrm>
            <a:off x="6400800" y="4724400"/>
            <a:ext cx="838200" cy="685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/>
          <p:cNvSpPr/>
          <p:nvPr/>
        </p:nvSpPr>
        <p:spPr>
          <a:xfrm>
            <a:off x="6324600" y="53340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7467600" y="61722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/>
          <p:cNvSpPr/>
          <p:nvPr/>
        </p:nvSpPr>
        <p:spPr>
          <a:xfrm>
            <a:off x="7467600" y="53340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7467600" y="44958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ectangle 181"/>
          <p:cNvSpPr/>
          <p:nvPr/>
        </p:nvSpPr>
        <p:spPr>
          <a:xfrm>
            <a:off x="7467600" y="35814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Rectangle 187"/>
          <p:cNvSpPr/>
          <p:nvPr/>
        </p:nvSpPr>
        <p:spPr>
          <a:xfrm>
            <a:off x="7467600" y="27432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Rectangle 188"/>
          <p:cNvSpPr/>
          <p:nvPr/>
        </p:nvSpPr>
        <p:spPr>
          <a:xfrm>
            <a:off x="7467600" y="19050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Rectangle 189"/>
          <p:cNvSpPr/>
          <p:nvPr/>
        </p:nvSpPr>
        <p:spPr>
          <a:xfrm>
            <a:off x="7467600" y="1066800"/>
            <a:ext cx="152400" cy="152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Flowchart: Connector 190"/>
          <p:cNvSpPr/>
          <p:nvPr/>
        </p:nvSpPr>
        <p:spPr>
          <a:xfrm>
            <a:off x="609600" y="55626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Isosceles Triangle 191"/>
          <p:cNvSpPr/>
          <p:nvPr/>
        </p:nvSpPr>
        <p:spPr>
          <a:xfrm>
            <a:off x="1295400" y="61722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Flowchart: Connector 192"/>
          <p:cNvSpPr/>
          <p:nvPr/>
        </p:nvSpPr>
        <p:spPr>
          <a:xfrm>
            <a:off x="609600" y="47244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Flowchart: Connector 193"/>
          <p:cNvSpPr/>
          <p:nvPr/>
        </p:nvSpPr>
        <p:spPr>
          <a:xfrm>
            <a:off x="609600" y="38862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Flowchart: Connector 194"/>
          <p:cNvSpPr/>
          <p:nvPr/>
        </p:nvSpPr>
        <p:spPr>
          <a:xfrm>
            <a:off x="609600" y="29718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Flowchart: Connector 195"/>
          <p:cNvSpPr/>
          <p:nvPr/>
        </p:nvSpPr>
        <p:spPr>
          <a:xfrm>
            <a:off x="609600" y="21336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Flowchart: Connector 196"/>
          <p:cNvSpPr/>
          <p:nvPr/>
        </p:nvSpPr>
        <p:spPr>
          <a:xfrm>
            <a:off x="609600" y="12954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Flowchart: Connector 197"/>
          <p:cNvSpPr/>
          <p:nvPr/>
        </p:nvSpPr>
        <p:spPr>
          <a:xfrm>
            <a:off x="609600" y="4572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Isosceles Triangle 198"/>
          <p:cNvSpPr/>
          <p:nvPr/>
        </p:nvSpPr>
        <p:spPr>
          <a:xfrm>
            <a:off x="1295400" y="53340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Isosceles Triangle 199"/>
          <p:cNvSpPr/>
          <p:nvPr/>
        </p:nvSpPr>
        <p:spPr>
          <a:xfrm>
            <a:off x="1295400" y="44958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Isosceles Triangle 200"/>
          <p:cNvSpPr/>
          <p:nvPr/>
        </p:nvSpPr>
        <p:spPr>
          <a:xfrm>
            <a:off x="1295400" y="35814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Isosceles Triangle 201"/>
          <p:cNvSpPr/>
          <p:nvPr/>
        </p:nvSpPr>
        <p:spPr>
          <a:xfrm>
            <a:off x="1371600" y="2743200"/>
            <a:ext cx="2286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Isosceles Triangle 202"/>
          <p:cNvSpPr/>
          <p:nvPr/>
        </p:nvSpPr>
        <p:spPr>
          <a:xfrm>
            <a:off x="1371600" y="1905000"/>
            <a:ext cx="2286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Isosceles Triangle 203"/>
          <p:cNvSpPr/>
          <p:nvPr/>
        </p:nvSpPr>
        <p:spPr>
          <a:xfrm>
            <a:off x="1371600" y="1066800"/>
            <a:ext cx="2286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Flowchart: Connector 204"/>
          <p:cNvSpPr/>
          <p:nvPr/>
        </p:nvSpPr>
        <p:spPr>
          <a:xfrm>
            <a:off x="1752600" y="55626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Flowchart: Connector 205"/>
          <p:cNvSpPr/>
          <p:nvPr/>
        </p:nvSpPr>
        <p:spPr>
          <a:xfrm>
            <a:off x="1752600" y="47244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Flowchart: Connector 206"/>
          <p:cNvSpPr/>
          <p:nvPr/>
        </p:nvSpPr>
        <p:spPr>
          <a:xfrm>
            <a:off x="1752600" y="38862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Flowchart: Connector 207"/>
          <p:cNvSpPr/>
          <p:nvPr/>
        </p:nvSpPr>
        <p:spPr>
          <a:xfrm>
            <a:off x="1752600" y="29718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Flowchart: Connector 208"/>
          <p:cNvSpPr/>
          <p:nvPr/>
        </p:nvSpPr>
        <p:spPr>
          <a:xfrm>
            <a:off x="1752600" y="21336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Flowchart: Connector 209"/>
          <p:cNvSpPr/>
          <p:nvPr/>
        </p:nvSpPr>
        <p:spPr>
          <a:xfrm>
            <a:off x="1752600" y="12954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Flowchart: Connector 210"/>
          <p:cNvSpPr/>
          <p:nvPr/>
        </p:nvSpPr>
        <p:spPr>
          <a:xfrm>
            <a:off x="1752600" y="4572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Isosceles Triangle 211"/>
          <p:cNvSpPr/>
          <p:nvPr/>
        </p:nvSpPr>
        <p:spPr>
          <a:xfrm>
            <a:off x="2514600" y="61722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Isosceles Triangle 212"/>
          <p:cNvSpPr/>
          <p:nvPr/>
        </p:nvSpPr>
        <p:spPr>
          <a:xfrm>
            <a:off x="2514600" y="53340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Isosceles Triangle 213"/>
          <p:cNvSpPr/>
          <p:nvPr/>
        </p:nvSpPr>
        <p:spPr>
          <a:xfrm>
            <a:off x="2514600" y="44958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Isosceles Triangle 214"/>
          <p:cNvSpPr/>
          <p:nvPr/>
        </p:nvSpPr>
        <p:spPr>
          <a:xfrm>
            <a:off x="2514600" y="35814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16" name="Isosceles Triangle 215"/>
          <p:cNvSpPr/>
          <p:nvPr/>
        </p:nvSpPr>
        <p:spPr>
          <a:xfrm>
            <a:off x="2514600" y="2743200"/>
            <a:ext cx="2286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Isosceles Triangle 216"/>
          <p:cNvSpPr/>
          <p:nvPr/>
        </p:nvSpPr>
        <p:spPr>
          <a:xfrm>
            <a:off x="2514600" y="1905000"/>
            <a:ext cx="2286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Isosceles Triangle 217"/>
          <p:cNvSpPr/>
          <p:nvPr/>
        </p:nvSpPr>
        <p:spPr>
          <a:xfrm>
            <a:off x="2514600" y="1066800"/>
            <a:ext cx="2286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Flowchart: Connector 218"/>
          <p:cNvSpPr/>
          <p:nvPr/>
        </p:nvSpPr>
        <p:spPr>
          <a:xfrm>
            <a:off x="2971800" y="55626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Flowchart: Connector 219"/>
          <p:cNvSpPr/>
          <p:nvPr/>
        </p:nvSpPr>
        <p:spPr>
          <a:xfrm>
            <a:off x="2971800" y="47244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Flowchart: Connector 220"/>
          <p:cNvSpPr/>
          <p:nvPr/>
        </p:nvSpPr>
        <p:spPr>
          <a:xfrm>
            <a:off x="2971800" y="38862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Flowchart: Connector 221"/>
          <p:cNvSpPr/>
          <p:nvPr/>
        </p:nvSpPr>
        <p:spPr>
          <a:xfrm>
            <a:off x="2971800" y="29718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Flowchart: Connector 222"/>
          <p:cNvSpPr/>
          <p:nvPr/>
        </p:nvSpPr>
        <p:spPr>
          <a:xfrm>
            <a:off x="2971800" y="21336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Flowchart: Connector 223"/>
          <p:cNvSpPr/>
          <p:nvPr/>
        </p:nvSpPr>
        <p:spPr>
          <a:xfrm>
            <a:off x="2971800" y="12954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Flowchart: Connector 224"/>
          <p:cNvSpPr/>
          <p:nvPr/>
        </p:nvSpPr>
        <p:spPr>
          <a:xfrm>
            <a:off x="2971800" y="4572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Flowchart: Connector 225"/>
          <p:cNvSpPr/>
          <p:nvPr/>
        </p:nvSpPr>
        <p:spPr>
          <a:xfrm>
            <a:off x="4114800" y="55626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Flowchart: Connector 226"/>
          <p:cNvSpPr/>
          <p:nvPr/>
        </p:nvSpPr>
        <p:spPr>
          <a:xfrm>
            <a:off x="4114800" y="47244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Flowchart: Connector 227"/>
          <p:cNvSpPr/>
          <p:nvPr/>
        </p:nvSpPr>
        <p:spPr>
          <a:xfrm>
            <a:off x="4114800" y="38862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Flowchart: Connector 228"/>
          <p:cNvSpPr/>
          <p:nvPr/>
        </p:nvSpPr>
        <p:spPr>
          <a:xfrm>
            <a:off x="4114800" y="29718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Flowchart: Connector 229"/>
          <p:cNvSpPr/>
          <p:nvPr/>
        </p:nvSpPr>
        <p:spPr>
          <a:xfrm>
            <a:off x="4114800" y="21336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Flowchart: Connector 230"/>
          <p:cNvSpPr/>
          <p:nvPr/>
        </p:nvSpPr>
        <p:spPr>
          <a:xfrm>
            <a:off x="4114800" y="12954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Flowchart: Connector 231"/>
          <p:cNvSpPr/>
          <p:nvPr/>
        </p:nvSpPr>
        <p:spPr>
          <a:xfrm>
            <a:off x="4114800" y="4572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Flowchart: Connector 232"/>
          <p:cNvSpPr/>
          <p:nvPr/>
        </p:nvSpPr>
        <p:spPr>
          <a:xfrm>
            <a:off x="5257800" y="55626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Flowchart: Connector 233"/>
          <p:cNvSpPr/>
          <p:nvPr/>
        </p:nvSpPr>
        <p:spPr>
          <a:xfrm>
            <a:off x="5257800" y="47244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Flowchart: Connector 234"/>
          <p:cNvSpPr/>
          <p:nvPr/>
        </p:nvSpPr>
        <p:spPr>
          <a:xfrm>
            <a:off x="5257800" y="38862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Flowchart: Connector 235"/>
          <p:cNvSpPr/>
          <p:nvPr/>
        </p:nvSpPr>
        <p:spPr>
          <a:xfrm>
            <a:off x="5257800" y="29718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Flowchart: Connector 236"/>
          <p:cNvSpPr/>
          <p:nvPr/>
        </p:nvSpPr>
        <p:spPr>
          <a:xfrm>
            <a:off x="5257800" y="21336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Flowchart: Connector 237"/>
          <p:cNvSpPr/>
          <p:nvPr/>
        </p:nvSpPr>
        <p:spPr>
          <a:xfrm>
            <a:off x="5257800" y="12954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Flowchart: Connector 238"/>
          <p:cNvSpPr/>
          <p:nvPr/>
        </p:nvSpPr>
        <p:spPr>
          <a:xfrm>
            <a:off x="5257800" y="4572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Flowchart: Connector 239"/>
          <p:cNvSpPr/>
          <p:nvPr/>
        </p:nvSpPr>
        <p:spPr>
          <a:xfrm>
            <a:off x="6400800" y="4572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Flowchart: Connector 240"/>
          <p:cNvSpPr/>
          <p:nvPr/>
        </p:nvSpPr>
        <p:spPr>
          <a:xfrm>
            <a:off x="6400800" y="12954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Flowchart: Connector 241"/>
          <p:cNvSpPr/>
          <p:nvPr/>
        </p:nvSpPr>
        <p:spPr>
          <a:xfrm>
            <a:off x="6400800" y="21336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Flowchart: Connector 242"/>
          <p:cNvSpPr/>
          <p:nvPr/>
        </p:nvSpPr>
        <p:spPr>
          <a:xfrm>
            <a:off x="6400800" y="29718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Flowchart: Connector 243"/>
          <p:cNvSpPr/>
          <p:nvPr/>
        </p:nvSpPr>
        <p:spPr>
          <a:xfrm>
            <a:off x="6400800" y="38862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Flowchart: Connector 244"/>
          <p:cNvSpPr/>
          <p:nvPr/>
        </p:nvSpPr>
        <p:spPr>
          <a:xfrm>
            <a:off x="6400800" y="47244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Flowchart: Connector 245"/>
          <p:cNvSpPr/>
          <p:nvPr/>
        </p:nvSpPr>
        <p:spPr>
          <a:xfrm>
            <a:off x="6400800" y="55626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Flowchart: Connector 246"/>
          <p:cNvSpPr/>
          <p:nvPr/>
        </p:nvSpPr>
        <p:spPr>
          <a:xfrm>
            <a:off x="7543800" y="4572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Flowchart: Connector 247"/>
          <p:cNvSpPr/>
          <p:nvPr/>
        </p:nvSpPr>
        <p:spPr>
          <a:xfrm>
            <a:off x="7543800" y="12954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Flowchart: Connector 248"/>
          <p:cNvSpPr/>
          <p:nvPr/>
        </p:nvSpPr>
        <p:spPr>
          <a:xfrm>
            <a:off x="7543800" y="22098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Flowchart: Connector 249"/>
          <p:cNvSpPr/>
          <p:nvPr/>
        </p:nvSpPr>
        <p:spPr>
          <a:xfrm>
            <a:off x="7543800" y="30480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Flowchart: Connector 250"/>
          <p:cNvSpPr/>
          <p:nvPr/>
        </p:nvSpPr>
        <p:spPr>
          <a:xfrm>
            <a:off x="7543800" y="38862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Flowchart: Connector 251"/>
          <p:cNvSpPr/>
          <p:nvPr/>
        </p:nvSpPr>
        <p:spPr>
          <a:xfrm>
            <a:off x="7543800" y="47244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Flowchart: Connector 252"/>
          <p:cNvSpPr/>
          <p:nvPr/>
        </p:nvSpPr>
        <p:spPr>
          <a:xfrm>
            <a:off x="7543800" y="5562600"/>
            <a:ext cx="838200" cy="685800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Isosceles Triangle 254"/>
          <p:cNvSpPr/>
          <p:nvPr/>
        </p:nvSpPr>
        <p:spPr>
          <a:xfrm>
            <a:off x="3657600" y="61722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Isosceles Triangle 255"/>
          <p:cNvSpPr/>
          <p:nvPr/>
        </p:nvSpPr>
        <p:spPr>
          <a:xfrm>
            <a:off x="3657600" y="53340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Isosceles Triangle 256"/>
          <p:cNvSpPr/>
          <p:nvPr/>
        </p:nvSpPr>
        <p:spPr>
          <a:xfrm>
            <a:off x="3657600" y="44958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Isosceles Triangle 257"/>
          <p:cNvSpPr/>
          <p:nvPr/>
        </p:nvSpPr>
        <p:spPr>
          <a:xfrm>
            <a:off x="3657600" y="35814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Isosceles Triangle 258"/>
          <p:cNvSpPr/>
          <p:nvPr/>
        </p:nvSpPr>
        <p:spPr>
          <a:xfrm>
            <a:off x="3657600" y="27432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Isosceles Triangle 259"/>
          <p:cNvSpPr/>
          <p:nvPr/>
        </p:nvSpPr>
        <p:spPr>
          <a:xfrm>
            <a:off x="3657600" y="19050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Isosceles Triangle 260"/>
          <p:cNvSpPr/>
          <p:nvPr/>
        </p:nvSpPr>
        <p:spPr>
          <a:xfrm>
            <a:off x="3657600" y="10668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Isosceles Triangle 261"/>
          <p:cNvSpPr/>
          <p:nvPr/>
        </p:nvSpPr>
        <p:spPr>
          <a:xfrm>
            <a:off x="4724400" y="61722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Isosceles Triangle 262"/>
          <p:cNvSpPr/>
          <p:nvPr/>
        </p:nvSpPr>
        <p:spPr>
          <a:xfrm>
            <a:off x="4724400" y="53340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Isosceles Triangle 263"/>
          <p:cNvSpPr/>
          <p:nvPr/>
        </p:nvSpPr>
        <p:spPr>
          <a:xfrm>
            <a:off x="4724400" y="44958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Isosceles Triangle 264"/>
          <p:cNvSpPr/>
          <p:nvPr/>
        </p:nvSpPr>
        <p:spPr>
          <a:xfrm>
            <a:off x="4724400" y="35814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Isosceles Triangle 265"/>
          <p:cNvSpPr/>
          <p:nvPr/>
        </p:nvSpPr>
        <p:spPr>
          <a:xfrm>
            <a:off x="4724400" y="27432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Isosceles Triangle 266"/>
          <p:cNvSpPr/>
          <p:nvPr/>
        </p:nvSpPr>
        <p:spPr>
          <a:xfrm>
            <a:off x="4800600" y="1905000"/>
            <a:ext cx="2286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Isosceles Triangle 267"/>
          <p:cNvSpPr/>
          <p:nvPr/>
        </p:nvSpPr>
        <p:spPr>
          <a:xfrm>
            <a:off x="4724400" y="10668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Isosceles Triangle 268"/>
          <p:cNvSpPr/>
          <p:nvPr/>
        </p:nvSpPr>
        <p:spPr>
          <a:xfrm>
            <a:off x="5943600" y="61722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Isosceles Triangle 269"/>
          <p:cNvSpPr/>
          <p:nvPr/>
        </p:nvSpPr>
        <p:spPr>
          <a:xfrm>
            <a:off x="5943600" y="53340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Isosceles Triangle 270"/>
          <p:cNvSpPr/>
          <p:nvPr/>
        </p:nvSpPr>
        <p:spPr>
          <a:xfrm>
            <a:off x="5943600" y="44958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Isosceles Triangle 271"/>
          <p:cNvSpPr/>
          <p:nvPr/>
        </p:nvSpPr>
        <p:spPr>
          <a:xfrm>
            <a:off x="5943600" y="35814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Isosceles Triangle 272"/>
          <p:cNvSpPr/>
          <p:nvPr/>
        </p:nvSpPr>
        <p:spPr>
          <a:xfrm>
            <a:off x="5943600" y="27432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Isosceles Triangle 273"/>
          <p:cNvSpPr/>
          <p:nvPr/>
        </p:nvSpPr>
        <p:spPr>
          <a:xfrm>
            <a:off x="5943600" y="19050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Isosceles Triangle 274"/>
          <p:cNvSpPr/>
          <p:nvPr/>
        </p:nvSpPr>
        <p:spPr>
          <a:xfrm>
            <a:off x="5943600" y="10668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Isosceles Triangle 275"/>
          <p:cNvSpPr/>
          <p:nvPr/>
        </p:nvSpPr>
        <p:spPr>
          <a:xfrm>
            <a:off x="7086600" y="61722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Isosceles Triangle 276"/>
          <p:cNvSpPr/>
          <p:nvPr/>
        </p:nvSpPr>
        <p:spPr>
          <a:xfrm>
            <a:off x="7086600" y="53340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Isosceles Triangle 277"/>
          <p:cNvSpPr/>
          <p:nvPr/>
        </p:nvSpPr>
        <p:spPr>
          <a:xfrm>
            <a:off x="7086600" y="44958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Isosceles Triangle 278"/>
          <p:cNvSpPr/>
          <p:nvPr/>
        </p:nvSpPr>
        <p:spPr>
          <a:xfrm>
            <a:off x="7086600" y="35814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Isosceles Triangle 279"/>
          <p:cNvSpPr/>
          <p:nvPr/>
        </p:nvSpPr>
        <p:spPr>
          <a:xfrm>
            <a:off x="7086600" y="27432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Isosceles Triangle 280"/>
          <p:cNvSpPr/>
          <p:nvPr/>
        </p:nvSpPr>
        <p:spPr>
          <a:xfrm>
            <a:off x="7086600" y="19050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Isosceles Triangle 281"/>
          <p:cNvSpPr/>
          <p:nvPr/>
        </p:nvSpPr>
        <p:spPr>
          <a:xfrm>
            <a:off x="7162800" y="10668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Isosceles Triangle 282"/>
          <p:cNvSpPr/>
          <p:nvPr/>
        </p:nvSpPr>
        <p:spPr>
          <a:xfrm>
            <a:off x="8305800" y="61722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Isosceles Triangle 283"/>
          <p:cNvSpPr/>
          <p:nvPr/>
        </p:nvSpPr>
        <p:spPr>
          <a:xfrm>
            <a:off x="8229600" y="53340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Isosceles Triangle 284"/>
          <p:cNvSpPr/>
          <p:nvPr/>
        </p:nvSpPr>
        <p:spPr>
          <a:xfrm>
            <a:off x="8305800" y="44196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Isosceles Triangle 285"/>
          <p:cNvSpPr/>
          <p:nvPr/>
        </p:nvSpPr>
        <p:spPr>
          <a:xfrm>
            <a:off x="8305800" y="35814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Isosceles Triangle 286"/>
          <p:cNvSpPr/>
          <p:nvPr/>
        </p:nvSpPr>
        <p:spPr>
          <a:xfrm>
            <a:off x="8305800" y="27432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8" name="Isosceles Triangle 287"/>
          <p:cNvSpPr/>
          <p:nvPr/>
        </p:nvSpPr>
        <p:spPr>
          <a:xfrm>
            <a:off x="8305800" y="19050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Isosceles Triangle 288"/>
          <p:cNvSpPr/>
          <p:nvPr/>
        </p:nvSpPr>
        <p:spPr>
          <a:xfrm>
            <a:off x="8305800" y="1066800"/>
            <a:ext cx="304800" cy="15240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4495800" cy="365125"/>
          </a:xfrm>
        </p:spPr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1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5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6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2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1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1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5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6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1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7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1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1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0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2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1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3"/>
                  </p:tgtEl>
                </p:cond>
              </p:nextCondLst>
            </p:seq>
            <p:seq concurrent="1" nextAc="seek">
              <p:cTn id="198" restart="whenNotActive" fill="hold" evtFilter="cancelBubble" nodeType="interactiveSeq">
                <p:stCondLst>
                  <p:cond evt="onClick" delay="0">
                    <p:tgtEl>
                      <p:spTgt spid="1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9" fill="hold">
                      <p:stCondLst>
                        <p:cond delay="0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1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5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1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6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1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>
                      <p:stCondLst>
                        <p:cond delay="0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7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8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1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>
                      <p:stCondLst>
                        <p:cond delay="0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9"/>
                  </p:tgtEl>
                </p:cond>
              </p:nextCondLst>
            </p:seq>
            <p:seq concurrent="1" nextAc="seek">
              <p:cTn id="240" restart="whenNotActive" fill="hold" evtFilter="cancelBubble" nodeType="interactiveSeq">
                <p:stCondLst>
                  <p:cond evt="onClick" delay="0">
                    <p:tgtEl>
                      <p:spTgt spid="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1" fill="hold">
                      <p:stCondLst>
                        <p:cond delay="0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0"/>
                  </p:tgtEl>
                </p:cond>
              </p:nextCondLst>
            </p:seq>
            <p:seq concurrent="1" nextAc="seek">
              <p:cTn id="247" restart="whenNotActive" fill="hold" evtFilter="cancelBubble" nodeType="interactiveSeq">
                <p:stCondLst>
                  <p:cond evt="onClick" delay="0">
                    <p:tgtEl>
                      <p:spTgt spid="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8" fill="hold">
                      <p:stCondLst>
                        <p:cond delay="0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3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1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1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3"/>
                  </p:tgtEl>
                </p:cond>
              </p:nextCondLst>
            </p:seq>
            <p:seq concurrent="1" nextAc="seek">
              <p:cTn id="261" restart="whenNotActive" fill="hold" evtFilter="cancelBubble" nodeType="interactiveSeq">
                <p:stCondLst>
                  <p:cond evt="onClick" delay="0">
                    <p:tgtEl>
                      <p:spTgt spid="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2" fill="hold">
                      <p:stCondLst>
                        <p:cond delay="0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7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"/>
                  </p:tgtEl>
                </p:cond>
              </p:nextCondLst>
            </p:seq>
            <p:seq concurrent="1" nextAc="seek">
              <p:cTn id="268" restart="whenNotActive" fill="hold" evtFilter="cancelBubble" nodeType="interactiveSeq">
                <p:stCondLst>
                  <p:cond evt="onClick" delay="0">
                    <p:tgtEl>
                      <p:spTgt spid="1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9" fill="hold">
                      <p:stCondLst>
                        <p:cond delay="0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3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4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5"/>
                  </p:tgtEl>
                </p:cond>
              </p:nextCondLst>
            </p:seq>
            <p:seq concurrent="1" nextAc="seek">
              <p:cTn id="275" restart="whenNotActive" fill="hold" evtFilter="cancelBubble" nodeType="interactiveSeq">
                <p:stCondLst>
                  <p:cond evt="onClick" delay="0">
                    <p:tgtEl>
                      <p:spTgt spid="1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6" fill="hold">
                      <p:stCondLst>
                        <p:cond delay="0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0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1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6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1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7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8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7"/>
                  </p:tgtEl>
                </p:cond>
              </p:nextCondLst>
            </p:seq>
            <p:seq concurrent="1" nextAc="seek">
              <p:cTn id="289" restart="whenNotActive" fill="hold" evtFilter="cancelBubble" nodeType="interactiveSeq">
                <p:stCondLst>
                  <p:cond evt="onClick" delay="0">
                    <p:tgtEl>
                      <p:spTgt spid="1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0" fill="hold">
                      <p:stCondLst>
                        <p:cond delay="0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4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5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7"/>
                  </p:tgtEl>
                </p:cond>
              </p:nextCondLst>
            </p:seq>
            <p:seq concurrent="1" nextAc="seek">
              <p:cTn id="296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7" fill="hold">
                      <p:stCondLst>
                        <p:cond delay="0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1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2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  <p:seq concurrent="1" nextAc="seek">
              <p:cTn id="303" restart="whenNotActive" fill="hold" evtFilter="cancelBubble" nodeType="interactiveSeq">
                <p:stCondLst>
                  <p:cond evt="onClick" delay="0">
                    <p:tgtEl>
                      <p:spTgt spid="1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4" fill="hold">
                      <p:stCondLst>
                        <p:cond delay="0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8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9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9"/>
                  </p:tgtEl>
                </p:cond>
              </p:nextCondLst>
            </p:seq>
            <p:seq concurrent="1" nextAc="seek">
              <p:cTn id="310" restart="whenNotActive" fill="hold" evtFilter="cancelBubble" nodeType="interactiveSeq">
                <p:stCondLst>
                  <p:cond evt="onClick" delay="0">
                    <p:tgtEl>
                      <p:spTgt spid="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1" fill="hold">
                      <p:stCondLst>
                        <p:cond delay="0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5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6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0"/>
                  </p:tgtEl>
                </p:cond>
              </p:nextCondLst>
            </p:seq>
            <p:seq concurrent="1" nextAc="seek">
              <p:cTn id="317" restart="whenNotActive" fill="hold" evtFilter="cancelBubble" nodeType="interactiveSeq">
                <p:stCondLst>
                  <p:cond evt="onClick" delay="0">
                    <p:tgtEl>
                      <p:spTgt spid="1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8" fill="hold">
                      <p:stCondLst>
                        <p:cond delay="0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2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3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2"/>
                  </p:tgtEl>
                </p:cond>
              </p:nextCondLst>
            </p:seq>
            <p:seq concurrent="1" nextAc="seek">
              <p:cTn id="324" restart="whenNotActive" fill="hold" evtFilter="cancelBubble" nodeType="interactiveSeq">
                <p:stCondLst>
                  <p:cond evt="onClick" delay="0">
                    <p:tgtEl>
                      <p:spTgt spid="1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5" fill="hold">
                      <p:stCondLst>
                        <p:cond delay="0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9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0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8"/>
                  </p:tgtEl>
                </p:cond>
              </p:nextCondLst>
            </p:seq>
            <p:seq concurrent="1" nextAc="seek">
              <p:cTn id="331" restart="whenNotActive" fill="hold" evtFilter="cancelBubble" nodeType="interactiveSeq">
                <p:stCondLst>
                  <p:cond evt="onClick" delay="0">
                    <p:tgtEl>
                      <p:spTgt spid="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2" fill="hold">
                      <p:stCondLst>
                        <p:cond delay="0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6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7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9"/>
                  </p:tgtEl>
                </p:cond>
              </p:nextCondLst>
            </p:seq>
            <p:seq concurrent="1" nextAc="seek">
              <p:cTn id="338" restart="whenNotActive" fill="hold" evtFilter="cancelBubble" nodeType="interactiveSeq">
                <p:stCondLst>
                  <p:cond evt="onClick" delay="0">
                    <p:tgtEl>
                      <p:spTgt spid="1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9" fill="hold">
                      <p:stCondLst>
                        <p:cond delay="0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3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4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0"/>
                  </p:tgtEl>
                </p:cond>
              </p:nextCondLst>
            </p:seq>
            <p:seq concurrent="1" nextAc="seek">
              <p:cTn id="345" restart="whenNotActive" fill="hold" evtFilter="cancelBubble" nodeType="interactiveSeq">
                <p:stCondLst>
                  <p:cond evt="onClick" delay="0">
                    <p:tgtEl>
                      <p:spTgt spid="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6" fill="hold">
                      <p:stCondLst>
                        <p:cond delay="0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0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1" dur="5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"/>
                  </p:tgtEl>
                </p:cond>
              </p:nextCondLst>
            </p:seq>
            <p:seq concurrent="1" nextAc="seek">
              <p:cTn id="352" restart="whenNotActive" fill="hold" evtFilter="cancelBubble" nodeType="interactiveSeq">
                <p:stCondLst>
                  <p:cond evt="onClick" delay="0">
                    <p:tgtEl>
                      <p:spTgt spid="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3" fill="hold">
                      <p:stCondLst>
                        <p:cond delay="0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7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8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9"/>
                  </p:tgtEl>
                </p:cond>
              </p:nextCondLst>
            </p:seq>
            <p:seq concurrent="1" nextAc="seek">
              <p:cTn id="359" restart="whenNotActive" fill="hold" evtFilter="cancelBubble" nodeType="interactiveSeq">
                <p:stCondLst>
                  <p:cond evt="onClick" delay="0">
                    <p:tgtEl>
                      <p:spTgt spid="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0" fill="hold">
                      <p:stCondLst>
                        <p:cond delay="0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4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5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"/>
                  </p:tgtEl>
                </p:cond>
              </p:nextCondLst>
            </p:seq>
            <p:seq concurrent="1" nextAc="seek">
              <p:cTn id="366" restart="whenNotActive" fill="hold" evtFilter="cancelBubble" nodeType="interactiveSeq">
                <p:stCondLst>
                  <p:cond evt="onClick" delay="0">
                    <p:tgtEl>
                      <p:spTgt spid="2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7" fill="hold">
                      <p:stCondLst>
                        <p:cond delay="0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1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2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1"/>
                  </p:tgtEl>
                </p:cond>
              </p:nextCondLst>
            </p:seq>
            <p:seq concurrent="1" nextAc="seek">
              <p:cTn id="373" restart="whenNotActive" fill="hold" evtFilter="cancelBubble" nodeType="interactiveSeq">
                <p:stCondLst>
                  <p:cond evt="onClick" delay="0">
                    <p:tgtEl>
                      <p:spTgt spid="2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4" fill="hold">
                      <p:stCondLst>
                        <p:cond delay="0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8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9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2"/>
                  </p:tgtEl>
                </p:cond>
              </p:nextCondLst>
            </p:seq>
            <p:seq concurrent="1" nextAc="seek">
              <p:cTn id="380" restart="whenNotActive" fill="hold" evtFilter="cancelBubble" nodeType="interactiveSeq">
                <p:stCondLst>
                  <p:cond evt="onClick" delay="0">
                    <p:tgtEl>
                      <p:spTgt spid="2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1" fill="hold">
                      <p:stCondLst>
                        <p:cond delay="0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5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6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3"/>
                  </p:tgtEl>
                </p:cond>
              </p:nextCondLst>
            </p:seq>
            <p:seq concurrent="1" nextAc="seek">
              <p:cTn id="387" restart="whenNotActive" fill="hold" evtFilter="cancelBubble" nodeType="interactiveSeq">
                <p:stCondLst>
                  <p:cond evt="onClick" delay="0">
                    <p:tgtEl>
                      <p:spTgt spid="2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8" fill="hold">
                      <p:stCondLst>
                        <p:cond delay="0"/>
                      </p:stCondLst>
                      <p:childTnLst>
                        <p:par>
                          <p:cTn id="389" fill="hold">
                            <p:stCondLst>
                              <p:cond delay="0"/>
                            </p:stCondLst>
                            <p:childTnLst>
                              <p:par>
                                <p:cTn id="39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2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3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"/>
                  </p:tgtEl>
                </p:cond>
              </p:nextCondLst>
            </p:seq>
            <p:seq concurrent="1" nextAc="seek">
              <p:cTn id="394" restart="whenNotActive" fill="hold" evtFilter="cancelBubble" nodeType="interactiveSeq">
                <p:stCondLst>
                  <p:cond evt="onClick" delay="0">
                    <p:tgtEl>
                      <p:spTgt spid="2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5" fill="hold">
                      <p:stCondLst>
                        <p:cond delay="0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9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0" dur="5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2"/>
                  </p:tgtEl>
                </p:cond>
              </p:nextCondLst>
            </p:seq>
            <p:seq concurrent="1" nextAc="seek">
              <p:cTn id="401" restart="whenNotActive" fill="hold" evtFilter="cancelBubble" nodeType="interactiveSeq">
                <p:stCondLst>
                  <p:cond evt="onClick" delay="0">
                    <p:tgtEl>
                      <p:spTgt spid="2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2" fill="hold">
                      <p:stCondLst>
                        <p:cond delay="0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6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7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3"/>
                  </p:tgtEl>
                </p:cond>
              </p:nextCondLst>
            </p:seq>
            <p:seq concurrent="1" nextAc="seek">
              <p:cTn id="408" restart="whenNotActive" fill="hold" evtFilter="cancelBubble" nodeType="interactiveSeq">
                <p:stCondLst>
                  <p:cond evt="onClick" delay="0">
                    <p:tgtEl>
                      <p:spTgt spid="2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9" fill="hold">
                      <p:stCondLst>
                        <p:cond delay="0"/>
                      </p:stCondLst>
                      <p:childTnLst>
                        <p:par>
                          <p:cTn id="410" fill="hold">
                            <p:stCondLst>
                              <p:cond delay="0"/>
                            </p:stCondLst>
                            <p:childTnLst>
                              <p:par>
                                <p:cTn id="4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3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4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4"/>
                  </p:tgtEl>
                </p:cond>
              </p:nextCondLst>
            </p:seq>
            <p:seq concurrent="1" nextAc="seek">
              <p:cTn id="415" restart="whenNotActive" fill="hold" evtFilter="cancelBubble" nodeType="interactiveSeq">
                <p:stCondLst>
                  <p:cond evt="onClick" delay="0">
                    <p:tgtEl>
                      <p:spTgt spid="2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6" fill="hold">
                      <p:stCondLst>
                        <p:cond delay="0"/>
                      </p:stCondLst>
                      <p:childTnLst>
                        <p:par>
                          <p:cTn id="417" fill="hold">
                            <p:stCondLst>
                              <p:cond delay="0"/>
                            </p:stCondLst>
                            <p:childTnLst>
                              <p:par>
                                <p:cTn id="41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0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1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"/>
                  </p:tgtEl>
                </p:cond>
              </p:nextCondLst>
            </p:seq>
            <p:seq concurrent="1" nextAc="seek">
              <p:cTn id="422" restart="whenNotActive" fill="hold" evtFilter="cancelBubble" nodeType="interactiveSeq">
                <p:stCondLst>
                  <p:cond evt="onClick" delay="0">
                    <p:tgtEl>
                      <p:spTgt spid="2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3" fill="hold">
                      <p:stCondLst>
                        <p:cond delay="0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7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8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6"/>
                  </p:tgtEl>
                </p:cond>
              </p:nextCondLst>
            </p:seq>
            <p:seq concurrent="1" nextAc="seek">
              <p:cTn id="429" restart="whenNotActive" fill="hold" evtFilter="cancelBubble" nodeType="interactiveSeq">
                <p:stCondLst>
                  <p:cond evt="onClick" delay="0">
                    <p:tgtEl>
                      <p:spTgt spid="2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0" fill="hold">
                      <p:stCondLst>
                        <p:cond delay="0"/>
                      </p:stCondLst>
                      <p:childTnLst>
                        <p:par>
                          <p:cTn id="431" fill="hold">
                            <p:stCondLst>
                              <p:cond delay="0"/>
                            </p:stCondLst>
                            <p:childTnLst>
                              <p:par>
                                <p:cTn id="43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4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5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"/>
                  </p:tgtEl>
                </p:cond>
              </p:nextCondLst>
            </p:seq>
            <p:seq concurrent="1" nextAc="seek">
              <p:cTn id="436" restart="whenNotActive" fill="hold" evtFilter="cancelBubble" nodeType="interactiveSeq">
                <p:stCondLst>
                  <p:cond evt="onClick" delay="0">
                    <p:tgtEl>
                      <p:spTgt spid="2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7" fill="hold">
                      <p:stCondLst>
                        <p:cond delay="0"/>
                      </p:stCondLst>
                      <p:childTnLst>
                        <p:par>
                          <p:cTn id="438" fill="hold">
                            <p:stCondLst>
                              <p:cond delay="0"/>
                            </p:stCondLst>
                            <p:childTnLst>
                              <p:par>
                                <p:cTn id="4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1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2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"/>
                  </p:tgtEl>
                </p:cond>
              </p:nextCondLst>
            </p:seq>
            <p:seq concurrent="1" nextAc="seek">
              <p:cTn id="443" restart="whenNotActive" fill="hold" evtFilter="cancelBubble" nodeType="interactiveSeq">
                <p:stCondLst>
                  <p:cond evt="onClick" delay="0">
                    <p:tgtEl>
                      <p:spTgt spid="2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4" fill="hold">
                      <p:stCondLst>
                        <p:cond delay="0"/>
                      </p:stCondLst>
                      <p:childTnLst>
                        <p:par>
                          <p:cTn id="445" fill="hold">
                            <p:stCondLst>
                              <p:cond delay="0"/>
                            </p:stCondLst>
                            <p:childTnLst>
                              <p:par>
                                <p:cTn id="44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8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9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5"/>
                  </p:tgtEl>
                </p:cond>
              </p:nextCondLst>
            </p:seq>
            <p:seq concurrent="1" nextAc="seek">
              <p:cTn id="450" restart="whenNotActive" fill="hold" evtFilter="cancelBubble" nodeType="interactiveSeq">
                <p:stCondLst>
                  <p:cond evt="onClick" delay="0">
                    <p:tgtEl>
                      <p:spTgt spid="2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1" fill="hold">
                      <p:stCondLst>
                        <p:cond delay="0"/>
                      </p:stCondLst>
                      <p:childTnLst>
                        <p:par>
                          <p:cTn id="452" fill="hold">
                            <p:stCondLst>
                              <p:cond delay="0"/>
                            </p:stCondLst>
                            <p:childTnLst>
                              <p:par>
                                <p:cTn id="4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5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6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"/>
                  </p:tgtEl>
                </p:cond>
              </p:nextCondLst>
            </p:seq>
            <p:seq concurrent="1" nextAc="seek">
              <p:cTn id="457" restart="whenNotActive" fill="hold" evtFilter="cancelBubble" nodeType="interactiveSeq">
                <p:stCondLst>
                  <p:cond evt="onClick" delay="0">
                    <p:tgtEl>
                      <p:spTgt spid="2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8" fill="hold">
                      <p:stCondLst>
                        <p:cond delay="0"/>
                      </p:stCondLst>
                      <p:childTnLst>
                        <p:par>
                          <p:cTn id="459" fill="hold">
                            <p:stCondLst>
                              <p:cond delay="0"/>
                            </p:stCondLst>
                            <p:childTnLst>
                              <p:par>
                                <p:cTn id="46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2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3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"/>
                  </p:tgtEl>
                </p:cond>
              </p:nextCondLst>
            </p:seq>
            <p:seq concurrent="1" nextAc="seek">
              <p:cTn id="464" restart="whenNotActive" fill="hold" evtFilter="cancelBubble" nodeType="interactiveSeq">
                <p:stCondLst>
                  <p:cond evt="onClick" delay="0">
                    <p:tgtEl>
                      <p:spTgt spid="2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5" fill="hold">
                      <p:stCondLst>
                        <p:cond delay="0"/>
                      </p:stCondLst>
                      <p:childTnLst>
                        <p:par>
                          <p:cTn id="466" fill="hold">
                            <p:stCondLst>
                              <p:cond delay="0"/>
                            </p:stCondLst>
                            <p:childTnLst>
                              <p:par>
                                <p:cTn id="46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9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0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8"/>
                  </p:tgtEl>
                </p:cond>
              </p:nextCondLst>
            </p:seq>
            <p:seq concurrent="1" nextAc="seek">
              <p:cTn id="471" restart="whenNotActive" fill="hold" evtFilter="cancelBubble" nodeType="interactiveSeq">
                <p:stCondLst>
                  <p:cond evt="onClick" delay="0">
                    <p:tgtEl>
                      <p:spTgt spid="2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2" fill="hold">
                      <p:stCondLst>
                        <p:cond delay="0"/>
                      </p:stCondLst>
                      <p:childTnLst>
                        <p:par>
                          <p:cTn id="473" fill="hold">
                            <p:stCondLst>
                              <p:cond delay="0"/>
                            </p:stCondLst>
                            <p:childTnLst>
                              <p:par>
                                <p:cTn id="47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6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7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9"/>
                  </p:tgtEl>
                </p:cond>
              </p:nextCondLst>
            </p:seq>
            <p:seq concurrent="1" nextAc="seek">
              <p:cTn id="478" restart="whenNotActive" fill="hold" evtFilter="cancelBubble" nodeType="interactiveSeq">
                <p:stCondLst>
                  <p:cond evt="onClick" delay="0">
                    <p:tgtEl>
                      <p:spTgt spid="2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9" fill="hold">
                      <p:stCondLst>
                        <p:cond delay="0"/>
                      </p:stCondLst>
                      <p:childTnLst>
                        <p:par>
                          <p:cTn id="480" fill="hold">
                            <p:stCondLst>
                              <p:cond delay="0"/>
                            </p:stCondLst>
                            <p:childTnLst>
                              <p:par>
                                <p:cTn id="48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3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4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0"/>
                  </p:tgtEl>
                </p:cond>
              </p:nextCondLst>
            </p:seq>
            <p:seq concurrent="1" nextAc="seek">
              <p:cTn id="485" restart="whenNotActive" fill="hold" evtFilter="cancelBubble" nodeType="interactiveSeq">
                <p:stCondLst>
                  <p:cond evt="onClick" delay="0">
                    <p:tgtEl>
                      <p:spTgt spid="2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6" fill="hold">
                      <p:stCondLst>
                        <p:cond delay="0"/>
                      </p:stCondLst>
                      <p:childTnLst>
                        <p:par>
                          <p:cTn id="487" fill="hold">
                            <p:stCondLst>
                              <p:cond delay="0"/>
                            </p:stCondLst>
                            <p:childTnLst>
                              <p:par>
                                <p:cTn id="48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0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1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1"/>
                  </p:tgtEl>
                </p:cond>
              </p:nextCondLst>
            </p:seq>
            <p:seq concurrent="1" nextAc="seek">
              <p:cTn id="492" restart="whenNotActive" fill="hold" evtFilter="cancelBubble" nodeType="interactiveSeq">
                <p:stCondLst>
                  <p:cond evt="onClick" delay="0">
                    <p:tgtEl>
                      <p:spTgt spid="2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3" fill="hold">
                      <p:stCondLst>
                        <p:cond delay="0"/>
                      </p:stCondLst>
                      <p:childTnLst>
                        <p:par>
                          <p:cTn id="494" fill="hold">
                            <p:stCondLst>
                              <p:cond delay="0"/>
                            </p:stCondLst>
                            <p:childTnLst>
                              <p:par>
                                <p:cTn id="49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7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8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2"/>
                  </p:tgtEl>
                </p:cond>
              </p:nextCondLst>
            </p:seq>
            <p:seq concurrent="1" nextAc="seek">
              <p:cTn id="499" restart="whenNotActive" fill="hold" evtFilter="cancelBubble" nodeType="interactiveSeq">
                <p:stCondLst>
                  <p:cond evt="onClick" delay="0">
                    <p:tgtEl>
                      <p:spTgt spid="2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0" fill="hold">
                      <p:stCondLst>
                        <p:cond delay="0"/>
                      </p:stCondLst>
                      <p:childTnLst>
                        <p:par>
                          <p:cTn id="501" fill="hold">
                            <p:stCondLst>
                              <p:cond delay="0"/>
                            </p:stCondLst>
                            <p:childTnLst>
                              <p:par>
                                <p:cTn id="50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4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5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3"/>
                  </p:tgtEl>
                </p:cond>
              </p:nextCondLst>
            </p:seq>
            <p:seq concurrent="1" nextAc="seek">
              <p:cTn id="506" restart="whenNotActive" fill="hold" evtFilter="cancelBubble" nodeType="interactiveSeq">
                <p:stCondLst>
                  <p:cond evt="onClick" delay="0">
                    <p:tgtEl>
                      <p:spTgt spid="2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7" fill="hold">
                      <p:stCondLst>
                        <p:cond delay="0"/>
                      </p:stCondLst>
                      <p:childTnLst>
                        <p:par>
                          <p:cTn id="508" fill="hold">
                            <p:stCondLst>
                              <p:cond delay="0"/>
                            </p:stCondLst>
                            <p:childTnLst>
                              <p:par>
                                <p:cTn id="50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1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2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4"/>
                  </p:tgtEl>
                </p:cond>
              </p:nextCondLst>
            </p:seq>
            <p:seq concurrent="1" nextAc="seek">
              <p:cTn id="513" restart="whenNotActive" fill="hold" evtFilter="cancelBubble" nodeType="interactiveSeq">
                <p:stCondLst>
                  <p:cond evt="onClick" delay="0">
                    <p:tgtEl>
                      <p:spTgt spid="2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4" fill="hold">
                      <p:stCondLst>
                        <p:cond delay="0"/>
                      </p:stCondLst>
                      <p:childTnLst>
                        <p:par>
                          <p:cTn id="515" fill="hold">
                            <p:stCondLst>
                              <p:cond delay="0"/>
                            </p:stCondLst>
                            <p:childTnLst>
                              <p:par>
                                <p:cTn id="5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8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9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5"/>
                  </p:tgtEl>
                </p:cond>
              </p:nextCondLst>
            </p:seq>
            <p:seq concurrent="1" nextAc="seek">
              <p:cTn id="520" restart="whenNotActive" fill="hold" evtFilter="cancelBubble" nodeType="interactiveSeq">
                <p:stCondLst>
                  <p:cond evt="onClick" delay="0">
                    <p:tgtEl>
                      <p:spTgt spid="2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1" fill="hold">
                      <p:stCondLst>
                        <p:cond delay="0"/>
                      </p:stCondLst>
                      <p:childTnLst>
                        <p:par>
                          <p:cTn id="522" fill="hold">
                            <p:stCondLst>
                              <p:cond delay="0"/>
                            </p:stCondLst>
                            <p:childTnLst>
                              <p:par>
                                <p:cTn id="5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5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6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"/>
                  </p:tgtEl>
                </p:cond>
              </p:nextCondLst>
            </p:seq>
            <p:seq concurrent="1" nextAc="seek">
              <p:cTn id="527" restart="whenNotActive" fill="hold" evtFilter="cancelBubble" nodeType="interactiveSeq">
                <p:stCondLst>
                  <p:cond evt="onClick" delay="0">
                    <p:tgtEl>
                      <p:spTgt spid="2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8" fill="hold">
                      <p:stCondLst>
                        <p:cond delay="0"/>
                      </p:stCondLst>
                      <p:childTnLst>
                        <p:par>
                          <p:cTn id="529" fill="hold">
                            <p:stCondLst>
                              <p:cond delay="0"/>
                            </p:stCondLst>
                            <p:childTnLst>
                              <p:par>
                                <p:cTn id="53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2" dur="5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3" dur="5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7"/>
                  </p:tgtEl>
                </p:cond>
              </p:nextCondLst>
            </p:seq>
            <p:seq concurrent="1" nextAc="seek">
              <p:cTn id="534" restart="whenNotActive" fill="hold" evtFilter="cancelBubble" nodeType="interactiveSeq">
                <p:stCondLst>
                  <p:cond evt="onClick" delay="0">
                    <p:tgtEl>
                      <p:spTgt spid="2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5" fill="hold">
                      <p:stCondLst>
                        <p:cond delay="0"/>
                      </p:stCondLst>
                      <p:childTnLst>
                        <p:par>
                          <p:cTn id="536" fill="hold">
                            <p:stCondLst>
                              <p:cond delay="0"/>
                            </p:stCondLst>
                            <p:childTnLst>
                              <p:par>
                                <p:cTn id="5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9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0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8"/>
                  </p:tgtEl>
                </p:cond>
              </p:nextCondLst>
            </p:seq>
            <p:seq concurrent="1" nextAc="seek">
              <p:cTn id="541" restart="whenNotActive" fill="hold" evtFilter="cancelBubble" nodeType="interactiveSeq">
                <p:stCondLst>
                  <p:cond evt="onClick" delay="0">
                    <p:tgtEl>
                      <p:spTgt spid="2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2" fill="hold">
                      <p:stCondLst>
                        <p:cond delay="0"/>
                      </p:stCondLst>
                      <p:childTnLst>
                        <p:par>
                          <p:cTn id="543" fill="hold">
                            <p:stCondLst>
                              <p:cond delay="0"/>
                            </p:stCondLst>
                            <p:childTnLst>
                              <p:par>
                                <p:cTn id="54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6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7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9"/>
                  </p:tgtEl>
                </p:cond>
              </p:nextCondLst>
            </p:seq>
            <p:seq concurrent="1" nextAc="seek">
              <p:cTn id="548" restart="whenNotActive" fill="hold" evtFilter="cancelBubble" nodeType="interactiveSeq">
                <p:stCondLst>
                  <p:cond evt="onClick" delay="0">
                    <p:tgtEl>
                      <p:spTgt spid="2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9" fill="hold">
                      <p:stCondLst>
                        <p:cond delay="0"/>
                      </p:stCondLst>
                      <p:childTnLst>
                        <p:par>
                          <p:cTn id="550" fill="hold">
                            <p:stCondLst>
                              <p:cond delay="0"/>
                            </p:stCondLst>
                            <p:childTnLst>
                              <p:par>
                                <p:cTn id="55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3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4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0"/>
                  </p:tgtEl>
                </p:cond>
              </p:nextCondLst>
            </p:seq>
            <p:seq concurrent="1" nextAc="seek">
              <p:cTn id="555" restart="whenNotActive" fill="hold" evtFilter="cancelBubble" nodeType="interactiveSeq">
                <p:stCondLst>
                  <p:cond evt="onClick" delay="0">
                    <p:tgtEl>
                      <p:spTgt spid="2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6" fill="hold">
                      <p:stCondLst>
                        <p:cond delay="0"/>
                      </p:stCondLst>
                      <p:childTnLst>
                        <p:par>
                          <p:cTn id="557" fill="hold">
                            <p:stCondLst>
                              <p:cond delay="0"/>
                            </p:stCondLst>
                            <p:childTnLst>
                              <p:par>
                                <p:cTn id="55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0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1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1"/>
                  </p:tgtEl>
                </p:cond>
              </p:nextCondLst>
            </p:seq>
            <p:seq concurrent="1" nextAc="seek">
              <p:cTn id="562" restart="whenNotActive" fill="hold" evtFilter="cancelBubble" nodeType="interactiveSeq">
                <p:stCondLst>
                  <p:cond evt="onClick" delay="0">
                    <p:tgtEl>
                      <p:spTgt spid="2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3" fill="hold">
                      <p:stCondLst>
                        <p:cond delay="0"/>
                      </p:stCondLst>
                      <p:childTnLst>
                        <p:par>
                          <p:cTn id="564" fill="hold">
                            <p:stCondLst>
                              <p:cond delay="0"/>
                            </p:stCondLst>
                            <p:childTnLst>
                              <p:par>
                                <p:cTn id="5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7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8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2"/>
                  </p:tgtEl>
                </p:cond>
              </p:nextCondLst>
            </p:seq>
            <p:seq concurrent="1" nextAc="seek">
              <p:cTn id="569" restart="whenNotActive" fill="hold" evtFilter="cancelBubble" nodeType="interactiveSeq">
                <p:stCondLst>
                  <p:cond evt="onClick" delay="0">
                    <p:tgtEl>
                      <p:spTgt spid="2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0" fill="hold">
                      <p:stCondLst>
                        <p:cond delay="0"/>
                      </p:stCondLst>
                      <p:childTnLst>
                        <p:par>
                          <p:cTn id="571" fill="hold">
                            <p:stCondLst>
                              <p:cond delay="0"/>
                            </p:stCondLst>
                            <p:childTnLst>
                              <p:par>
                                <p:cTn id="57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4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5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3"/>
                  </p:tgtEl>
                </p:cond>
              </p:nextCondLst>
            </p:seq>
            <p:seq concurrent="1" nextAc="seek">
              <p:cTn id="576" restart="whenNotActive" fill="hold" evtFilter="cancelBubble" nodeType="interactiveSeq">
                <p:stCondLst>
                  <p:cond evt="onClick" delay="0">
                    <p:tgtEl>
                      <p:spTgt spid="2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7" fill="hold">
                      <p:stCondLst>
                        <p:cond delay="0"/>
                      </p:stCondLst>
                      <p:childTnLst>
                        <p:par>
                          <p:cTn id="578" fill="hold">
                            <p:stCondLst>
                              <p:cond delay="0"/>
                            </p:stCondLst>
                            <p:childTnLst>
                              <p:par>
                                <p:cTn id="57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1" dur="5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2" dur="5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4"/>
                  </p:tgtEl>
                </p:cond>
              </p:nextCondLst>
            </p:seq>
            <p:seq concurrent="1" nextAc="seek">
              <p:cTn id="583" restart="whenNotActive" fill="hold" evtFilter="cancelBubble" nodeType="interactiveSeq">
                <p:stCondLst>
                  <p:cond evt="onClick" delay="0">
                    <p:tgtEl>
                      <p:spTgt spid="2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4" fill="hold">
                      <p:stCondLst>
                        <p:cond delay="0"/>
                      </p:stCondLst>
                      <p:childTnLst>
                        <p:par>
                          <p:cTn id="585" fill="hold">
                            <p:stCondLst>
                              <p:cond delay="0"/>
                            </p:stCondLst>
                            <p:childTnLst>
                              <p:par>
                                <p:cTn id="58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8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9" dur="5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5"/>
                  </p:tgtEl>
                </p:cond>
              </p:nextCondLst>
            </p:seq>
            <p:seq concurrent="1" nextAc="seek">
              <p:cTn id="590" restart="whenNotActive" fill="hold" evtFilter="cancelBubble" nodeType="interactiveSeq">
                <p:stCondLst>
                  <p:cond evt="onClick" delay="0">
                    <p:tgtEl>
                      <p:spTgt spid="2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1" fill="hold">
                      <p:stCondLst>
                        <p:cond delay="0"/>
                      </p:stCondLst>
                      <p:childTnLst>
                        <p:par>
                          <p:cTn id="592" fill="hold">
                            <p:stCondLst>
                              <p:cond delay="0"/>
                            </p:stCondLst>
                            <p:childTnLst>
                              <p:par>
                                <p:cTn id="59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5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6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6"/>
                  </p:tgtEl>
                </p:cond>
              </p:nextCondLst>
            </p:seq>
            <p:seq concurrent="1" nextAc="seek">
              <p:cTn id="597" restart="whenNotActive" fill="hold" evtFilter="cancelBubble" nodeType="interactiveSeq">
                <p:stCondLst>
                  <p:cond evt="onClick" delay="0">
                    <p:tgtEl>
                      <p:spTgt spid="2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8" fill="hold">
                      <p:stCondLst>
                        <p:cond delay="0"/>
                      </p:stCondLst>
                      <p:childTnLst>
                        <p:par>
                          <p:cTn id="599" fill="hold">
                            <p:stCondLst>
                              <p:cond delay="0"/>
                            </p:stCondLst>
                            <p:childTnLst>
                              <p:par>
                                <p:cTn id="60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2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3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7"/>
                  </p:tgtEl>
                </p:cond>
              </p:nextCondLst>
            </p:seq>
            <p:seq concurrent="1" nextAc="seek">
              <p:cTn id="604" restart="whenNotActive" fill="hold" evtFilter="cancelBubble" nodeType="interactiveSeq">
                <p:stCondLst>
                  <p:cond evt="onClick" delay="0">
                    <p:tgtEl>
                      <p:spTgt spid="2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5" fill="hold">
                      <p:stCondLst>
                        <p:cond delay="0"/>
                      </p:stCondLst>
                      <p:childTnLst>
                        <p:par>
                          <p:cTn id="606" fill="hold">
                            <p:stCondLst>
                              <p:cond delay="0"/>
                            </p:stCondLst>
                            <p:childTnLst>
                              <p:par>
                                <p:cTn id="60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9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0" dur="50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8"/>
                  </p:tgtEl>
                </p:cond>
              </p:nextCondLst>
            </p:seq>
            <p:seq concurrent="1" nextAc="seek">
              <p:cTn id="611" restart="whenNotActive" fill="hold" evtFilter="cancelBubble" nodeType="interactiveSeq">
                <p:stCondLst>
                  <p:cond evt="onClick" delay="0">
                    <p:tgtEl>
                      <p:spTgt spid="2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2" fill="hold">
                      <p:stCondLst>
                        <p:cond delay="0"/>
                      </p:stCondLst>
                      <p:childTnLst>
                        <p:par>
                          <p:cTn id="613" fill="hold">
                            <p:stCondLst>
                              <p:cond delay="0"/>
                            </p:stCondLst>
                            <p:childTnLst>
                              <p:par>
                                <p:cTn id="61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6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7" dur="50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9"/>
                  </p:tgtEl>
                </p:cond>
              </p:nextCondLst>
            </p:seq>
            <p:seq concurrent="1" nextAc="seek">
              <p:cTn id="618" restart="whenNotActive" fill="hold" evtFilter="cancelBubble" nodeType="interactiveSeq">
                <p:stCondLst>
                  <p:cond evt="onClick" delay="0">
                    <p:tgtEl>
                      <p:spTgt spid="2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9" fill="hold">
                      <p:stCondLst>
                        <p:cond delay="0"/>
                      </p:stCondLst>
                      <p:childTnLst>
                        <p:par>
                          <p:cTn id="620" fill="hold">
                            <p:stCondLst>
                              <p:cond delay="0"/>
                            </p:stCondLst>
                            <p:childTnLst>
                              <p:par>
                                <p:cTn id="6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3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4" dur="500" fill="hold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0"/>
                  </p:tgtEl>
                </p:cond>
              </p:nextCondLst>
            </p:seq>
            <p:seq concurrent="1" nextAc="seek">
              <p:cTn id="625" restart="whenNotActive" fill="hold" evtFilter="cancelBubble" nodeType="interactiveSeq">
                <p:stCondLst>
                  <p:cond evt="onClick" delay="0">
                    <p:tgtEl>
                      <p:spTgt spid="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6" fill="hold">
                      <p:stCondLst>
                        <p:cond delay="0"/>
                      </p:stCondLst>
                      <p:childTnLst>
                        <p:par>
                          <p:cTn id="627" fill="hold">
                            <p:stCondLst>
                              <p:cond delay="0"/>
                            </p:stCondLst>
                            <p:childTnLst>
                              <p:par>
                                <p:cTn id="6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0" dur="5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1" dur="5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1"/>
                  </p:tgtEl>
                </p:cond>
              </p:nextCondLst>
            </p:seq>
            <p:seq concurrent="1" nextAc="seek">
              <p:cTn id="632" restart="whenNotActive" fill="hold" evtFilter="cancelBubble" nodeType="interactiveSeq">
                <p:stCondLst>
                  <p:cond evt="onClick" delay="0">
                    <p:tgtEl>
                      <p:spTgt spid="2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3" fill="hold">
                      <p:stCondLst>
                        <p:cond delay="0"/>
                      </p:stCondLst>
                      <p:childTnLst>
                        <p:par>
                          <p:cTn id="634" fill="hold">
                            <p:stCondLst>
                              <p:cond delay="0"/>
                            </p:stCondLst>
                            <p:childTnLst>
                              <p:par>
                                <p:cTn id="6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7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8" dur="50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2"/>
                  </p:tgtEl>
                </p:cond>
              </p:nextCondLst>
            </p:seq>
            <p:seq concurrent="1" nextAc="seek">
              <p:cTn id="639" restart="whenNotActive" fill="hold" evtFilter="cancelBubble" nodeType="interactiveSeq">
                <p:stCondLst>
                  <p:cond evt="onClick" delay="0">
                    <p:tgtEl>
                      <p:spTgt spid="2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0" fill="hold">
                      <p:stCondLst>
                        <p:cond delay="0"/>
                      </p:stCondLst>
                      <p:childTnLst>
                        <p:par>
                          <p:cTn id="641" fill="hold">
                            <p:stCondLst>
                              <p:cond delay="0"/>
                            </p:stCondLst>
                            <p:childTnLst>
                              <p:par>
                                <p:cTn id="64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4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5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3"/>
                  </p:tgtEl>
                </p:cond>
              </p:nextCondLst>
            </p:seq>
            <p:seq concurrent="1" nextAc="seek">
              <p:cTn id="646" restart="whenNotActive" fill="hold" evtFilter="cancelBubble" nodeType="interactiveSeq">
                <p:stCondLst>
                  <p:cond evt="onClick" delay="0">
                    <p:tgtEl>
                      <p:spTgt spid="2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7" fill="hold">
                      <p:stCondLst>
                        <p:cond delay="0"/>
                      </p:stCondLst>
                      <p:childTnLst>
                        <p:par>
                          <p:cTn id="648" fill="hold">
                            <p:stCondLst>
                              <p:cond delay="0"/>
                            </p:stCondLst>
                            <p:childTnLst>
                              <p:par>
                                <p:cTn id="64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1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2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4"/>
                  </p:tgtEl>
                </p:cond>
              </p:nextCondLst>
            </p:seq>
            <p:seq concurrent="1" nextAc="seek">
              <p:cTn id="653" restart="whenNotActive" fill="hold" evtFilter="cancelBubble" nodeType="interactiveSeq">
                <p:stCondLst>
                  <p:cond evt="onClick" delay="0">
                    <p:tgtEl>
                      <p:spTgt spid="2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4" fill="hold">
                      <p:stCondLst>
                        <p:cond delay="0"/>
                      </p:stCondLst>
                      <p:childTnLst>
                        <p:par>
                          <p:cTn id="655" fill="hold">
                            <p:stCondLst>
                              <p:cond delay="0"/>
                            </p:stCondLst>
                            <p:childTnLst>
                              <p:par>
                                <p:cTn id="65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8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9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5"/>
                  </p:tgtEl>
                </p:cond>
              </p:nextCondLst>
            </p:seq>
            <p:seq concurrent="1" nextAc="seek">
              <p:cTn id="660" restart="whenNotActive" fill="hold" evtFilter="cancelBubble" nodeType="interactiveSeq">
                <p:stCondLst>
                  <p:cond evt="onClick" delay="0">
                    <p:tgtEl>
                      <p:spTgt spid="2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1" fill="hold">
                      <p:stCondLst>
                        <p:cond delay="0"/>
                      </p:stCondLst>
                      <p:childTnLst>
                        <p:par>
                          <p:cTn id="662" fill="hold">
                            <p:stCondLst>
                              <p:cond delay="0"/>
                            </p:stCondLst>
                            <p:childTnLst>
                              <p:par>
                                <p:cTn id="66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5" dur="5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6" dur="50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6"/>
                  </p:tgtEl>
                </p:cond>
              </p:nextCondLst>
            </p:seq>
            <p:seq concurrent="1" nextAc="seek">
              <p:cTn id="667" restart="whenNotActive" fill="hold" evtFilter="cancelBubble" nodeType="interactiveSeq">
                <p:stCondLst>
                  <p:cond evt="onClick" delay="0">
                    <p:tgtEl>
                      <p:spTgt spid="2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8" fill="hold">
                      <p:stCondLst>
                        <p:cond delay="0"/>
                      </p:stCondLst>
                      <p:childTnLst>
                        <p:par>
                          <p:cTn id="669" fill="hold">
                            <p:stCondLst>
                              <p:cond delay="0"/>
                            </p:stCondLst>
                            <p:childTnLst>
                              <p:par>
                                <p:cTn id="67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2" dur="5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3" dur="5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7"/>
                  </p:tgtEl>
                </p:cond>
              </p:nextCondLst>
            </p:seq>
            <p:seq concurrent="1" nextAc="seek">
              <p:cTn id="674" restart="whenNotActive" fill="hold" evtFilter="cancelBubble" nodeType="interactiveSeq">
                <p:stCondLst>
                  <p:cond evt="onClick" delay="0">
                    <p:tgtEl>
                      <p:spTgt spid="2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5" fill="hold">
                      <p:stCondLst>
                        <p:cond delay="0"/>
                      </p:stCondLst>
                      <p:childTnLst>
                        <p:par>
                          <p:cTn id="676" fill="hold">
                            <p:stCondLst>
                              <p:cond delay="0"/>
                            </p:stCondLst>
                            <p:childTnLst>
                              <p:par>
                                <p:cTn id="67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9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0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8"/>
                  </p:tgtEl>
                </p:cond>
              </p:nextCondLst>
            </p:seq>
            <p:seq concurrent="1" nextAc="seek">
              <p:cTn id="681" restart="whenNotActive" fill="hold" evtFilter="cancelBubble" nodeType="interactiveSeq">
                <p:stCondLst>
                  <p:cond evt="onClick" delay="0">
                    <p:tgtEl>
                      <p:spTgt spid="2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2" fill="hold">
                      <p:stCondLst>
                        <p:cond delay="0"/>
                      </p:stCondLst>
                      <p:childTnLst>
                        <p:par>
                          <p:cTn id="683" fill="hold">
                            <p:stCondLst>
                              <p:cond delay="0"/>
                            </p:stCondLst>
                            <p:childTnLst>
                              <p:par>
                                <p:cTn id="68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6" dur="5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7" dur="5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9"/>
                  </p:tgtEl>
                </p:cond>
              </p:nextCondLst>
            </p:seq>
          </p:childTnLst>
        </p:cTn>
      </p:par>
    </p:tnLst>
    <p:bldLst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16" grpId="0" animBg="1"/>
      <p:bldP spid="117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61" grpId="0" animBg="1"/>
      <p:bldP spid="152" grpId="0" animBg="1"/>
      <p:bldP spid="191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286000"/>
            <a:ext cx="1905000" cy="124936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Correct Feedback All Questions</a:t>
            </a:r>
            <a:endParaRPr lang="en-US" sz="2400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D8CE8-FFBF-4E4F-9C28-1E1F44C22522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2133600" y="6356350"/>
            <a:ext cx="3886200" cy="365125"/>
          </a:xfrm>
        </p:spPr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3E297D3-2C8C-4885-8D13-D91107FFA8D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Action Button: Home 5">
            <a:hlinkClick r:id="rId2" action="ppaction://hlinksldjump" highlightClick="1"/>
          </p:cNvPr>
          <p:cNvSpPr/>
          <p:nvPr/>
        </p:nvSpPr>
        <p:spPr>
          <a:xfrm>
            <a:off x="6934200" y="5486400"/>
            <a:ext cx="1219200" cy="838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85800" y="838200"/>
            <a:ext cx="3048000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Excellent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600200"/>
            <a:ext cx="4572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1200" y="1676400"/>
            <a:ext cx="2709863" cy="2606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676400"/>
            <a:ext cx="1524000" cy="86836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Wrong All Questions</a:t>
            </a:r>
            <a:endParaRPr lang="en-US" sz="2800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03C2-529C-455E-8F3C-263873C2F736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4038600" cy="381000"/>
          </a:xfrm>
        </p:spPr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3E297D3-2C8C-4885-8D13-D91107FFA8D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Action Button: Return 3">
            <a:hlinkClick r:id="rId2" action="ppaction://hlinksldjump" highlightClick="1"/>
          </p:cNvPr>
          <p:cNvSpPr/>
          <p:nvPr/>
        </p:nvSpPr>
        <p:spPr>
          <a:xfrm>
            <a:off x="6781800" y="5486400"/>
            <a:ext cx="1219200" cy="7620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685800"/>
            <a:ext cx="3657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057400" y="2895600"/>
            <a:ext cx="6705600" cy="1752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Sorry, the answer is incorrect. Better luck next time! 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533400" cy="381000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/>
              <a:t>QA1</a:t>
            </a:r>
            <a:endParaRPr lang="en-US" sz="2000" b="1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F4F9C-5B82-4A12-B0FD-089388FB549D}" type="datetime1">
              <a:rPr lang="en-US" smtClean="0"/>
              <a:pPr/>
              <a:t>3/31/2012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297D3-2C8C-4885-8D13-D91107FFA8D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62000" y="990600"/>
            <a:ext cx="5867400" cy="52322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To Design </a:t>
            </a:r>
            <a:r>
              <a:rPr lang="en-US" sz="2800" b="1" dirty="0" smtClean="0"/>
              <a:t>Products.</a:t>
            </a:r>
            <a:endParaRPr lang="en-US" sz="2800" b="1" dirty="0"/>
          </a:p>
        </p:txBody>
      </p:sp>
      <p:sp>
        <p:nvSpPr>
          <p:cNvPr id="9" name="Bevel 8">
            <a:hlinkClick r:id="rId2" action="ppaction://hlinksldjump"/>
          </p:cNvPr>
          <p:cNvSpPr/>
          <p:nvPr/>
        </p:nvSpPr>
        <p:spPr>
          <a:xfrm>
            <a:off x="1143000" y="25908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Financing/Investing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Bevel 9">
            <a:hlinkClick r:id="rId2" action="ppaction://hlinksldjump"/>
          </p:cNvPr>
          <p:cNvSpPr/>
          <p:nvPr/>
        </p:nvSpPr>
        <p:spPr>
          <a:xfrm>
            <a:off x="1143000" y="35052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Human Resources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4495800" cy="365125"/>
          </a:xfrm>
        </p:spPr>
        <p:txBody>
          <a:bodyPr/>
          <a:lstStyle/>
          <a:p>
            <a:pPr>
              <a:buFont typeface="Constantia" pitchFamily="18" charset="0"/>
              <a:buChar char="©"/>
            </a:pPr>
            <a:r>
              <a:rPr lang="en-US" dirty="0" smtClean="0"/>
              <a:t> Susan M. Moncada, Ph.D. - Indiana State University </a:t>
            </a:r>
            <a:endParaRPr lang="en-US" dirty="0"/>
          </a:p>
        </p:txBody>
      </p:sp>
      <p:sp>
        <p:nvSpPr>
          <p:cNvPr id="13" name="Action Button: Home 12">
            <a:hlinkClick r:id="rId3" action="ppaction://hlinksldjump" highlightClick="1"/>
          </p:cNvPr>
          <p:cNvSpPr/>
          <p:nvPr/>
        </p:nvSpPr>
        <p:spPr>
          <a:xfrm>
            <a:off x="7543800" y="5715000"/>
            <a:ext cx="762000" cy="838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evel 13">
            <a:hlinkClick r:id="rId2" action="ppaction://hlinksldjump"/>
          </p:cNvPr>
          <p:cNvSpPr/>
          <p:nvPr/>
        </p:nvSpPr>
        <p:spPr>
          <a:xfrm>
            <a:off x="1143000" y="16764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Expenditure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Bevel 14">
            <a:hlinkClick r:id="rId2" action="ppaction://hlinksldjump"/>
          </p:cNvPr>
          <p:cNvSpPr/>
          <p:nvPr/>
        </p:nvSpPr>
        <p:spPr>
          <a:xfrm>
            <a:off x="1143000" y="53340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Revenue Cycle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Bevel 16">
            <a:hlinkClick r:id="rId4" action="ppaction://hlinksldjump"/>
          </p:cNvPr>
          <p:cNvSpPr/>
          <p:nvPr/>
        </p:nvSpPr>
        <p:spPr>
          <a:xfrm>
            <a:off x="1143000" y="4419600"/>
            <a:ext cx="5257800" cy="76200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Production Cycle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923</TotalTime>
  <Words>2101</Words>
  <Application>Microsoft Office PowerPoint</Application>
  <PresentationFormat>On-screen Show (4:3)</PresentationFormat>
  <Paragraphs>610</Paragraphs>
  <Slides>57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Flow</vt:lpstr>
      <vt:lpstr>AIS Transaction Cycles Game</vt:lpstr>
      <vt:lpstr>Board Operation Instructions</vt:lpstr>
      <vt:lpstr>Instructions for Students</vt:lpstr>
      <vt:lpstr>Instructions for Students continued</vt:lpstr>
      <vt:lpstr>Chapter 1:  Business Transaction Cycles</vt:lpstr>
      <vt:lpstr>Game Board</vt:lpstr>
      <vt:lpstr>Correct Feedback All Questions</vt:lpstr>
      <vt:lpstr>Wrong All Questions</vt:lpstr>
      <vt:lpstr>QA1</vt:lpstr>
      <vt:lpstr>QB1</vt:lpstr>
      <vt:lpstr>QC1</vt:lpstr>
      <vt:lpstr>QD1</vt:lpstr>
      <vt:lpstr>QE1</vt:lpstr>
      <vt:lpstr>QF1</vt:lpstr>
      <vt:lpstr>QG1</vt:lpstr>
      <vt:lpstr>QA2</vt:lpstr>
      <vt:lpstr>QB2</vt:lpstr>
      <vt:lpstr>QC2</vt:lpstr>
      <vt:lpstr>QD2</vt:lpstr>
      <vt:lpstr>QE2</vt:lpstr>
      <vt:lpstr>QF2</vt:lpstr>
      <vt:lpstr>QG2</vt:lpstr>
      <vt:lpstr>QA3</vt:lpstr>
      <vt:lpstr>QB3</vt:lpstr>
      <vt:lpstr>QC3</vt:lpstr>
      <vt:lpstr>QD3</vt:lpstr>
      <vt:lpstr>QE3</vt:lpstr>
      <vt:lpstr>QF3</vt:lpstr>
      <vt:lpstr>QG3</vt:lpstr>
      <vt:lpstr>QA4</vt:lpstr>
      <vt:lpstr>QB4</vt:lpstr>
      <vt:lpstr>QC4</vt:lpstr>
      <vt:lpstr>QD4</vt:lpstr>
      <vt:lpstr>QE4</vt:lpstr>
      <vt:lpstr>QF4</vt:lpstr>
      <vt:lpstr>QG4</vt:lpstr>
      <vt:lpstr>QA5</vt:lpstr>
      <vt:lpstr>QB5</vt:lpstr>
      <vt:lpstr>QC5</vt:lpstr>
      <vt:lpstr>QD5</vt:lpstr>
      <vt:lpstr>QE5</vt:lpstr>
      <vt:lpstr>QF5</vt:lpstr>
      <vt:lpstr>QG5</vt:lpstr>
      <vt:lpstr>QA6</vt:lpstr>
      <vt:lpstr>QB6</vt:lpstr>
      <vt:lpstr>QC6</vt:lpstr>
      <vt:lpstr>QD6</vt:lpstr>
      <vt:lpstr>QE6</vt:lpstr>
      <vt:lpstr>QF6</vt:lpstr>
      <vt:lpstr>QG6</vt:lpstr>
      <vt:lpstr>QA7</vt:lpstr>
      <vt:lpstr>QB7</vt:lpstr>
      <vt:lpstr>QC7</vt:lpstr>
      <vt:lpstr>QD7</vt:lpstr>
      <vt:lpstr>QE7</vt:lpstr>
      <vt:lpstr>QF7</vt:lpstr>
      <vt:lpstr>QG7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AIS Transaction Cycles Game</dc:title>
  <dc:creator>Susan M. Moncada</dc:creator>
  <dc:description>Indiana State University
March 31, 2012
Susan.Moncada@indstate.edu</dc:description>
  <cp:lastModifiedBy>Windows User</cp:lastModifiedBy>
  <cp:revision>122</cp:revision>
  <dcterms:created xsi:type="dcterms:W3CDTF">2011-06-11T21:16:38Z</dcterms:created>
  <dcterms:modified xsi:type="dcterms:W3CDTF">2012-03-31T22:27:53Z</dcterms:modified>
</cp:coreProperties>
</file>