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67" r:id="rId1"/>
    <p:sldMasterId id="2147483680" r:id="rId2"/>
    <p:sldMasterId id="2147483692" r:id="rId3"/>
    <p:sldMasterId id="2147483704" r:id="rId4"/>
  </p:sldMasterIdLst>
  <p:notesMasterIdLst>
    <p:notesMasterId r:id="rId60"/>
  </p:notesMasterIdLst>
  <p:handoutMasterIdLst>
    <p:handoutMasterId r:id="rId61"/>
  </p:handoutMasterIdLst>
  <p:sldIdLst>
    <p:sldId id="356" r:id="rId5"/>
    <p:sldId id="357" r:id="rId6"/>
    <p:sldId id="283" r:id="rId7"/>
    <p:sldId id="331" r:id="rId8"/>
    <p:sldId id="360" r:id="rId9"/>
    <p:sldId id="366" r:id="rId10"/>
    <p:sldId id="365" r:id="rId11"/>
    <p:sldId id="374" r:id="rId12"/>
    <p:sldId id="332" r:id="rId13"/>
    <p:sldId id="333" r:id="rId14"/>
    <p:sldId id="334" r:id="rId15"/>
    <p:sldId id="367" r:id="rId16"/>
    <p:sldId id="368" r:id="rId17"/>
    <p:sldId id="373" r:id="rId18"/>
    <p:sldId id="337" r:id="rId19"/>
    <p:sldId id="338" r:id="rId20"/>
    <p:sldId id="339" r:id="rId21"/>
    <p:sldId id="341" r:id="rId22"/>
    <p:sldId id="344" r:id="rId23"/>
    <p:sldId id="345" r:id="rId24"/>
    <p:sldId id="347" r:id="rId25"/>
    <p:sldId id="369" r:id="rId26"/>
    <p:sldId id="370" r:id="rId27"/>
    <p:sldId id="371" r:id="rId28"/>
    <p:sldId id="372" r:id="rId29"/>
    <p:sldId id="349" r:id="rId30"/>
    <p:sldId id="350" r:id="rId31"/>
    <p:sldId id="351" r:id="rId32"/>
    <p:sldId id="352" r:id="rId33"/>
    <p:sldId id="353" r:id="rId34"/>
    <p:sldId id="363" r:id="rId35"/>
    <p:sldId id="329" r:id="rId36"/>
    <p:sldId id="266"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54" r:id="rId55"/>
    <p:sldId id="328" r:id="rId56"/>
    <p:sldId id="330" r:id="rId57"/>
    <p:sldId id="358" r:id="rId58"/>
    <p:sldId id="359" r:id="rId5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2375E1"/>
    <a:srgbClr val="135CE7"/>
    <a:srgbClr val="549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80" autoAdjust="0"/>
  </p:normalViewPr>
  <p:slideViewPr>
    <p:cSldViewPr snapToGrid="0" snapToObjects="1">
      <p:cViewPr>
        <p:scale>
          <a:sx n="63" d="100"/>
          <a:sy n="63" d="100"/>
        </p:scale>
        <p:origin x="-1784" y="-1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7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5F7D56A-470A-C64A-A622-618964E0C1A4}" type="datetimeFigureOut">
              <a:rPr lang="en-US" smtClean="0"/>
              <a:t>4/20/16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E8B603F-C7F5-6340-B4B6-14404E781978}" type="slidenum">
              <a:rPr lang="en-US" smtClean="0"/>
              <a:t>‹#›</a:t>
            </a:fld>
            <a:endParaRPr lang="en-US"/>
          </a:p>
        </p:txBody>
      </p:sp>
    </p:spTree>
    <p:extLst>
      <p:ext uri="{BB962C8B-B14F-4D97-AF65-F5344CB8AC3E}">
        <p14:creationId xmlns:p14="http://schemas.microsoft.com/office/powerpoint/2010/main" val="2853166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4250227472"/>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ommons.wikimedia.org/wiki/Category:Appalachian%20Mountains" TargetMode="External"/><Relationship Id="rId4" Type="http://schemas.openxmlformats.org/officeDocument/2006/relationships/hyperlink" Target="http://commons.wikimedia.org/wiki/Category:Blue%20Ridge%20Mountains" TargetMode="External"/><Relationship Id="rId5" Type="http://schemas.openxmlformats.org/officeDocument/2006/relationships/hyperlink" Target="http://commons.wikimedia.org/wiki/Category:CC-BY-SA-2.5,2.0,1.0"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commons.wikimedia.org/wiki/User:Flickr_upload_bot" TargetMode="External"/><Relationship Id="rId4" Type="http://schemas.openxmlformats.org/officeDocument/2006/relationships/hyperlink" Target="http://commons.wikimedia.org/wiki/User:Amerique" TargetMode="External"/><Relationship Id="rId5" Type="http://schemas.openxmlformats.org/officeDocument/2006/relationships/hyperlink" Target="http://commons.wikimedia.org/wiki/User_talk:Amerique" TargetMode="External"/><Relationship Id="rId6" Type="http://schemas.openxmlformats.org/officeDocument/2006/relationships/hyperlink" Target="http://en.wikipedia.org/wiki/en:Creative_Commons" TargetMode="External"/><Relationship Id="rId7" Type="http://schemas.openxmlformats.org/officeDocument/2006/relationships/hyperlink" Target="http://creativecommons.org/licenses/by-sa/2.0/deed.en"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ommons.wikimedia.org/wiki/File:Wheat_harvest.jpg" TargetMode="External"/><Relationship Id="rId4" Type="http://schemas.openxmlformats.org/officeDocument/2006/relationships/hyperlink" Target="http://www.ars.usda.gov/is/graphics/photos/k1441-5.htm"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Alice will introduce the series and say a few words</a:t>
            </a:r>
            <a:r>
              <a:rPr lang="en-US" baseline="0" dirty="0" smtClean="0"/>
              <a:t> about InTeGrate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572AA2A-A582-5B46-A5A1-C3D1C62FAFF4}" type="slidenum">
              <a:rPr lang="en-US" smtClean="0"/>
              <a:t>0</a:t>
            </a:fld>
            <a:endParaRPr lang="en-US"/>
          </a:p>
        </p:txBody>
      </p:sp>
    </p:spTree>
    <p:extLst>
      <p:ext uri="{BB962C8B-B14F-4D97-AF65-F5344CB8AC3E}">
        <p14:creationId xmlns:p14="http://schemas.microsoft.com/office/powerpoint/2010/main" val="642486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CC Photographer Colette Kessler, USDA NRCS South Dakota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Location Dakota Lakes Research Farm, Hughes County, SD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URL: https://www.flickr.com/photos/87743206@N04/8053617736/</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CC 2.0,</a:t>
            </a:r>
            <a:r>
              <a:rPr lang="en-US" baseline="0" dirty="0" smtClean="0"/>
              <a:t> </a:t>
            </a:r>
            <a:r>
              <a:rPr lang="en-US" dirty="0" smtClean="0"/>
              <a:t>No changes made to the image.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11B58D4-3CB1-4B4A-9B39-EB56ABB836DB}" type="slidenum">
              <a:rPr lang="en-US" smtClean="0"/>
              <a:t>9</a:t>
            </a:fld>
            <a:endParaRPr lang="en-US"/>
          </a:p>
        </p:txBody>
      </p:sp>
    </p:spTree>
    <p:extLst>
      <p:ext uri="{BB962C8B-B14F-4D97-AF65-F5344CB8AC3E}">
        <p14:creationId xmlns:p14="http://schemas.microsoft.com/office/powerpoint/2010/main" val="2725499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Image Created: May 13 2007</a:t>
            </a:r>
            <a:r>
              <a:rPr lang="en-US" dirty="0" smtClean="0">
                <a:hlinkClick r:id="rId3"/>
              </a:rPr>
              <a:t>Appalachian Mountains</a:t>
            </a:r>
            <a:r>
              <a:rPr lang="en-US" dirty="0" smtClean="0"/>
              <a:t>, </a:t>
            </a:r>
            <a:r>
              <a:rPr lang="en-US" dirty="0" smtClean="0">
                <a:hlinkClick r:id="rId4"/>
              </a:rPr>
              <a:t>Blue Ridge Mountains</a:t>
            </a:r>
            <a:r>
              <a:rPr lang="en-US" dirty="0" smtClean="0"/>
              <a:t>, </a:t>
            </a:r>
            <a:r>
              <a:rPr lang="en-US" dirty="0" smtClean="0">
                <a:hlinkClick r:id="rId5"/>
              </a:rPr>
              <a:t>CC-BY-SA-2.5,2.0,1.0</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URL: http://en.wikipedia.org/wiki/Ridge-and-Valley_Appalachians#mediaviewer/File:Bristol_tenn_ridgelines2.jpg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SoilWeb</a:t>
            </a:r>
            <a:r>
              <a:rPr lang="en-US" dirty="0" smtClean="0"/>
              <a:t> http://casoilresource.lawr.ucdavis.edu/soilweb/</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11B58D4-3CB1-4B4A-9B39-EB56ABB836DB}" type="slidenum">
              <a:rPr lang="en-US" smtClean="0"/>
              <a:t>14</a:t>
            </a:fld>
            <a:endParaRPr lang="en-US"/>
          </a:p>
        </p:txBody>
      </p:sp>
    </p:spTree>
    <p:extLst>
      <p:ext uri="{BB962C8B-B14F-4D97-AF65-F5344CB8AC3E}">
        <p14:creationId xmlns:p14="http://schemas.microsoft.com/office/powerpoint/2010/main" val="935507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posted to </a:t>
            </a:r>
            <a:r>
              <a:rPr lang="en-US" i="1" dirty="0" smtClean="0"/>
              <a:t>Flickr.com</a:t>
            </a:r>
            <a:r>
              <a:rPr lang="en-US" dirty="0" smtClean="0"/>
              <a:t>, was uploaded to Commons using </a:t>
            </a:r>
            <a:r>
              <a:rPr lang="en-US" b="1" dirty="0" smtClean="0">
                <a:hlinkClick r:id="rId3" tooltip="User:Flickr upload bot"/>
              </a:rPr>
              <a:t>Flickr upload bot</a:t>
            </a:r>
            <a:r>
              <a:rPr lang="en-US" dirty="0" smtClean="0"/>
              <a:t> on 18:53, 28 September 2008 (UTC) by </a:t>
            </a:r>
            <a:r>
              <a:rPr lang="en-US" b="1" dirty="0" err="1" smtClean="0">
                <a:hlinkClick r:id="rId4" tooltip="User:Amerique"/>
              </a:rPr>
              <a:t>Amerique</a:t>
            </a:r>
            <a:r>
              <a:rPr lang="en-US" dirty="0" smtClean="0"/>
              <a:t> (</a:t>
            </a:r>
            <a:r>
              <a:rPr lang="en-US" dirty="0" smtClean="0">
                <a:hlinkClick r:id="rId5" tooltip="User talk:Amerique"/>
              </a:rPr>
              <a:t>talk</a:t>
            </a:r>
            <a:r>
              <a:rPr lang="en-US" dirty="0" smtClean="0"/>
              <a:t>). On that date it was licensed under the license below.</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6" tooltip="w:en:Creative Commons"/>
              </a:rPr>
              <a:t>Creative Commons</a:t>
            </a:r>
            <a:r>
              <a:rPr lang="en-US" dirty="0" smtClean="0"/>
              <a:t> </a:t>
            </a:r>
            <a:r>
              <a:rPr lang="en-US" dirty="0" smtClean="0">
                <a:hlinkClick r:id="rId7"/>
              </a:rPr>
              <a:t>Attribution-Share Alike 2.0 Generic</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URL: http://commons.wikimedia.org/wiki/File:Arrowhead,_San_Bernardino_Mountains.jpg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SoilWeb</a:t>
            </a:r>
            <a:r>
              <a:rPr lang="en-US" dirty="0" smtClean="0"/>
              <a:t> http://casoilresource.lawr.ucdavis.edu/soilweb/</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11B58D4-3CB1-4B4A-9B39-EB56ABB836DB}" type="slidenum">
              <a:rPr lang="en-US" smtClean="0"/>
              <a:t>15</a:t>
            </a:fld>
            <a:endParaRPr lang="en-US"/>
          </a:p>
        </p:txBody>
      </p:sp>
    </p:spTree>
    <p:extLst>
      <p:ext uri="{BB962C8B-B14F-4D97-AF65-F5344CB8AC3E}">
        <p14:creationId xmlns:p14="http://schemas.microsoft.com/office/powerpoint/2010/main" val="2925427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SoilWeb</a:t>
            </a:r>
            <a:r>
              <a:rPr lang="en-US" dirty="0" smtClean="0"/>
              <a:t> http://casoilresource.lawr.ucdavis.edu/</a:t>
            </a:r>
            <a:r>
              <a:rPr lang="en-US" dirty="0" err="1" smtClean="0"/>
              <a:t>soilweb</a:t>
            </a:r>
            <a:r>
              <a:rPr lang="en-US" dirty="0" smtClean="0"/>
              <a:t>/</a:t>
            </a:r>
            <a:br>
              <a:rPr lang="en-US" dirty="0" smtClean="0"/>
            </a:br>
            <a:r>
              <a:rPr lang="en-US" dirty="0" smtClean="0"/>
              <a:t/>
            </a:r>
            <a:br>
              <a:rPr lang="en-US" dirty="0" smtClean="0"/>
            </a:br>
            <a:r>
              <a:rPr lang="en-US" dirty="0" smtClean="0"/>
              <a:t>Photo source:</a:t>
            </a:r>
            <a:br>
              <a:rPr lang="en-US" dirty="0" smtClean="0"/>
            </a:br>
            <a:r>
              <a:rPr lang="en-US" dirty="0" smtClean="0"/>
              <a:t>http://</a:t>
            </a:r>
            <a:r>
              <a:rPr lang="en-US" dirty="0" err="1" smtClean="0"/>
              <a:t>commons.wikimedia.org</a:t>
            </a:r>
            <a:r>
              <a:rPr lang="en-US" dirty="0" smtClean="0"/>
              <a:t>/wiki/File:SWETT_RANCH,_DAGGETT_COUNTY,_</a:t>
            </a:r>
            <a:r>
              <a:rPr lang="en-US" dirty="0" err="1" smtClean="0"/>
              <a:t>UTAH.jpg</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11B58D4-3CB1-4B4A-9B39-EB56ABB836DB}" type="slidenum">
              <a:rPr lang="en-US" smtClean="0"/>
              <a:t>16</a:t>
            </a:fld>
            <a:endParaRPr lang="en-US"/>
          </a:p>
        </p:txBody>
      </p:sp>
    </p:spTree>
    <p:extLst>
      <p:ext uri="{BB962C8B-B14F-4D97-AF65-F5344CB8AC3E}">
        <p14:creationId xmlns:p14="http://schemas.microsoft.com/office/powerpoint/2010/main" val="1965539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SoilWeb</a:t>
            </a:r>
            <a:r>
              <a:rPr lang="en-US" dirty="0" smtClean="0"/>
              <a:t> http://casoilresource.lawr.ucdavis.edu/</a:t>
            </a:r>
            <a:r>
              <a:rPr lang="en-US" dirty="0" err="1" smtClean="0"/>
              <a:t>soilweb</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URL: http://</a:t>
            </a:r>
            <a:r>
              <a:rPr lang="en-US" dirty="0" err="1" smtClean="0"/>
              <a:t>en.wikipedia.org</a:t>
            </a:r>
            <a:r>
              <a:rPr lang="en-US" dirty="0" smtClean="0"/>
              <a:t>/wiki/</a:t>
            </a:r>
            <a:r>
              <a:rPr lang="en-US" dirty="0" err="1" smtClean="0"/>
              <a:t>Wheat#mediaviewer</a:t>
            </a:r>
            <a:r>
              <a:rPr lang="en-US" dirty="0" smtClean="0"/>
              <a:t>/</a:t>
            </a:r>
            <a:r>
              <a:rPr lang="en-US" dirty="0" err="1" smtClean="0"/>
              <a:t>File:Wheat_harvest.jpg</a:t>
            </a:r>
            <a:endParaRPr lang="en-US" dirty="0" smtClean="0"/>
          </a:p>
          <a:p>
            <a:r>
              <a:rPr lang="en-US" dirty="0" smtClean="0"/>
              <a:t>Wheat harvest </a:t>
            </a:r>
            <a:r>
              <a:rPr lang="en-US" dirty="0" smtClean="0">
                <a:hlinkClick r:id="rId3"/>
              </a:rPr>
              <a:t>Public Domain</a:t>
            </a:r>
            <a:r>
              <a:rPr lang="en-US" dirty="0" smtClean="0"/>
              <a:t> Unknown - </a:t>
            </a:r>
            <a:r>
              <a:rPr lang="en-US" dirty="0" smtClean="0">
                <a:hlinkClick r:id="rId4"/>
              </a:rPr>
              <a:t>ars.usda.gov - Image Number K1441-5</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11B58D4-3CB1-4B4A-9B39-EB56ABB836DB}" type="slidenum">
              <a:rPr lang="en-US" smtClean="0"/>
              <a:t>17</a:t>
            </a:fld>
            <a:endParaRPr lang="en-US"/>
          </a:p>
        </p:txBody>
      </p:sp>
    </p:spTree>
    <p:extLst>
      <p:ext uri="{BB962C8B-B14F-4D97-AF65-F5344CB8AC3E}">
        <p14:creationId xmlns:p14="http://schemas.microsoft.com/office/powerpoint/2010/main" val="2606683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answer to question</a:t>
            </a:r>
            <a:r>
              <a:rPr lang="en-US" baseline="0" dirty="0" smtClean="0"/>
              <a:t> 2 depends on your location. Only if you live within the boldly circled areas is erosion less than production. All other locations have threatened soil resources under current practices.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6928BA0-117E-4120-B020-0AE9C97233F9}" type="slidenum">
              <a:rPr lang="en-US" smtClean="0"/>
              <a:t>18</a:t>
            </a:fld>
            <a:endParaRPr lang="en-US"/>
          </a:p>
        </p:txBody>
      </p:sp>
    </p:spTree>
    <p:extLst>
      <p:ext uri="{BB962C8B-B14F-4D97-AF65-F5344CB8AC3E}">
        <p14:creationId xmlns:p14="http://schemas.microsoft.com/office/powerpoint/2010/main" val="4217101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Kathy’s</a:t>
            </a:r>
            <a:r>
              <a:rPr lang="en-US" baseline="0" dirty="0" smtClean="0"/>
              <a:t> section </a:t>
            </a:r>
          </a:p>
          <a:p>
            <a:endParaRPr lang="en-US" baseline="0" dirty="0" smtClean="0"/>
          </a:p>
        </p:txBody>
      </p:sp>
    </p:spTree>
    <p:extLst>
      <p:ext uri="{BB962C8B-B14F-4D97-AF65-F5344CB8AC3E}">
        <p14:creationId xmlns:p14="http://schemas.microsoft.com/office/powerpoint/2010/main" val="1343887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7290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7290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7290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Alice will introduce each speaker</a:t>
            </a:r>
            <a:r>
              <a:rPr lang="en-US" baseline="0" dirty="0" smtClean="0"/>
              <a:t> ––(name, affiliation, what modules she’s authored, and what she’ll talk about today)</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572AA2A-A582-5B46-A5A1-C3D1C62FAFF4}" type="slidenum">
              <a:rPr lang="en-US" smtClean="0"/>
              <a:t>1</a:t>
            </a:fld>
            <a:endParaRPr lang="en-US"/>
          </a:p>
        </p:txBody>
      </p:sp>
    </p:spTree>
    <p:extLst>
      <p:ext uri="{BB962C8B-B14F-4D97-AF65-F5344CB8AC3E}">
        <p14:creationId xmlns:p14="http://schemas.microsoft.com/office/powerpoint/2010/main" val="1750314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7290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7290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092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Blurry</a:t>
            </a:r>
          </a:p>
          <a:p>
            <a:endParaRPr lang="en-US" dirty="0"/>
          </a:p>
        </p:txBody>
      </p:sp>
    </p:spTree>
    <p:extLst>
      <p:ext uri="{BB962C8B-B14F-4D97-AF65-F5344CB8AC3E}">
        <p14:creationId xmlns:p14="http://schemas.microsoft.com/office/powerpoint/2010/main" val="915142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Hannah</a:t>
            </a:r>
          </a:p>
        </p:txBody>
      </p:sp>
    </p:spTree>
    <p:extLst>
      <p:ext uri="{BB962C8B-B14F-4D97-AF65-F5344CB8AC3E}">
        <p14:creationId xmlns:p14="http://schemas.microsoft.com/office/powerpoint/2010/main" val="27401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indent="0">
              <a:buNone/>
            </a:pPr>
            <a:r>
              <a:rPr lang="en-US" baseline="0" dirty="0" smtClean="0"/>
              <a:t>Make sure to emphasize scale of the questions and implications for pedagogy in the share out portion; point out specific examples that are “simple” and “complex” and those of different scales.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DCA2AD-8987-4644-B290-E1E5A3491727}" type="slidenum">
              <a:rPr lang="en-US" smtClean="0">
                <a:solidFill>
                  <a:prstClr val="black"/>
                </a:solidFill>
              </a:rPr>
              <a:pPr/>
              <a:t>31</a:t>
            </a:fld>
            <a:endParaRPr 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endParaRPr lang="en-US" dirty="0" smtClean="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From the RUSLE, we know</a:t>
            </a:r>
            <a:r>
              <a:rPr lang="en-US" baseline="0" dirty="0" smtClean="0"/>
              <a:t> that these changes in precipitation will impact soil erosion (loss), but this equation doesn’t allow us to easily consider interactions between the factors to understand </a:t>
            </a:r>
            <a:r>
              <a:rPr lang="en-US" i="1" baseline="0" dirty="0" smtClean="0"/>
              <a:t>how</a:t>
            </a:r>
            <a:r>
              <a:rPr lang="en-US" i="0" baseline="0" dirty="0" smtClean="0"/>
              <a:t> this happens</a:t>
            </a:r>
            <a:r>
              <a:rPr lang="en-US" baseline="0" dirty="0" smtClean="0"/>
              <a:t>.</a:t>
            </a:r>
          </a:p>
          <a:p>
            <a:endParaRPr lang="en-US" dirty="0" smtClean="0"/>
          </a:p>
          <a:p>
            <a:r>
              <a:rPr lang="en-US" dirty="0" smtClean="0"/>
              <a:t>Image credit: </a:t>
            </a:r>
            <a:r>
              <a:rPr lang="en-US" dirty="0" err="1" smtClean="0"/>
              <a:t>PublicDomainPictures</a:t>
            </a:r>
            <a:r>
              <a:rPr lang="en-US" dirty="0" smtClean="0"/>
              <a:t> (http://</a:t>
            </a:r>
            <a:r>
              <a:rPr lang="en-US" dirty="0" err="1" smtClean="0"/>
              <a:t>pixabay.com</a:t>
            </a:r>
            <a:r>
              <a:rPr lang="en-US" dirty="0" smtClean="0"/>
              <a:t>/en/soil-land-dry-cracked-drought-15540/)</a:t>
            </a:r>
          </a:p>
          <a:p>
            <a:r>
              <a:rPr lang="en-US" dirty="0" smtClean="0"/>
              <a:t>Public domain image,</a:t>
            </a:r>
            <a:r>
              <a:rPr lang="en-US" baseline="0" dirty="0" smtClean="0"/>
              <a:t> CC0 1.0 Universal</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15736A5-6A03-1E45-BF9A-7F304298B492}"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2632842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systems diagram is another way to think about this and it allows us to consider changes in the system more conceptually.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Query</a:t>
            </a:r>
            <a:r>
              <a:rPr lang="en-US" baseline="0" dirty="0" smtClean="0"/>
              <a:t> the students if they can give examples of other (bigger) systems; make sure to discuss the earth system (introduced in Unit 1). Now we are going to focus in on a smaller scale system.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know that precipitation influences erosion, but there are intermediate processes that impact exactly how this works.</a:t>
            </a: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15736A5-6A03-1E45-BF9A-7F304298B492}"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247028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a:t>
            </a:r>
            <a:r>
              <a:rPr lang="en-US" baseline="0" dirty="0" smtClean="0"/>
              <a:t> systems diagram is b</a:t>
            </a:r>
            <a:r>
              <a:rPr lang="en-US" dirty="0" smtClean="0"/>
              <a:t>ased</a:t>
            </a:r>
            <a:r>
              <a:rPr lang="en-US" baseline="0" dirty="0" smtClean="0"/>
              <a:t> on modeling of the effects of climate change on erosion in various agricultural regions in the US. It allows for a more sophisticated examination of how precipitation influences erosion. The next few slides walk through how to read this diagram.</a:t>
            </a:r>
          </a:p>
          <a:p>
            <a:endParaRPr lang="en-US" baseline="0" dirty="0" smtClean="0"/>
          </a:p>
          <a:p>
            <a:r>
              <a:rPr lang="en-US" baseline="0" dirty="0" smtClean="0"/>
              <a:t>The student notes handout has a blank version of this diagram for them to fill in as you go along, including a space to write definitions for the various symbols. Let them know that they don’t need to copy it all down at once on this slide.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15736A5-6A03-1E45-BF9A-7F304298B492}"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691264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Alice can present this</a:t>
            </a:r>
            <a:br>
              <a:rPr lang="en-US" dirty="0" smtClean="0"/>
            </a:br>
            <a:endParaRPr lang="en-US" dirty="0" smtClean="0"/>
          </a:p>
          <a:p>
            <a:r>
              <a:rPr lang="en-US" dirty="0" smtClean="0"/>
              <a:t>Give people a heads up that something</a:t>
            </a:r>
            <a:r>
              <a:rPr lang="en-US" baseline="0" dirty="0" smtClean="0"/>
              <a:t> to take notes on will be helpful.</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DCA2AD-8987-4644-B290-E1E5A3491727}"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Alice…this is too long. </a:t>
            </a:r>
            <a:endParaRPr lang="en-US" dirty="0"/>
          </a:p>
        </p:txBody>
      </p:sp>
    </p:spTree>
    <p:extLst>
      <p:ext uri="{BB962C8B-B14F-4D97-AF65-F5344CB8AC3E}">
        <p14:creationId xmlns:p14="http://schemas.microsoft.com/office/powerpoint/2010/main" val="1171975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Decrease in precipitation </a:t>
            </a:r>
            <a:r>
              <a:rPr lang="en-US" dirty="0" smtClean="0">
                <a:sym typeface="Wingdings"/>
              </a:rPr>
              <a:t> decrease in runoff  decrease in erosion</a:t>
            </a:r>
          </a:p>
          <a:p>
            <a:endParaRPr lang="en-US" dirty="0" smtClean="0">
              <a:sym typeface="Wingdings"/>
            </a:endParaRPr>
          </a:p>
          <a:p>
            <a:r>
              <a:rPr lang="en-US" dirty="0" smtClean="0">
                <a:sym typeface="Wingdings"/>
              </a:rPr>
              <a:t>Note that this </a:t>
            </a:r>
            <a:r>
              <a:rPr lang="en-US" baseline="0" dirty="0" smtClean="0">
                <a:sym typeface="Wingdings"/>
              </a:rPr>
              <a:t>pathway must be dominant to explain the predicted results. It can be expected that crop yield will also decrease (due to less available water), which would contribute an increase in erosion, but this must be smaller than the effects of decreasing runoff.</a:t>
            </a:r>
            <a:endParaRPr lang="en-US" dirty="0" smtClean="0">
              <a:sym typeface="Wingdings"/>
            </a:endParaRPr>
          </a:p>
          <a:p>
            <a:endParaRPr lang="en-US" dirty="0" smtClean="0">
              <a:sym typeface="Wingdings"/>
            </a:endParaRPr>
          </a:p>
          <a:p>
            <a:r>
              <a:rPr lang="en-US" dirty="0" smtClean="0">
                <a:sym typeface="Wingdings"/>
              </a:rPr>
              <a:t>Follow-up question:</a:t>
            </a:r>
            <a:r>
              <a:rPr lang="en-US" baseline="0" dirty="0" smtClean="0">
                <a:sym typeface="Wingdings"/>
              </a:rPr>
              <a:t> Why would a decrease in runoff cause a decrease in erosion? </a:t>
            </a:r>
            <a:r>
              <a:rPr lang="en-US" i="1" baseline="0" dirty="0" smtClean="0">
                <a:sym typeface="Wingdings"/>
              </a:rPr>
              <a:t>Less water to carry sediment (soil) away.</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15736A5-6A03-1E45-BF9A-7F304298B492}"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2357121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Decrease in precipitation </a:t>
            </a:r>
            <a:r>
              <a:rPr lang="en-US" dirty="0" smtClean="0">
                <a:sym typeface="Wingdings"/>
              </a:rPr>
              <a:t> decrease in crop yields ( increase in runoff)  increase in erosion</a:t>
            </a:r>
          </a:p>
          <a:p>
            <a:endParaRPr lang="en-US" dirty="0" smtClean="0">
              <a:sym typeface="Wingdings"/>
            </a:endParaRPr>
          </a:p>
          <a:p>
            <a:r>
              <a:rPr lang="en-US" dirty="0" smtClean="0">
                <a:sym typeface="Wingdings"/>
              </a:rPr>
              <a:t>Note that in this case, </a:t>
            </a:r>
            <a:r>
              <a:rPr lang="en-US" baseline="0" dirty="0" smtClean="0">
                <a:sym typeface="Wingdings"/>
              </a:rPr>
              <a:t>crop yield must be severely impacted so that even though there is less water around there is an increase in erosion.</a:t>
            </a:r>
            <a:endParaRPr lang="en-US" dirty="0" smtClean="0">
              <a:sym typeface="Wingdings"/>
            </a:endParaRPr>
          </a:p>
          <a:p>
            <a:endParaRPr lang="en-US" dirty="0" smtClean="0">
              <a:sym typeface="Wingding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ym typeface="Wingdings"/>
              </a:rPr>
              <a:t>Follow-up question:</a:t>
            </a:r>
            <a:r>
              <a:rPr lang="en-US" baseline="0" dirty="0" smtClean="0">
                <a:sym typeface="Wingdings"/>
              </a:rPr>
              <a:t> Why would a decrease in crop yield lead to increased runoff and/or erosion? </a:t>
            </a:r>
            <a:r>
              <a:rPr lang="en-US" i="1" baseline="0" dirty="0" smtClean="0">
                <a:sym typeface="Wingdings"/>
              </a:rPr>
              <a:t>decreased canopy protecting soil from impact of raindrops; fewer roots and lower organic matter in soil</a:t>
            </a:r>
            <a:r>
              <a:rPr lang="en-US" i="0" baseline="0" dirty="0" smtClean="0">
                <a:sym typeface="Wingdings"/>
              </a:rPr>
              <a:t> </a:t>
            </a:r>
            <a:r>
              <a:rPr lang="en-US" i="1" baseline="0" dirty="0" smtClean="0">
                <a:sym typeface="Wingdings"/>
              </a:rPr>
              <a:t>means less stability (more erosion) and decreased infiltration (more runoff).</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15736A5-6A03-1E45-BF9A-7F304298B492}"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965092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dominant pathway for wheat</a:t>
            </a:r>
            <a:r>
              <a:rPr lang="en-US" baseline="0" dirty="0" smtClean="0"/>
              <a:t> does not include an impact on crop yield, which indicates that this crop is not severely impacted by the modeled decrease in precipitation for this location.</a:t>
            </a:r>
            <a:endParaRPr lang="en-US" dirty="0" smtClean="0"/>
          </a:p>
          <a:p>
            <a:endParaRPr lang="en-US" dirty="0" smtClean="0"/>
          </a:p>
          <a:p>
            <a:r>
              <a:rPr lang="en-US" dirty="0" smtClean="0"/>
              <a:t>On</a:t>
            </a:r>
            <a:r>
              <a:rPr lang="en-US" baseline="0" dirty="0" smtClean="0"/>
              <a:t> the other hand, the dominant pathway for corn does include an impact on crop yield, which indicates that this crop must be impacted by the modeled decrease in precipitation for this location.</a:t>
            </a:r>
          </a:p>
          <a:p>
            <a:endParaRPr lang="en-US" baseline="0" dirty="0" smtClean="0"/>
          </a:p>
          <a:p>
            <a:r>
              <a:rPr lang="en-US" baseline="0" dirty="0" smtClean="0"/>
              <a:t>This can be explained by the fact that c</a:t>
            </a:r>
            <a:r>
              <a:rPr lang="en-US" dirty="0" smtClean="0"/>
              <a:t>orn requires more water to grow than wheat and takes longer to grow, meaning</a:t>
            </a:r>
            <a:r>
              <a:rPr lang="en-US" baseline="0" dirty="0" smtClean="0"/>
              <a:t> it</a:t>
            </a:r>
            <a:r>
              <a:rPr lang="en-US" dirty="0" smtClean="0"/>
              <a:t> needs sustained water throughout the summer. </a:t>
            </a:r>
            <a:r>
              <a:rPr lang="en-US" baseline="0" dirty="0" smtClean="0"/>
              <a:t> </a:t>
            </a:r>
            <a:r>
              <a:rPr lang="en-US" dirty="0" smtClean="0"/>
              <a:t>So, for corn, the decrease in precipitation decreases crop yields to a degree where erosion actually increases compared to current rates.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15736A5-6A03-1E45-BF9A-7F304298B492}"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965092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u="sng" dirty="0" smtClean="0"/>
              <a:t>Wrap</a:t>
            </a:r>
            <a:r>
              <a:rPr lang="en-US" sz="1200" b="0" u="sng" smtClean="0"/>
              <a:t>-up</a:t>
            </a:r>
          </a:p>
          <a:p>
            <a:r>
              <a:rPr lang="en-US" sz="1200" b="0" smtClean="0"/>
              <a:t>In </a:t>
            </a:r>
            <a:r>
              <a:rPr lang="en-US" sz="1200" b="0" dirty="0" smtClean="0"/>
              <a:t>the</a:t>
            </a:r>
            <a:r>
              <a:rPr lang="en-US" sz="1200" b="0" baseline="0" dirty="0" smtClean="0"/>
              <a:t> corn/ wheat</a:t>
            </a:r>
            <a:r>
              <a:rPr lang="en-US" sz="1200" b="0" dirty="0" smtClean="0"/>
              <a:t> example, we saw</a:t>
            </a:r>
            <a:r>
              <a:rPr lang="en-US" sz="1200" b="0" baseline="0" dirty="0" smtClean="0"/>
              <a:t> </a:t>
            </a:r>
            <a:r>
              <a:rPr lang="en-US" sz="1200" b="0" dirty="0" smtClean="0"/>
              <a:t>that a change in the system can impact individual crops in different ways. What is planted and the management practices</a:t>
            </a:r>
            <a:r>
              <a:rPr lang="en-US" sz="1200" b="0" baseline="0" dirty="0" smtClean="0"/>
              <a:t> employed are ultimately human decisions that have a big impact on the agro-ecosystem. This image is provided as an example of how economics and politics also have an impact on the agricultural system. You can use this to guide a closing discussion about the idea that sustainable solutions to mitigating the impacts of climate change must address environmental, social, and economic factors.</a:t>
            </a:r>
          </a:p>
          <a:p>
            <a:endParaRPr lang="en-US" sz="1200" b="0" baseline="0" dirty="0" smtClean="0"/>
          </a:p>
          <a:p>
            <a:r>
              <a:rPr lang="en-US" sz="1200" b="0" baseline="0" dirty="0" smtClean="0"/>
              <a:t>Image description from NASA: Dramatic differences in land use patterns are highlighted in this image of the U.S.-Mexico border. Lush, regularly gridded agricultural fields on the U.S. side contrast with the more barren fields of Mexico. This June 12, 2000, sub-scene combines visible and near infrared bands, displaying vegetation in red. The town of Mexicali-Calexico spans the border in the middle of the image. Watered by canals fed from the Colorado River, California's Imperial Valley is one of the country's major fruit and vegetable producers. This image covers an area 24 kilometers (15 miles) wide and ~24 kilometers (15 miles) long in three bands of the reflected visible and infrared wavelength region.</a:t>
            </a:r>
          </a:p>
          <a:p>
            <a:endParaRPr lang="en-US" sz="1200"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Public Domain Image Credit: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NASA/GSFC/METI/ERSDAC/JAROS, and U.S./Japan ASTER Science Team</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photojournal.jpl.nasa.gov</a:t>
            </a:r>
            <a:r>
              <a:rPr lang="en-US" dirty="0" smtClean="0"/>
              <a:t>/catalog/PIA02659</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15736A5-6A03-1E45-BF9A-7F304298B492}"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1755159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Who’s presenting</a:t>
            </a:r>
            <a:r>
              <a:rPr lang="en-US" baseline="0" dirty="0" smtClean="0"/>
              <a:t> this?</a:t>
            </a:r>
          </a:p>
          <a:p>
            <a:endParaRPr lang="en-US" dirty="0"/>
          </a:p>
        </p:txBody>
      </p:sp>
    </p:spTree>
    <p:extLst>
      <p:ext uri="{BB962C8B-B14F-4D97-AF65-F5344CB8AC3E}">
        <p14:creationId xmlns:p14="http://schemas.microsoft.com/office/powerpoint/2010/main" val="1414452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indent="0">
              <a:buNone/>
            </a:pPr>
            <a:r>
              <a:rPr lang="en-US" dirty="0" smtClean="0"/>
              <a:t>Hopefully you have more questions than</a:t>
            </a:r>
            <a:r>
              <a:rPr lang="en-US" baseline="0" dirty="0" smtClean="0"/>
              <a:t> you did at the beginning! Here are some great places to go for more information on specific concepts and approaches</a:t>
            </a:r>
          </a:p>
          <a:p>
            <a:pPr marL="0" indent="0">
              <a:buNone/>
            </a:pPr>
            <a:endParaRPr lang="en-US" baseline="0" dirty="0" smtClean="0"/>
          </a:p>
          <a:p>
            <a:pPr marL="0" indent="0">
              <a:buNone/>
            </a:pPr>
            <a:r>
              <a:rPr lang="en-US" baseline="0" dirty="0" smtClean="0"/>
              <a:t>Still need to compile these and add here and to the website. Will just highlight a few key ones on this slide then refer them to the webinar site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DCA2AD-8987-4644-B290-E1E5A3491727}" type="slidenum">
              <a:rPr lang="en-US" smtClean="0">
                <a:solidFill>
                  <a:prstClr val="black"/>
                </a:solidFill>
              </a:rPr>
              <a:pPr/>
              <a:t>51</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indent="0">
              <a:buNone/>
            </a:pPr>
            <a:r>
              <a:rPr lang="en-US" dirty="0" smtClean="0"/>
              <a:t>Hopefully you have more questions than</a:t>
            </a:r>
            <a:r>
              <a:rPr lang="en-US" baseline="0" dirty="0" smtClean="0"/>
              <a:t> you did at the beginning! Here are some great places to go for more information on specific concepts and approaches</a:t>
            </a:r>
          </a:p>
          <a:p>
            <a:pPr marL="0" indent="0">
              <a:buNone/>
            </a:pPr>
            <a:endParaRPr lang="en-US" baseline="0" dirty="0" smtClean="0"/>
          </a:p>
          <a:p>
            <a:pPr marL="0" indent="0">
              <a:buNone/>
            </a:pPr>
            <a:r>
              <a:rPr lang="en-US" baseline="0" dirty="0" smtClean="0"/>
              <a:t>Still need to compile these and add here and to the website. Will just highlight a few key ones on this slide then refer them to the webinar site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DCA2AD-8987-4644-B290-E1E5A3491727}" type="slidenum">
              <a:rPr lang="en-US" smtClean="0">
                <a:solidFill>
                  <a:prstClr val="black"/>
                </a:solidFill>
              </a:rPr>
              <a:pPr/>
              <a:t>52</a:t>
            </a:fld>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9472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386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Kathy</a:t>
            </a:r>
          </a:p>
        </p:txBody>
      </p:sp>
    </p:spTree>
    <p:extLst>
      <p:ext uri="{BB962C8B-B14F-4D97-AF65-F5344CB8AC3E}">
        <p14:creationId xmlns:p14="http://schemas.microsoft.com/office/powerpoint/2010/main" val="220132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Martha</a:t>
            </a:r>
          </a:p>
        </p:txBody>
      </p:sp>
    </p:spTree>
    <p:extLst>
      <p:ext uri="{BB962C8B-B14F-4D97-AF65-F5344CB8AC3E}">
        <p14:creationId xmlns:p14="http://schemas.microsoft.com/office/powerpoint/2010/main" val="27401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endParaRPr lang="en-US" dirty="0"/>
          </a:p>
        </p:txBody>
      </p:sp>
    </p:spTree>
    <p:extLst>
      <p:ext uri="{BB962C8B-B14F-4D97-AF65-F5344CB8AC3E}">
        <p14:creationId xmlns:p14="http://schemas.microsoft.com/office/powerpoint/2010/main" val="3853929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Students</a:t>
            </a:r>
            <a:r>
              <a:rPr lang="en-US" baseline="0" dirty="0" smtClean="0"/>
              <a:t> might be asked if they can demonstrate differences in the last century of erosion for natural &amp; cropland settings. The instructor might then show a meter stick to give context to the above averages.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D6A1799-14DA-4768-9997-5903408178F3}" type="slidenum">
              <a:rPr lang="en-US" smtClean="0"/>
              <a:t>6</a:t>
            </a:fld>
            <a:endParaRPr lang="en-US"/>
          </a:p>
        </p:txBody>
      </p:sp>
    </p:spTree>
    <p:extLst>
      <p:ext uri="{BB962C8B-B14F-4D97-AF65-F5344CB8AC3E}">
        <p14:creationId xmlns:p14="http://schemas.microsoft.com/office/powerpoint/2010/main" val="606911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answer to question</a:t>
            </a:r>
            <a:r>
              <a:rPr lang="en-US" baseline="0" dirty="0" smtClean="0"/>
              <a:t> 2 depends on your location. Only if you live within the boldly circled areas is erosion less than production. All other locations have threatened soil resources under current practices.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6928BA0-117E-4120-B020-0AE9C97233F9}" type="slidenum">
              <a:rPr lang="en-US" smtClean="0"/>
              <a:t>7</a:t>
            </a:fld>
            <a:endParaRPr lang="en-US"/>
          </a:p>
        </p:txBody>
      </p:sp>
    </p:spTree>
    <p:extLst>
      <p:ext uri="{BB962C8B-B14F-4D97-AF65-F5344CB8AC3E}">
        <p14:creationId xmlns:p14="http://schemas.microsoft.com/office/powerpoint/2010/main" val="4217101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endParaRPr lang="en-US" dirty="0"/>
          </a:p>
        </p:txBody>
      </p:sp>
    </p:spTree>
    <p:extLst>
      <p:ext uri="{BB962C8B-B14F-4D97-AF65-F5344CB8AC3E}">
        <p14:creationId xmlns:p14="http://schemas.microsoft.com/office/powerpoint/2010/main" val="3853929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8242" y="6139342"/>
            <a:ext cx="723669" cy="723669"/>
          </a:xfrm>
          <a:prstGeom prst="rect">
            <a:avLst/>
          </a:prstGeom>
        </p:spPr>
      </p:pic>
      <p:sp>
        <p:nvSpPr>
          <p:cNvPr id="10" name="Rectangle 9"/>
          <p:cNvSpPr/>
          <p:nvPr userDrawn="1"/>
        </p:nvSpPr>
        <p:spPr>
          <a:xfrm>
            <a:off x="981811" y="6294868"/>
            <a:ext cx="7625641" cy="461665"/>
          </a:xfrm>
          <a:prstGeom prst="rect">
            <a:avLst/>
          </a:prstGeom>
        </p:spPr>
        <p:txBody>
          <a:bodyPr wrap="square">
            <a:spAutoFit/>
          </a:bodyPr>
          <a:lstStyle/>
          <a:p>
            <a:pPr defTabSz="457200" fontAlgn="base">
              <a:spcBef>
                <a:spcPct val="0"/>
              </a:spcBef>
              <a:spcAft>
                <a:spcPct val="0"/>
              </a:spcAft>
              <a:defRPr/>
            </a:pPr>
            <a:r>
              <a:rPr lang="en-US" sz="1200" kern="1200" dirty="0" smtClean="0">
                <a:solidFill>
                  <a:prstClr val="black"/>
                </a:solidFill>
                <a:latin typeface="Arial" charset="0"/>
                <a:ea typeface="ＭＳ Ｐゴシック" charset="-128"/>
                <a:cs typeface="+mn-cs"/>
              </a:rPr>
              <a:t>This work is supported by a National Science Foundation (NSF) collaboration between the </a:t>
            </a:r>
          </a:p>
          <a:p>
            <a:pPr defTabSz="457200" fontAlgn="base">
              <a:spcBef>
                <a:spcPct val="0"/>
              </a:spcBef>
              <a:spcAft>
                <a:spcPct val="0"/>
              </a:spcAft>
              <a:defRPr/>
            </a:pPr>
            <a:r>
              <a:rPr lang="en-US" sz="1200" kern="1200" dirty="0" smtClean="0">
                <a:solidFill>
                  <a:prstClr val="black"/>
                </a:solidFill>
                <a:latin typeface="Arial" charset="0"/>
                <a:ea typeface="ＭＳ Ｐゴシック" charset="-128"/>
                <a:cs typeface="+mn-cs"/>
              </a:rPr>
              <a:t>Directorates for Education and Human Resources (EHR) and Geosciences (GEO) under grant DUE - 1125331</a:t>
            </a:r>
            <a:endParaRPr lang="en-US" sz="1200" kern="1200" dirty="0">
              <a:solidFill>
                <a:prstClr val="black"/>
              </a:solidFill>
              <a:latin typeface="Arial" charset="0"/>
              <a:ea typeface="ＭＳ Ｐゴシック" charset="-128"/>
              <a:cs typeface="+mn-cs"/>
            </a:endParaRPr>
          </a:p>
        </p:txBody>
      </p:sp>
      <p:pic>
        <p:nvPicPr>
          <p:cNvPr id="7" name="Picture 6" descr="test.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20"/>
            <a:ext cx="9144000" cy="1596132"/>
          </a:xfrm>
          <a:prstGeom prst="rect">
            <a:avLst/>
          </a:prstGeom>
        </p:spPr>
      </p:pic>
    </p:spTree>
    <p:extLst>
      <p:ext uri="{BB962C8B-B14F-4D97-AF65-F5344CB8AC3E}">
        <p14:creationId xmlns:p14="http://schemas.microsoft.com/office/powerpoint/2010/main" val="183538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A1C6DF49-1AE7-4B8F-B3D2-23488D8D2F7E}"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a:solidFill>
                <a:prstClr val="black"/>
              </a:solidFill>
              <a:latin typeface="Arial" charset="0"/>
              <a:ea typeface="ＭＳ Ｐゴシック" charset="-128"/>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a:solidFill>
                <a:prstClr val="black"/>
              </a:solidFill>
              <a:latin typeface="Arial" charset="0"/>
              <a:ea typeface="ＭＳ Ｐゴシック" charset="-128"/>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6B83CA16-59AB-4DBB-AD3E-239D48D41519}"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3116191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9FD6B3BB-3FE5-4A38-803E-D34B8F7C0840}"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a:solidFill>
                <a:prstClr val="black"/>
              </a:solidFill>
              <a:latin typeface="Arial" charset="0"/>
              <a:ea typeface="ＭＳ Ｐゴシック" charset="-128"/>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a:solidFill>
                <a:prstClr val="black"/>
              </a:solidFill>
              <a:latin typeface="Arial" charset="0"/>
              <a:ea typeface="ＭＳ Ｐゴシック" charset="-128"/>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401D2A60-32E9-473E-B501-F99106701D9A}"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1106902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304248-74E5-A742-B695-DC37A79269D7}" type="datetimeFigureOut">
              <a:rPr lang="en-US" smtClean="0"/>
              <a:t>4/20/16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0D433DF-FBC8-0C41-994D-D2DC0150E7B1}" type="slidenum">
              <a:rPr lang="en-US" smtClean="0"/>
              <a:t>‹#›</a:t>
            </a:fld>
            <a:endParaRPr lang="en-US"/>
          </a:p>
        </p:txBody>
      </p:sp>
    </p:spTree>
    <p:extLst>
      <p:ext uri="{BB962C8B-B14F-4D97-AF65-F5344CB8AC3E}">
        <p14:creationId xmlns:p14="http://schemas.microsoft.com/office/powerpoint/2010/main" val="3806161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304248-74E5-A742-B695-DC37A79269D7}" type="datetimeFigureOut">
              <a:rPr lang="en-US" smtClean="0"/>
              <a:t>4/20/16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0D433DF-FBC8-0C41-994D-D2DC0150E7B1}" type="slidenum">
              <a:rPr lang="en-US" smtClean="0"/>
              <a:t>‹#›</a:t>
            </a:fld>
            <a:endParaRPr lang="en-US"/>
          </a:p>
        </p:txBody>
      </p:sp>
    </p:spTree>
    <p:extLst>
      <p:ext uri="{BB962C8B-B14F-4D97-AF65-F5344CB8AC3E}">
        <p14:creationId xmlns:p14="http://schemas.microsoft.com/office/powerpoint/2010/main" val="2543842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304248-74E5-A742-B695-DC37A79269D7}" type="datetimeFigureOut">
              <a:rPr lang="en-US" smtClean="0"/>
              <a:t>4/20/16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0D433DF-FBC8-0C41-994D-D2DC0150E7B1}" type="slidenum">
              <a:rPr lang="en-US" smtClean="0"/>
              <a:t>‹#›</a:t>
            </a:fld>
            <a:endParaRPr lang="en-US"/>
          </a:p>
        </p:txBody>
      </p:sp>
    </p:spTree>
    <p:extLst>
      <p:ext uri="{BB962C8B-B14F-4D97-AF65-F5344CB8AC3E}">
        <p14:creationId xmlns:p14="http://schemas.microsoft.com/office/powerpoint/2010/main" val="2533076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D304248-74E5-A742-B695-DC37A79269D7}" type="datetimeFigureOut">
              <a:rPr lang="en-US" smtClean="0"/>
              <a:t>4/20/16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0D433DF-FBC8-0C41-994D-D2DC0150E7B1}" type="slidenum">
              <a:rPr lang="en-US" smtClean="0"/>
              <a:t>‹#›</a:t>
            </a:fld>
            <a:endParaRPr lang="en-US"/>
          </a:p>
        </p:txBody>
      </p:sp>
    </p:spTree>
    <p:extLst>
      <p:ext uri="{BB962C8B-B14F-4D97-AF65-F5344CB8AC3E}">
        <p14:creationId xmlns:p14="http://schemas.microsoft.com/office/powerpoint/2010/main" val="503970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D304248-74E5-A742-B695-DC37A79269D7}" type="datetimeFigureOut">
              <a:rPr lang="en-US" smtClean="0"/>
              <a:t>4/20/16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0D433DF-FBC8-0C41-994D-D2DC0150E7B1}" type="slidenum">
              <a:rPr lang="en-US" smtClean="0"/>
              <a:t>‹#›</a:t>
            </a:fld>
            <a:endParaRPr lang="en-US"/>
          </a:p>
        </p:txBody>
      </p:sp>
    </p:spTree>
    <p:extLst>
      <p:ext uri="{BB962C8B-B14F-4D97-AF65-F5344CB8AC3E}">
        <p14:creationId xmlns:p14="http://schemas.microsoft.com/office/powerpoint/2010/main" val="3600037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D304248-74E5-A742-B695-DC37A79269D7}" type="datetimeFigureOut">
              <a:rPr lang="en-US" smtClean="0"/>
              <a:t>4/20/16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0D433DF-FBC8-0C41-994D-D2DC0150E7B1}" type="slidenum">
              <a:rPr lang="en-US" smtClean="0"/>
              <a:t>‹#›</a:t>
            </a:fld>
            <a:endParaRPr lang="en-US"/>
          </a:p>
        </p:txBody>
      </p:sp>
    </p:spTree>
    <p:extLst>
      <p:ext uri="{BB962C8B-B14F-4D97-AF65-F5344CB8AC3E}">
        <p14:creationId xmlns:p14="http://schemas.microsoft.com/office/powerpoint/2010/main" val="3674812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D304248-74E5-A742-B695-DC37A79269D7}" type="datetimeFigureOut">
              <a:rPr lang="en-US" smtClean="0"/>
              <a:t>4/20/16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0D433DF-FBC8-0C41-994D-D2DC0150E7B1}" type="slidenum">
              <a:rPr lang="en-US" smtClean="0"/>
              <a:t>‹#›</a:t>
            </a:fld>
            <a:endParaRPr lang="en-US"/>
          </a:p>
        </p:txBody>
      </p:sp>
    </p:spTree>
    <p:extLst>
      <p:ext uri="{BB962C8B-B14F-4D97-AF65-F5344CB8AC3E}">
        <p14:creationId xmlns:p14="http://schemas.microsoft.com/office/powerpoint/2010/main" val="329602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0209485D-5B04-48EA-9AE6-117FC8758D86}"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a:solidFill>
                <a:prstClr val="black"/>
              </a:solidFill>
              <a:latin typeface="Arial" charset="0"/>
              <a:ea typeface="ＭＳ Ｐゴシック" charset="-128"/>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a:solidFill>
                <a:prstClr val="black"/>
              </a:solidFill>
              <a:latin typeface="Arial" charset="0"/>
              <a:ea typeface="ＭＳ Ｐゴシック" charset="-128"/>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09ADA4BF-367F-492D-AFCA-C24DDB280AFE}"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296870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D304248-74E5-A742-B695-DC37A79269D7}" type="datetimeFigureOut">
              <a:rPr lang="en-US" smtClean="0"/>
              <a:t>4/20/16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0D433DF-FBC8-0C41-994D-D2DC0150E7B1}" type="slidenum">
              <a:rPr lang="en-US" smtClean="0"/>
              <a:t>‹#›</a:t>
            </a:fld>
            <a:endParaRPr lang="en-US"/>
          </a:p>
        </p:txBody>
      </p:sp>
    </p:spTree>
    <p:extLst>
      <p:ext uri="{BB962C8B-B14F-4D97-AF65-F5344CB8AC3E}">
        <p14:creationId xmlns:p14="http://schemas.microsoft.com/office/powerpoint/2010/main" val="3018376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D304248-74E5-A742-B695-DC37A79269D7}" type="datetimeFigureOut">
              <a:rPr lang="en-US" smtClean="0"/>
              <a:t>4/20/16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0D433DF-FBC8-0C41-994D-D2DC0150E7B1}" type="slidenum">
              <a:rPr lang="en-US" smtClean="0"/>
              <a:t>‹#›</a:t>
            </a:fld>
            <a:endParaRPr lang="en-US"/>
          </a:p>
        </p:txBody>
      </p:sp>
    </p:spTree>
    <p:extLst>
      <p:ext uri="{BB962C8B-B14F-4D97-AF65-F5344CB8AC3E}">
        <p14:creationId xmlns:p14="http://schemas.microsoft.com/office/powerpoint/2010/main" val="2222743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304248-74E5-A742-B695-DC37A79269D7}" type="datetimeFigureOut">
              <a:rPr lang="en-US" smtClean="0"/>
              <a:t>4/20/16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0D433DF-FBC8-0C41-994D-D2DC0150E7B1}" type="slidenum">
              <a:rPr lang="en-US" smtClean="0"/>
              <a:t>‹#›</a:t>
            </a:fld>
            <a:endParaRPr lang="en-US"/>
          </a:p>
        </p:txBody>
      </p:sp>
    </p:spTree>
    <p:extLst>
      <p:ext uri="{BB962C8B-B14F-4D97-AF65-F5344CB8AC3E}">
        <p14:creationId xmlns:p14="http://schemas.microsoft.com/office/powerpoint/2010/main" val="3502178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304248-74E5-A742-B695-DC37A79269D7}" type="datetimeFigureOut">
              <a:rPr lang="en-US" smtClean="0"/>
              <a:t>4/20/16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0D433DF-FBC8-0C41-994D-D2DC0150E7B1}" type="slidenum">
              <a:rPr lang="en-US" smtClean="0"/>
              <a:t>‹#›</a:t>
            </a:fld>
            <a:endParaRPr lang="en-US"/>
          </a:p>
        </p:txBody>
      </p:sp>
    </p:spTree>
    <p:extLst>
      <p:ext uri="{BB962C8B-B14F-4D97-AF65-F5344CB8AC3E}">
        <p14:creationId xmlns:p14="http://schemas.microsoft.com/office/powerpoint/2010/main" val="3866478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8" name="Picture 7" descr="InTeGrate Chrome PPT-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463040"/>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8242" y="6139342"/>
            <a:ext cx="723669" cy="723669"/>
          </a:xfrm>
          <a:prstGeom prst="rect">
            <a:avLst/>
          </a:prstGeom>
        </p:spPr>
      </p:pic>
      <p:sp>
        <p:nvSpPr>
          <p:cNvPr id="10" name="Rectangle 9"/>
          <p:cNvSpPr/>
          <p:nvPr userDrawn="1"/>
        </p:nvSpPr>
        <p:spPr>
          <a:xfrm>
            <a:off x="981811" y="6294868"/>
            <a:ext cx="7625641" cy="461665"/>
          </a:xfrm>
          <a:prstGeom prst="rect">
            <a:avLst/>
          </a:prstGeom>
        </p:spPr>
        <p:txBody>
          <a:bodyPr wrap="square">
            <a:spAutoFit/>
          </a:bodyPr>
          <a:lstStyle/>
          <a:p>
            <a:pPr defTabSz="457200" fontAlgn="base">
              <a:spcBef>
                <a:spcPct val="0"/>
              </a:spcBef>
              <a:spcAft>
                <a:spcPct val="0"/>
              </a:spcAft>
              <a:defRPr/>
            </a:pPr>
            <a:r>
              <a:rPr lang="en-US" sz="1200" kern="1200" dirty="0" smtClean="0">
                <a:solidFill>
                  <a:prstClr val="black"/>
                </a:solidFill>
                <a:latin typeface="Arial" charset="0"/>
                <a:ea typeface="ＭＳ Ｐゴシック" charset="-128"/>
                <a:cs typeface="+mn-cs"/>
              </a:rPr>
              <a:t>This work is supported by a National Science Foundation (NSF) collaboration between the </a:t>
            </a:r>
          </a:p>
          <a:p>
            <a:pPr defTabSz="457200" fontAlgn="base">
              <a:spcBef>
                <a:spcPct val="0"/>
              </a:spcBef>
              <a:spcAft>
                <a:spcPct val="0"/>
              </a:spcAft>
              <a:defRPr/>
            </a:pPr>
            <a:r>
              <a:rPr lang="en-US" sz="1200" kern="1200" dirty="0" smtClean="0">
                <a:solidFill>
                  <a:prstClr val="black"/>
                </a:solidFill>
                <a:latin typeface="Arial" charset="0"/>
                <a:ea typeface="ＭＳ Ｐゴシック" charset="-128"/>
                <a:cs typeface="+mn-cs"/>
              </a:rPr>
              <a:t>Directorates for Education and Human Resources (EHR) and Geosciences (GEO) under grant DUE - 1125331</a:t>
            </a:r>
            <a:endParaRPr lang="en-US" sz="1200" kern="1200" dirty="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2003539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0209485D-5B04-48EA-9AE6-117FC8758D86}"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dirty="0">
              <a:solidFill>
                <a:prstClr val="black"/>
              </a:solidFill>
              <a:latin typeface="Arial" charset="0"/>
              <a:ea typeface="ＭＳ Ｐゴシック" charset="-128"/>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dirty="0">
              <a:solidFill>
                <a:prstClr val="black"/>
              </a:solidFill>
              <a:latin typeface="Arial" charset="0"/>
              <a:ea typeface="ＭＳ Ｐゴシック" charset="-128"/>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09ADA4BF-367F-492D-AFCA-C24DDB280AFE}"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dirty="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449909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066C1723-2882-4974-8BC4-DAB64BF488DB}"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dirty="0">
              <a:solidFill>
                <a:prstClr val="black"/>
              </a:solidFill>
              <a:latin typeface="Arial" charset="0"/>
              <a:ea typeface="ＭＳ Ｐゴシック" charset="-128"/>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dirty="0">
              <a:solidFill>
                <a:prstClr val="black"/>
              </a:solidFill>
              <a:latin typeface="Arial" charset="0"/>
              <a:ea typeface="ＭＳ Ｐゴシック" charset="-128"/>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C7F8586B-06CB-4FE9-903D-8DC017D749B3}"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dirty="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2288324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73300"/>
            <a:ext cx="4038600" cy="3852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273300"/>
            <a:ext cx="4038600" cy="3852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34A6739C-993A-40DC-BA96-5200ACBEAA4B}"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dirty="0">
              <a:solidFill>
                <a:prstClr val="black"/>
              </a:solidFill>
              <a:latin typeface="Arial" charset="0"/>
              <a:ea typeface="ＭＳ Ｐゴシック" charset="-128"/>
              <a:cs typeface="+mn-cs"/>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dirty="0">
              <a:solidFill>
                <a:prstClr val="black"/>
              </a:solidFill>
              <a:latin typeface="Arial" charset="0"/>
              <a:ea typeface="ＭＳ Ｐゴシック" charset="-128"/>
              <a:cs typeface="+mn-cs"/>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9DC77DD9-1FE4-47F1-A58B-A2588157F4D2}"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dirty="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3958199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707021"/>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346783"/>
            <a:ext cx="4040188" cy="37793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71072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346783"/>
            <a:ext cx="4041775" cy="37793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48E29EB2-950D-4DB5-92FC-34270906BC9F}"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dirty="0">
              <a:solidFill>
                <a:prstClr val="black"/>
              </a:solidFill>
              <a:latin typeface="Arial" charset="0"/>
              <a:ea typeface="ＭＳ Ｐゴシック" charset="-128"/>
              <a:cs typeface="+mn-cs"/>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dirty="0">
              <a:solidFill>
                <a:prstClr val="black"/>
              </a:solidFill>
              <a:latin typeface="Arial" charset="0"/>
              <a:ea typeface="ＭＳ Ｐゴシック" charset="-128"/>
              <a:cs typeface="+mn-cs"/>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C2416733-B812-4925-B9FC-436DF744ED26}"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dirty="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1315585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4CF7D432-2D1D-4F5F-8E59-701B68D8A48F}"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dirty="0">
              <a:solidFill>
                <a:prstClr val="black"/>
              </a:solidFill>
              <a:latin typeface="Arial" charset="0"/>
              <a:ea typeface="ＭＳ Ｐゴシック" charset="-128"/>
              <a:cs typeface="+mn-cs"/>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dirty="0">
              <a:solidFill>
                <a:prstClr val="black"/>
              </a:solidFill>
              <a:latin typeface="Arial" charset="0"/>
              <a:ea typeface="ＭＳ Ｐゴシック" charset="-128"/>
              <a:cs typeface="+mn-cs"/>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C216BE25-DC61-4559-9ED3-3EFD354FF16F}"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dirty="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45375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066C1723-2882-4974-8BC4-DAB64BF488DB}"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a:solidFill>
                <a:prstClr val="black"/>
              </a:solidFill>
              <a:latin typeface="Arial" charset="0"/>
              <a:ea typeface="ＭＳ Ｐゴシック" charset="-128"/>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a:solidFill>
                <a:prstClr val="black"/>
              </a:solidFill>
              <a:latin typeface="Arial" charset="0"/>
              <a:ea typeface="ＭＳ Ｐゴシック" charset="-128"/>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C7F8586B-06CB-4FE9-903D-8DC017D749B3}"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1555428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B61A20D9-CB30-4906-A8E8-06423B7D3800}"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dirty="0">
              <a:solidFill>
                <a:prstClr val="black"/>
              </a:solidFill>
              <a:latin typeface="Arial" charset="0"/>
              <a:ea typeface="ＭＳ Ｐゴシック" charset="-128"/>
              <a:cs typeface="+mn-cs"/>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dirty="0">
              <a:solidFill>
                <a:prstClr val="black"/>
              </a:solidFill>
              <a:latin typeface="Arial" charset="0"/>
              <a:ea typeface="ＭＳ Ｐゴシック" charset="-128"/>
              <a:cs typeface="+mn-cs"/>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78985B9F-16D3-4E4A-A847-EE1DE64DFD2D}"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dirty="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3593075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13042"/>
            <a:ext cx="3008313" cy="832853"/>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245895"/>
            <a:ext cx="3008313" cy="38802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91915F55-D7A6-4FF2-BB99-68B3F6E8863F}"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dirty="0">
              <a:solidFill>
                <a:prstClr val="black"/>
              </a:solidFill>
              <a:latin typeface="Arial" charset="0"/>
              <a:ea typeface="ＭＳ Ｐゴシック" charset="-128"/>
              <a:cs typeface="+mn-cs"/>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dirty="0">
              <a:solidFill>
                <a:prstClr val="black"/>
              </a:solidFill>
              <a:latin typeface="Arial" charset="0"/>
              <a:ea typeface="ＭＳ Ｐゴシック" charset="-128"/>
              <a:cs typeface="+mn-cs"/>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8199BF8D-F214-44D3-A845-E9C76F04E2A6}"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dirty="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687060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69999"/>
            <a:ext cx="5486400" cy="3457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2D54F69C-9302-49A0-B12C-F4BD542E0885}"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dirty="0">
              <a:solidFill>
                <a:prstClr val="black"/>
              </a:solidFill>
              <a:latin typeface="Arial" charset="0"/>
              <a:ea typeface="ＭＳ Ｐゴシック" charset="-128"/>
              <a:cs typeface="+mn-cs"/>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dirty="0">
              <a:solidFill>
                <a:prstClr val="black"/>
              </a:solidFill>
              <a:latin typeface="Arial" charset="0"/>
              <a:ea typeface="ＭＳ Ｐゴシック" charset="-128"/>
              <a:cs typeface="+mn-cs"/>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058134DA-BC14-4633-83C1-C0B71DFB94B3}"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dirty="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372554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A1C6DF49-1AE7-4B8F-B3D2-23488D8D2F7E}"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dirty="0">
              <a:solidFill>
                <a:prstClr val="black"/>
              </a:solidFill>
              <a:latin typeface="Arial" charset="0"/>
              <a:ea typeface="ＭＳ Ｐゴシック" charset="-128"/>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dirty="0">
              <a:solidFill>
                <a:prstClr val="black"/>
              </a:solidFill>
              <a:latin typeface="Arial" charset="0"/>
              <a:ea typeface="ＭＳ Ｐゴシック" charset="-128"/>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6B83CA16-59AB-4DBB-AD3E-239D48D41519}"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dirty="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14408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9FD6B3BB-3FE5-4A38-803E-D34B8F7C0840}"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dirty="0">
              <a:solidFill>
                <a:prstClr val="black"/>
              </a:solidFill>
              <a:latin typeface="Arial" charset="0"/>
              <a:ea typeface="ＭＳ Ｐゴシック" charset="-128"/>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dirty="0">
              <a:solidFill>
                <a:prstClr val="black"/>
              </a:solidFill>
              <a:latin typeface="Arial" charset="0"/>
              <a:ea typeface="ＭＳ Ｐゴシック" charset="-128"/>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401D2A60-32E9-473E-B501-F99106701D9A}"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dirty="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2351040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499B4D-D491-8A44-B512-92D4E85FE543}" type="datetimeFigureOut">
              <a:rPr lang="en-US" smtClean="0">
                <a:solidFill>
                  <a:prstClr val="black">
                    <a:tint val="75000"/>
                  </a:prstClr>
                </a:solidFill>
                <a:latin typeface="Calibri"/>
              </a:rPr>
              <a:pPr/>
              <a:t>4/20/16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BB425A0-6EC1-6541-8D07-63E2EFB9B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7625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499B4D-D491-8A44-B512-92D4E85FE543}" type="datetimeFigureOut">
              <a:rPr lang="en-US" smtClean="0">
                <a:solidFill>
                  <a:prstClr val="black">
                    <a:tint val="75000"/>
                  </a:prstClr>
                </a:solidFill>
                <a:latin typeface="Calibri"/>
              </a:rPr>
              <a:pPr/>
              <a:t>4/20/16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BB425A0-6EC1-6541-8D07-63E2EFB9B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1439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499B4D-D491-8A44-B512-92D4E85FE543}" type="datetimeFigureOut">
              <a:rPr lang="en-US" smtClean="0">
                <a:solidFill>
                  <a:prstClr val="black">
                    <a:tint val="75000"/>
                  </a:prstClr>
                </a:solidFill>
                <a:latin typeface="Calibri"/>
              </a:rPr>
              <a:pPr/>
              <a:t>4/20/16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BB425A0-6EC1-6541-8D07-63E2EFB9B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9177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499B4D-D491-8A44-B512-92D4E85FE543}" type="datetimeFigureOut">
              <a:rPr lang="en-US" smtClean="0">
                <a:solidFill>
                  <a:prstClr val="black">
                    <a:tint val="75000"/>
                  </a:prstClr>
                </a:solidFill>
                <a:latin typeface="Calibri"/>
              </a:rPr>
              <a:pPr/>
              <a:t>4/20/16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BB425A0-6EC1-6541-8D07-63E2EFB9B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3996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499B4D-D491-8A44-B512-92D4E85FE543}" type="datetimeFigureOut">
              <a:rPr lang="en-US" smtClean="0">
                <a:solidFill>
                  <a:prstClr val="black">
                    <a:tint val="75000"/>
                  </a:prstClr>
                </a:solidFill>
                <a:latin typeface="Calibri"/>
              </a:rPr>
              <a:pPr/>
              <a:t>4/20/16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BB425A0-6EC1-6541-8D07-63E2EFB9B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94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73300"/>
            <a:ext cx="4038600" cy="3852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273300"/>
            <a:ext cx="4038600" cy="3852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34A6739C-993A-40DC-BA96-5200ACBEAA4B}"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a:solidFill>
                <a:prstClr val="black"/>
              </a:solidFill>
              <a:latin typeface="Arial" charset="0"/>
              <a:ea typeface="ＭＳ Ｐゴシック" charset="-128"/>
              <a:cs typeface="+mn-cs"/>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a:solidFill>
                <a:prstClr val="black"/>
              </a:solidFill>
              <a:latin typeface="Arial" charset="0"/>
              <a:ea typeface="ＭＳ Ｐゴシック" charset="-128"/>
              <a:cs typeface="+mn-cs"/>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9DC77DD9-1FE4-47F1-A58B-A2588157F4D2}"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264091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499B4D-D491-8A44-B512-92D4E85FE543}" type="datetimeFigureOut">
              <a:rPr lang="en-US" smtClean="0">
                <a:solidFill>
                  <a:prstClr val="black">
                    <a:tint val="75000"/>
                  </a:prstClr>
                </a:solidFill>
                <a:latin typeface="Calibri"/>
              </a:rPr>
              <a:pPr/>
              <a:t>4/20/16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BB425A0-6EC1-6541-8D07-63E2EFB9B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198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499B4D-D491-8A44-B512-92D4E85FE543}" type="datetimeFigureOut">
              <a:rPr lang="en-US" smtClean="0">
                <a:solidFill>
                  <a:prstClr val="black">
                    <a:tint val="75000"/>
                  </a:prstClr>
                </a:solidFill>
                <a:latin typeface="Calibri"/>
              </a:rPr>
              <a:pPr/>
              <a:t>4/20/16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BB425A0-6EC1-6541-8D07-63E2EFB9B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00809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499B4D-D491-8A44-B512-92D4E85FE543}" type="datetimeFigureOut">
              <a:rPr lang="en-US" smtClean="0">
                <a:solidFill>
                  <a:prstClr val="black">
                    <a:tint val="75000"/>
                  </a:prstClr>
                </a:solidFill>
                <a:latin typeface="Calibri"/>
              </a:rPr>
              <a:pPr/>
              <a:t>4/20/16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BB425A0-6EC1-6541-8D07-63E2EFB9B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0639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499B4D-D491-8A44-B512-92D4E85FE543}" type="datetimeFigureOut">
              <a:rPr lang="en-US" smtClean="0">
                <a:solidFill>
                  <a:prstClr val="black">
                    <a:tint val="75000"/>
                  </a:prstClr>
                </a:solidFill>
                <a:latin typeface="Calibri"/>
              </a:rPr>
              <a:pPr/>
              <a:t>4/20/16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BB425A0-6EC1-6541-8D07-63E2EFB9B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92687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499B4D-D491-8A44-B512-92D4E85FE543}" type="datetimeFigureOut">
              <a:rPr lang="en-US" smtClean="0">
                <a:solidFill>
                  <a:prstClr val="black">
                    <a:tint val="75000"/>
                  </a:prstClr>
                </a:solidFill>
                <a:latin typeface="Calibri"/>
              </a:rPr>
              <a:pPr/>
              <a:t>4/20/16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BB425A0-6EC1-6541-8D07-63E2EFB9B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63876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499B4D-D491-8A44-B512-92D4E85FE543}" type="datetimeFigureOut">
              <a:rPr lang="en-US" smtClean="0">
                <a:solidFill>
                  <a:prstClr val="black">
                    <a:tint val="75000"/>
                  </a:prstClr>
                </a:solidFill>
                <a:latin typeface="Calibri"/>
              </a:rPr>
              <a:pPr/>
              <a:t>4/20/16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BB425A0-6EC1-6541-8D07-63E2EFB9B0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5262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707021"/>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346783"/>
            <a:ext cx="4040188" cy="37793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71072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346783"/>
            <a:ext cx="4041775" cy="37793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48E29EB2-950D-4DB5-92FC-34270906BC9F}"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a:solidFill>
                <a:prstClr val="black"/>
              </a:solidFill>
              <a:latin typeface="Arial" charset="0"/>
              <a:ea typeface="ＭＳ Ｐゴシック" charset="-128"/>
              <a:cs typeface="+mn-cs"/>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a:solidFill>
                <a:prstClr val="black"/>
              </a:solidFill>
              <a:latin typeface="Arial" charset="0"/>
              <a:ea typeface="ＭＳ Ｐゴシック" charset="-128"/>
              <a:cs typeface="+mn-cs"/>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C2416733-B812-4925-B9FC-436DF744ED26}"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197959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4CF7D432-2D1D-4F5F-8E59-701B68D8A48F}"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a:solidFill>
                <a:prstClr val="black"/>
              </a:solidFill>
              <a:latin typeface="Arial" charset="0"/>
              <a:ea typeface="ＭＳ Ｐゴシック" charset="-128"/>
              <a:cs typeface="+mn-cs"/>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a:solidFill>
                <a:prstClr val="black"/>
              </a:solidFill>
              <a:latin typeface="Arial" charset="0"/>
              <a:ea typeface="ＭＳ Ｐゴシック" charset="-128"/>
              <a:cs typeface="+mn-cs"/>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C216BE25-DC61-4559-9ED3-3EFD354FF16F}"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3174228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B61A20D9-CB30-4906-A8E8-06423B7D3800}"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a:solidFill>
                <a:prstClr val="black"/>
              </a:solidFill>
              <a:latin typeface="Arial" charset="0"/>
              <a:ea typeface="ＭＳ Ｐゴシック" charset="-128"/>
              <a:cs typeface="+mn-cs"/>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a:solidFill>
                <a:prstClr val="black"/>
              </a:solidFill>
              <a:latin typeface="Arial" charset="0"/>
              <a:ea typeface="ＭＳ Ｐゴシック" charset="-128"/>
              <a:cs typeface="+mn-cs"/>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78985B9F-16D3-4E4A-A847-EE1DE64DFD2D}"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1659381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13042"/>
            <a:ext cx="3008313" cy="832853"/>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245895"/>
            <a:ext cx="3008313" cy="38802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91915F55-D7A6-4FF2-BB99-68B3F6E8863F}"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a:solidFill>
                <a:prstClr val="black"/>
              </a:solidFill>
              <a:latin typeface="Arial" charset="0"/>
              <a:ea typeface="ＭＳ Ｐゴシック" charset="-128"/>
              <a:cs typeface="+mn-cs"/>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a:solidFill>
                <a:prstClr val="black"/>
              </a:solidFill>
              <a:latin typeface="Arial" charset="0"/>
              <a:ea typeface="ＭＳ Ｐゴシック" charset="-128"/>
              <a:cs typeface="+mn-cs"/>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8199BF8D-F214-44D3-A845-E9C76F04E2A6}"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1964644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69999"/>
            <a:ext cx="5486400" cy="3457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fontAlgn="base">
              <a:spcBef>
                <a:spcPct val="0"/>
              </a:spcBef>
              <a:spcAft>
                <a:spcPct val="0"/>
              </a:spcAft>
            </a:pPr>
            <a:fld id="{2D54F69C-9302-49A0-B12C-F4BD542E0885}" type="datetime1">
              <a:rPr lang="en-US" sz="1800" kern="1200">
                <a:solidFill>
                  <a:prstClr val="black"/>
                </a:solidFill>
                <a:latin typeface="Arial" charset="0"/>
                <a:ea typeface="ＭＳ Ｐゴシック" charset="-128"/>
                <a:cs typeface="+mn-cs"/>
              </a:rPr>
              <a:pPr defTabSz="457200" fontAlgn="base">
                <a:spcBef>
                  <a:spcPct val="0"/>
                </a:spcBef>
                <a:spcAft>
                  <a:spcPct val="0"/>
                </a:spcAft>
              </a:pPr>
              <a:t>4/20/16</a:t>
            </a:fld>
            <a:endParaRPr lang="en-US" sz="1800" kern="1200">
              <a:solidFill>
                <a:prstClr val="black"/>
              </a:solidFill>
              <a:latin typeface="Arial" charset="0"/>
              <a:ea typeface="ＭＳ Ｐゴシック" charset="-128"/>
              <a:cs typeface="+mn-cs"/>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fontAlgn="base">
              <a:spcBef>
                <a:spcPct val="0"/>
              </a:spcBef>
              <a:spcAft>
                <a:spcPct val="0"/>
              </a:spcAft>
              <a:defRPr/>
            </a:pPr>
            <a:endParaRPr lang="en-US" sz="1800" kern="1200">
              <a:solidFill>
                <a:prstClr val="black"/>
              </a:solidFill>
              <a:latin typeface="Arial" charset="0"/>
              <a:ea typeface="ＭＳ Ｐゴシック" charset="-128"/>
              <a:cs typeface="+mn-cs"/>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fontAlgn="base">
              <a:spcBef>
                <a:spcPct val="0"/>
              </a:spcBef>
              <a:spcAft>
                <a:spcPct val="0"/>
              </a:spcAft>
            </a:pPr>
            <a:fld id="{058134DA-BC14-4633-83C1-C0B71DFB94B3}" type="slidenum">
              <a:rPr lang="en-US" sz="1800" kern="1200">
                <a:solidFill>
                  <a:prstClr val="black"/>
                </a:solidFill>
                <a:latin typeface="Arial" charset="0"/>
                <a:ea typeface="ＭＳ Ｐゴシック" charset="-128"/>
                <a:cs typeface="+mn-cs"/>
              </a:rPr>
              <a:pPr defTabSz="457200" fontAlgn="base">
                <a:spcBef>
                  <a:spcPct val="0"/>
                </a:spcBef>
                <a:spcAft>
                  <a:spcPct val="0"/>
                </a:spcAft>
              </a:pPr>
              <a:t>‹#›</a:t>
            </a:fld>
            <a:endParaRPr lang="en-US" sz="1800" kern="1200">
              <a:solidFill>
                <a:prstClr val="black"/>
              </a:solidFill>
              <a:latin typeface="Arial" charset="0"/>
              <a:ea typeface="ＭＳ Ｐゴシック" charset="-128"/>
              <a:cs typeface="+mn-cs"/>
            </a:endParaRPr>
          </a:p>
        </p:txBody>
      </p:sp>
    </p:spTree>
    <p:extLst>
      <p:ext uri="{BB962C8B-B14F-4D97-AF65-F5344CB8AC3E}">
        <p14:creationId xmlns:p14="http://schemas.microsoft.com/office/powerpoint/2010/main" val="2042782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4.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04527"/>
            <a:ext cx="8229600" cy="673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953760"/>
            <a:ext cx="8229600" cy="4416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 name="Picture 1" descr="3665051_d13d4008.jpg"/>
          <p:cNvPicPr>
            <a:picLocks noChangeAspect="1"/>
          </p:cNvPicPr>
          <p:nvPr userDrawn="1"/>
        </p:nvPicPr>
        <p:blipFill rotWithShape="1">
          <a:blip r:embed="rId14" cstate="email">
            <a:alphaModFix amt="76000"/>
            <a:extLst>
              <a:ext uri="{28A0092B-C50C-407E-A947-70E740481C1C}">
                <a14:useLocalDpi xmlns:a14="http://schemas.microsoft.com/office/drawing/2010/main"/>
              </a:ext>
            </a:extLst>
          </a:blip>
          <a:srcRect/>
          <a:stretch/>
        </p:blipFill>
        <p:spPr>
          <a:xfrm>
            <a:off x="-29196" y="-1"/>
            <a:ext cx="9235440" cy="751374"/>
          </a:xfrm>
          <a:prstGeom prst="rect">
            <a:avLst/>
          </a:prstGeom>
        </p:spPr>
      </p:pic>
      <p:sp>
        <p:nvSpPr>
          <p:cNvPr id="6" name="Title Placeholder 1"/>
          <p:cNvSpPr txBox="1">
            <a:spLocks/>
          </p:cNvSpPr>
          <p:nvPr userDrawn="1"/>
        </p:nvSpPr>
        <p:spPr bwMode="auto">
          <a:xfrm>
            <a:off x="0" y="34476"/>
            <a:ext cx="8229600" cy="673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r>
              <a:rPr lang="en-US" dirty="0" smtClean="0">
                <a:solidFill>
                  <a:schemeClr val="bg2">
                    <a:lumMod val="90000"/>
                  </a:schemeClr>
                </a:solidFill>
              </a:rPr>
              <a:t>A Growing Concern</a:t>
            </a:r>
          </a:p>
        </p:txBody>
      </p:sp>
    </p:spTree>
    <p:extLst>
      <p:ext uri="{BB962C8B-B14F-4D97-AF65-F5344CB8AC3E}">
        <p14:creationId xmlns:p14="http://schemas.microsoft.com/office/powerpoint/2010/main" val="67376623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4244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3665051_d13d4008.jpg"/>
          <p:cNvPicPr>
            <a:picLocks noChangeAspect="1"/>
          </p:cNvPicPr>
          <p:nvPr userDrawn="1"/>
        </p:nvPicPr>
        <p:blipFill rotWithShape="1">
          <a:blip r:embed="rId13" cstate="email">
            <a:alphaModFix amt="76000"/>
            <a:extLst>
              <a:ext uri="{28A0092B-C50C-407E-A947-70E740481C1C}">
                <a14:useLocalDpi xmlns:a14="http://schemas.microsoft.com/office/drawing/2010/main"/>
              </a:ext>
            </a:extLst>
          </a:blip>
          <a:srcRect/>
          <a:stretch/>
        </p:blipFill>
        <p:spPr>
          <a:xfrm>
            <a:off x="-29196" y="-1"/>
            <a:ext cx="9235440" cy="1226338"/>
          </a:xfrm>
          <a:prstGeom prst="rect">
            <a:avLst/>
          </a:prstGeom>
        </p:spPr>
      </p:pic>
      <p:sp>
        <p:nvSpPr>
          <p:cNvPr id="8" name="Title Placeholder 1"/>
          <p:cNvSpPr txBox="1">
            <a:spLocks/>
          </p:cNvSpPr>
          <p:nvPr userDrawn="1"/>
        </p:nvSpPr>
        <p:spPr bwMode="auto">
          <a:xfrm>
            <a:off x="0" y="34476"/>
            <a:ext cx="8229600" cy="9436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r>
              <a:rPr lang="en-US" dirty="0" smtClean="0">
                <a:solidFill>
                  <a:schemeClr val="bg2">
                    <a:lumMod val="90000"/>
                  </a:schemeClr>
                </a:solidFill>
              </a:rPr>
              <a:t>A Growing Concern</a:t>
            </a:r>
          </a:p>
          <a:p>
            <a:pPr algn="l"/>
            <a:r>
              <a:rPr lang="en-US" sz="2400" i="1" dirty="0" smtClean="0">
                <a:solidFill>
                  <a:schemeClr val="bg2">
                    <a:lumMod val="90000"/>
                  </a:schemeClr>
                </a:solidFill>
              </a:rPr>
              <a:t>Sustaining Soil Resources</a:t>
            </a:r>
            <a:r>
              <a:rPr lang="en-US" sz="2400" i="1" baseline="0" dirty="0" smtClean="0">
                <a:solidFill>
                  <a:schemeClr val="bg2">
                    <a:lumMod val="90000"/>
                  </a:schemeClr>
                </a:solidFill>
              </a:rPr>
              <a:t> through Local Decision Making</a:t>
            </a:r>
            <a:endParaRPr lang="en-US" sz="2400" i="1" dirty="0" smtClean="0">
              <a:solidFill>
                <a:schemeClr val="bg2">
                  <a:lumMod val="90000"/>
                </a:schemeClr>
              </a:solidFill>
            </a:endParaRPr>
          </a:p>
        </p:txBody>
      </p:sp>
    </p:spTree>
    <p:extLst>
      <p:ext uri="{BB962C8B-B14F-4D97-AF65-F5344CB8AC3E}">
        <p14:creationId xmlns:p14="http://schemas.microsoft.com/office/powerpoint/2010/main" val="381801627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43935"/>
            <a:ext cx="8229600" cy="673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953760"/>
            <a:ext cx="8229600" cy="4416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 name="Picture 9" descr="InTeGrate Chrome PPT-04.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 y="7384"/>
            <a:ext cx="9144001" cy="954156"/>
          </a:xfrm>
          <a:prstGeom prst="rect">
            <a:avLst/>
          </a:prstGeom>
        </p:spPr>
      </p:pic>
    </p:spTree>
    <p:extLst>
      <p:ext uri="{BB962C8B-B14F-4D97-AF65-F5344CB8AC3E}">
        <p14:creationId xmlns:p14="http://schemas.microsoft.com/office/powerpoint/2010/main" val="171142094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D499B4D-D491-8A44-B512-92D4E85FE543}" type="datetimeFigureOut">
              <a:rPr lang="en-US" kern="1200" smtClean="0">
                <a:solidFill>
                  <a:prstClr val="black">
                    <a:tint val="75000"/>
                  </a:prstClr>
                </a:solidFill>
                <a:latin typeface="Calibri"/>
                <a:ea typeface="+mn-ea"/>
                <a:cs typeface="+mn-cs"/>
              </a:rPr>
              <a:pPr defTabSz="457200"/>
              <a:t>4/20/16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BB425A0-6EC1-6541-8D07-63E2EFB9B04D}"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4654870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4.tiff"/><Relationship Id="rId3" Type="http://schemas.openxmlformats.org/officeDocument/2006/relationships/image" Target="../media/image25.tiff"/></Relationships>
</file>

<file path=ppt/slides/_rels/slide13.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tiff"/><Relationship Id="rId1" Type="http://schemas.openxmlformats.org/officeDocument/2006/relationships/slideLayout" Target="../slideLayouts/slideLayout36.xml"/><Relationship Id="rId2" Type="http://schemas.openxmlformats.org/officeDocument/2006/relationships/image" Target="../media/image26.tiff"/></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tiff"/><Relationship Id="rId5" Type="http://schemas.openxmlformats.org/officeDocument/2006/relationships/image" Target="../media/image29.tiff"/><Relationship Id="rId1" Type="http://schemas.openxmlformats.org/officeDocument/2006/relationships/slideLayout" Target="../slideLayouts/slideLayout36.xml"/><Relationship Id="rId2" Type="http://schemas.openxmlformats.org/officeDocument/2006/relationships/image" Target="../media/image26.tiff"/></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5.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5.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5.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35.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png"/><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erc.carleton.edu/dev/integrate/teaching_materials/soils/index.html" TargetMode="External"/><Relationship Id="rId4" Type="http://schemas.openxmlformats.org/officeDocument/2006/relationships/image" Target="../media/image42.tiff"/><Relationship Id="rId5" Type="http://schemas.openxmlformats.org/officeDocument/2006/relationships/image" Target="../media/image43.tiff"/><Relationship Id="rId6" Type="http://schemas.openxmlformats.org/officeDocument/2006/relationships/image" Target="../media/image44.tiff"/><Relationship Id="rId7" Type="http://schemas.openxmlformats.org/officeDocument/2006/relationships/image" Target="../media/image45.tiff"/><Relationship Id="rId1" Type="http://schemas.openxmlformats.org/officeDocument/2006/relationships/slideLayout" Target="../slideLayouts/slideLayout36.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5" Type="http://schemas.openxmlformats.org/officeDocument/2006/relationships/image" Target="../media/image48.tiff"/><Relationship Id="rId6" Type="http://schemas.openxmlformats.org/officeDocument/2006/relationships/image" Target="../media/image49.tiff"/><Relationship Id="rId1" Type="http://schemas.openxmlformats.org/officeDocument/2006/relationships/slideLayout" Target="../slideLayouts/slideLayout25.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5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4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51.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52.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hyperlink" Target="http://serc.carleton.edu/integrate/teaching_materials/systems_what.html" TargetMode="External"/><Relationship Id="rId4" Type="http://schemas.openxmlformats.org/officeDocument/2006/relationships/image" Target="../media/image53.tiff"/><Relationship Id="rId1" Type="http://schemas.openxmlformats.org/officeDocument/2006/relationships/slideLayout" Target="../slideLayouts/slideLayout25.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hyperlink" Target="http://serc.carleton.edu/integrate/teaching_materials/mineral_resources/conceptmaps.html" TargetMode="External"/><Relationship Id="rId4" Type="http://schemas.openxmlformats.org/officeDocument/2006/relationships/image" Target="../media/image54.tiff"/><Relationship Id="rId5" Type="http://schemas.openxmlformats.org/officeDocument/2006/relationships/image" Target="../media/image55.tiff"/><Relationship Id="rId1" Type="http://schemas.openxmlformats.org/officeDocument/2006/relationships/slideLayout" Target="../slideLayouts/slideLayout25.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6" Type="http://schemas.openxmlformats.org/officeDocument/2006/relationships/image" Target="../media/image16.tiff"/><Relationship Id="rId1" Type="http://schemas.openxmlformats.org/officeDocument/2006/relationships/slideLayout" Target="../slideLayouts/slideLayout36.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58.emf"/></Relationships>
</file>

<file path=ppt/slides/_rels/slide33.xml.rels><?xml version="1.0" encoding="UTF-8" standalone="yes"?>
<Relationships xmlns="http://schemas.openxmlformats.org/package/2006/relationships"><Relationship Id="rId3" Type="http://schemas.openxmlformats.org/officeDocument/2006/relationships/image" Target="../media/image59.tiff"/><Relationship Id="rId4" Type="http://schemas.openxmlformats.org/officeDocument/2006/relationships/hyperlink" Target="http://serc.carleton.edu/integrate/teaching_materials/sustain_agriculture/activity5.html" TargetMode="External"/><Relationship Id="rId5" Type="http://schemas.openxmlformats.org/officeDocument/2006/relationships/hyperlink" Target="http://serc.carleton.edu/dev/integrate/teaching_materials/sustain_agriculture/index.html" TargetMode="External"/><Relationship Id="rId6" Type="http://schemas.openxmlformats.org/officeDocument/2006/relationships/image" Target="../media/image60.emf"/><Relationship Id="rId7" Type="http://schemas.openxmlformats.org/officeDocument/2006/relationships/image" Target="../media/image61.emf"/><Relationship Id="rId8" Type="http://schemas.openxmlformats.org/officeDocument/2006/relationships/image" Target="../media/image62.emf"/><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7.xml"/><Relationship Id="rId3" Type="http://schemas.openxmlformats.org/officeDocument/2006/relationships/image" Target="../media/image6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8.xml"/><Relationship Id="rId3" Type="http://schemas.openxmlformats.org/officeDocument/2006/relationships/image" Target="../media/image6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6" Type="http://schemas.openxmlformats.org/officeDocument/2006/relationships/image" Target="../media/image16.tiff"/><Relationship Id="rId1" Type="http://schemas.openxmlformats.org/officeDocument/2006/relationships/slideLayout" Target="../slideLayouts/slideLayout3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4.xml"/><Relationship Id="rId3"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s>
</file>

<file path=ppt/slides/_rels/slide52.xml.rels><?xml version="1.0" encoding="UTF-8" standalone="yes"?>
<Relationships xmlns="http://schemas.openxmlformats.org/package/2006/relationships"><Relationship Id="rId3" Type="http://schemas.openxmlformats.org/officeDocument/2006/relationships/hyperlink" Target="http://serc.carleton.edu/integrate/info_team_members/currdev/effective_materials/systems_think.html" TargetMode="External"/><Relationship Id="rId4" Type="http://schemas.openxmlformats.org/officeDocument/2006/relationships/image" Target="../media/image65.tiff"/><Relationship Id="rId1" Type="http://schemas.openxmlformats.org/officeDocument/2006/relationships/slideLayout" Target="../slideLayouts/slideLayout25.xml"/><Relationship Id="rId2" Type="http://schemas.openxmlformats.org/officeDocument/2006/relationships/notesSlide" Target="../notesSlides/notesSlide36.xml"/></Relationships>
</file>

<file path=ppt/slides/_rels/slide53.xml.rels><?xml version="1.0" encoding="UTF-8" standalone="yes"?>
<Relationships xmlns="http://schemas.openxmlformats.org/package/2006/relationships"><Relationship Id="rId3" Type="http://schemas.openxmlformats.org/officeDocument/2006/relationships/hyperlink" Target="http://serc.carleton.edu/integrate/participate/systems_thinking/index.html" TargetMode="External"/><Relationship Id="rId4" Type="http://schemas.openxmlformats.org/officeDocument/2006/relationships/image" Target="../media/image66.png"/><Relationship Id="rId1" Type="http://schemas.openxmlformats.org/officeDocument/2006/relationships/slideLayout" Target="../slideLayouts/slideLayout25.xml"/><Relationship Id="rId2" Type="http://schemas.openxmlformats.org/officeDocument/2006/relationships/notesSlide" Target="../notesSlides/notesSlide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casoilresource.lawr.ucdavis.edu/gmap/" TargetMode="External"/><Relationship Id="rId4" Type="http://schemas.openxmlformats.org/officeDocument/2006/relationships/image" Target="../media/image21.tiff"/><Relationship Id="rId5" Type="http://schemas.openxmlformats.org/officeDocument/2006/relationships/image" Target="../media/image22.tiff"/><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1711957"/>
            <a:ext cx="8229600" cy="14626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3600" dirty="0"/>
              <a:t>Welcome to the </a:t>
            </a:r>
            <a:br>
              <a:rPr lang="en-US" sz="3600" dirty="0"/>
            </a:br>
            <a:r>
              <a:rPr lang="en-US" sz="3600" dirty="0"/>
              <a:t>2016 </a:t>
            </a:r>
            <a:r>
              <a:rPr lang="en-US" sz="3600" dirty="0" err="1"/>
              <a:t>InTeGrate</a:t>
            </a:r>
            <a:r>
              <a:rPr lang="en-US" sz="3600" dirty="0"/>
              <a:t> Professional Development Webinar Series</a:t>
            </a:r>
          </a:p>
        </p:txBody>
      </p:sp>
      <p:sp>
        <p:nvSpPr>
          <p:cNvPr id="9" name="Content Placeholder 2"/>
          <p:cNvSpPr txBox="1">
            <a:spLocks/>
          </p:cNvSpPr>
          <p:nvPr/>
        </p:nvSpPr>
        <p:spPr bwMode="auto">
          <a:xfrm>
            <a:off x="457200" y="2800609"/>
            <a:ext cx="8229600" cy="23347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smtClean="0"/>
          </a:p>
          <a:p>
            <a:r>
              <a:rPr lang="en-US" sz="2400" dirty="0" smtClean="0">
                <a:solidFill>
                  <a:schemeClr val="tx1"/>
                </a:solidFill>
              </a:rPr>
              <a:t>Free and open to the public, this series aims to help faculty teach about the earth in the context of societal issues. The series incorporates </a:t>
            </a:r>
            <a:r>
              <a:rPr lang="en-US" sz="2400" dirty="0" err="1" smtClean="0">
                <a:solidFill>
                  <a:schemeClr val="tx1"/>
                </a:solidFill>
              </a:rPr>
              <a:t>InTeGrate</a:t>
            </a:r>
            <a:r>
              <a:rPr lang="en-US" sz="2400" dirty="0" smtClean="0">
                <a:solidFill>
                  <a:schemeClr val="tx1"/>
                </a:solidFill>
              </a:rPr>
              <a:t> principles into teaching practices, provides materials available for adoption, and creates a forum for participants to learn and share teaching strategies.</a:t>
            </a:r>
          </a:p>
          <a:p>
            <a:endParaRPr lang="en-US" sz="2400" dirty="0" smtClean="0">
              <a:solidFill>
                <a:schemeClr val="tx1"/>
              </a:solidFill>
            </a:endParaRPr>
          </a:p>
          <a:p>
            <a:endParaRPr lang="en-US" dirty="0"/>
          </a:p>
        </p:txBody>
      </p:sp>
      <p:sp>
        <p:nvSpPr>
          <p:cNvPr id="3" name="Rectangle 2"/>
          <p:cNvSpPr/>
          <p:nvPr/>
        </p:nvSpPr>
        <p:spPr>
          <a:xfrm>
            <a:off x="83269" y="5505635"/>
            <a:ext cx="8873956" cy="338554"/>
          </a:xfrm>
          <a:prstGeom prst="rect">
            <a:avLst/>
          </a:prstGeom>
        </p:spPr>
        <p:txBody>
          <a:bodyPr wrap="square">
            <a:spAutoFit/>
          </a:bodyPr>
          <a:lstStyle/>
          <a:p>
            <a:pPr algn="ctr"/>
            <a:r>
              <a:rPr lang="en-US" sz="1600" b="1" dirty="0">
                <a:solidFill>
                  <a:srgbClr val="DF1C24"/>
                </a:solidFill>
              </a:rPr>
              <a:t>http://</a:t>
            </a:r>
            <a:r>
              <a:rPr lang="en-US" sz="1600" b="1" dirty="0" err="1">
                <a:solidFill>
                  <a:srgbClr val="DF1C24"/>
                </a:solidFill>
              </a:rPr>
              <a:t>serc.carleton.edu</a:t>
            </a:r>
            <a:r>
              <a:rPr lang="en-US" sz="1600" b="1" dirty="0">
                <a:solidFill>
                  <a:srgbClr val="DF1C24"/>
                </a:solidFill>
              </a:rPr>
              <a:t>/integrate/workshops/webinars/2015_2016</a:t>
            </a:r>
            <a:r>
              <a:rPr lang="en-US" sz="1600" b="1" dirty="0" smtClean="0">
                <a:solidFill>
                  <a:srgbClr val="DF1C24"/>
                </a:solidFill>
              </a:rPr>
              <a:t>/soils/</a:t>
            </a:r>
            <a:r>
              <a:rPr lang="en-US" sz="1600" b="1" dirty="0" err="1">
                <a:solidFill>
                  <a:srgbClr val="DF1C24"/>
                </a:solidFill>
              </a:rPr>
              <a:t>index.html</a:t>
            </a:r>
            <a:endParaRPr lang="en-US" sz="1600" b="1" dirty="0">
              <a:solidFill>
                <a:srgbClr val="DF1C24"/>
              </a:solidFill>
            </a:endParaRPr>
          </a:p>
        </p:txBody>
      </p:sp>
    </p:spTree>
    <p:extLst>
      <p:ext uri="{BB962C8B-B14F-4D97-AF65-F5344CB8AC3E}">
        <p14:creationId xmlns:p14="http://schemas.microsoft.com/office/powerpoint/2010/main" val="761176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438"/>
            <a:ext cx="8229600" cy="715962"/>
          </a:xfrm>
        </p:spPr>
        <p:txBody>
          <a:bodyPr>
            <a:normAutofit fontScale="90000"/>
          </a:bodyPr>
          <a:lstStyle/>
          <a:p>
            <a:r>
              <a:rPr lang="en-US" dirty="0" smtClean="0"/>
              <a:t>Soil Horizons</a:t>
            </a:r>
            <a:endParaRPr lang="en-US" dirty="0"/>
          </a:p>
        </p:txBody>
      </p:sp>
      <p:pic>
        <p:nvPicPr>
          <p:cNvPr id="3" name="Picture 2" descr="Soil Horizons: Identified by transitions in col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147400"/>
            <a:ext cx="5334000" cy="5626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5183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2335"/>
            <a:ext cx="8229600" cy="673100"/>
          </a:xfrm>
        </p:spPr>
        <p:txBody>
          <a:bodyPr>
            <a:normAutofit fontScale="90000"/>
          </a:bodyPr>
          <a:lstStyle/>
          <a:p>
            <a:r>
              <a:rPr lang="en-US" sz="3600" dirty="0" smtClean="0"/>
              <a:t>Using </a:t>
            </a:r>
            <a:r>
              <a:rPr lang="en-US" sz="3600" dirty="0" err="1" smtClean="0"/>
              <a:t>SoilWeb</a:t>
            </a:r>
            <a:r>
              <a:rPr lang="en-US" sz="3600" dirty="0" smtClean="0"/>
              <a:t>™ to Examine Local Soil Horizons &amp; Percent Soil Organic Matter</a:t>
            </a:r>
            <a:endParaRPr lang="en-US" sz="3600" dirty="0"/>
          </a:p>
        </p:txBody>
      </p:sp>
      <p:sp>
        <p:nvSpPr>
          <p:cNvPr id="3" name="Content Placeholder 2"/>
          <p:cNvSpPr>
            <a:spLocks noGrp="1"/>
          </p:cNvSpPr>
          <p:nvPr>
            <p:ph idx="1"/>
          </p:nvPr>
        </p:nvSpPr>
        <p:spPr>
          <a:xfrm>
            <a:off x="533400" y="1816267"/>
            <a:ext cx="8229600" cy="4525963"/>
          </a:xfrm>
        </p:spPr>
        <p:txBody>
          <a:bodyPr>
            <a:normAutofit/>
          </a:bodyPr>
          <a:lstStyle/>
          <a:p>
            <a:r>
              <a:rPr lang="en-US" sz="2400" dirty="0"/>
              <a:t>Students </a:t>
            </a:r>
            <a:r>
              <a:rPr lang="en-US" sz="2400" dirty="0" smtClean="0"/>
              <a:t>draw </a:t>
            </a:r>
            <a:r>
              <a:rPr lang="en-US" sz="2400" dirty="0"/>
              <a:t>soil horizons and percent soil organic matter to scale. </a:t>
            </a:r>
            <a:endParaRPr lang="en-US" sz="2400" dirty="0" smtClean="0"/>
          </a:p>
          <a:p>
            <a:r>
              <a:rPr lang="en-US" sz="2400" dirty="0" smtClean="0"/>
              <a:t>Comparing </a:t>
            </a:r>
            <a:r>
              <a:rPr lang="en-US" sz="2400" dirty="0"/>
              <a:t>the two, students </a:t>
            </a:r>
            <a:r>
              <a:rPr lang="en-US" sz="2400" dirty="0" smtClean="0"/>
              <a:t>discuss </a:t>
            </a:r>
            <a:r>
              <a:rPr lang="en-US" sz="2400" dirty="0"/>
              <a:t>which soil horizon controls fertility</a:t>
            </a:r>
            <a:r>
              <a:rPr lang="en-US" sz="2400" dirty="0" smtClean="0"/>
              <a:t>.</a:t>
            </a:r>
          </a:p>
          <a:p>
            <a:r>
              <a:rPr lang="en-US" sz="2400" dirty="0" smtClean="0"/>
              <a:t>They then compare their site to another, provided in the </a:t>
            </a:r>
            <a:r>
              <a:rPr lang="en-US" sz="2400" dirty="0" err="1" smtClean="0"/>
              <a:t>powerpoint</a:t>
            </a:r>
            <a:r>
              <a:rPr lang="en-US" sz="2400" dirty="0" smtClean="0"/>
              <a:t>, and compare </a:t>
            </a:r>
            <a:r>
              <a:rPr lang="en-US" sz="2400" dirty="0"/>
              <a:t>the erosion rate of each site in mm/year</a:t>
            </a:r>
            <a:r>
              <a:rPr lang="en-US" sz="2400" dirty="0" smtClean="0"/>
              <a:t>.</a:t>
            </a:r>
          </a:p>
          <a:p>
            <a:endParaRPr lang="en-US" sz="2400" dirty="0"/>
          </a:p>
        </p:txBody>
      </p:sp>
    </p:spTree>
    <p:extLst>
      <p:ext uri="{BB962C8B-B14F-4D97-AF65-F5344CB8AC3E}">
        <p14:creationId xmlns:p14="http://schemas.microsoft.com/office/powerpoint/2010/main" val="21674121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ilweb.tif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73" y="0"/>
            <a:ext cx="9149873" cy="6858000"/>
          </a:xfrm>
          <a:prstGeom prst="rect">
            <a:avLst/>
          </a:prstGeom>
        </p:spPr>
      </p:pic>
      <p:pic>
        <p:nvPicPr>
          <p:cNvPr id="5" name="Picture 4" descr="zoom.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63923"/>
            <a:ext cx="2787954" cy="2882900"/>
          </a:xfrm>
          <a:prstGeom prst="rect">
            <a:avLst/>
          </a:prstGeom>
        </p:spPr>
      </p:pic>
      <p:sp>
        <p:nvSpPr>
          <p:cNvPr id="6" name="TextBox 5"/>
          <p:cNvSpPr txBox="1"/>
          <p:nvPr/>
        </p:nvSpPr>
        <p:spPr>
          <a:xfrm>
            <a:off x="40532" y="1459077"/>
            <a:ext cx="2040257" cy="250068"/>
          </a:xfrm>
          <a:prstGeom prst="rect">
            <a:avLst/>
          </a:prstGeom>
          <a:noFill/>
        </p:spPr>
        <p:txBody>
          <a:bodyPr wrap="square" rtlCol="0">
            <a:spAutoFit/>
          </a:bodyPr>
          <a:lstStyle/>
          <a:p>
            <a:r>
              <a:rPr lang="en-US" sz="1020" dirty="0" smtClean="0"/>
              <a:t>Santa Rosa Junior College</a:t>
            </a:r>
            <a:endParaRPr lang="en-US" sz="1020" dirty="0"/>
          </a:p>
        </p:txBody>
      </p:sp>
      <p:sp>
        <p:nvSpPr>
          <p:cNvPr id="7" name="Oval 6"/>
          <p:cNvSpPr/>
          <p:nvPr/>
        </p:nvSpPr>
        <p:spPr>
          <a:xfrm>
            <a:off x="-13509" y="229670"/>
            <a:ext cx="486416" cy="24776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32371" y="202650"/>
            <a:ext cx="1729490" cy="307777"/>
          </a:xfrm>
          <a:prstGeom prst="rect">
            <a:avLst/>
          </a:prstGeom>
          <a:noFill/>
        </p:spPr>
        <p:txBody>
          <a:bodyPr wrap="square" rtlCol="0">
            <a:spAutoFit/>
          </a:bodyPr>
          <a:lstStyle/>
          <a:p>
            <a:r>
              <a:rPr lang="en-US" dirty="0" smtClean="0">
                <a:solidFill>
                  <a:srgbClr val="FF0000"/>
                </a:solidFill>
              </a:rPr>
              <a:t>Click here</a:t>
            </a:r>
            <a:endParaRPr lang="en-US" dirty="0">
              <a:solidFill>
                <a:srgbClr val="FF0000"/>
              </a:solidFill>
            </a:endParaRPr>
          </a:p>
        </p:txBody>
      </p:sp>
    </p:spTree>
    <p:extLst>
      <p:ext uri="{BB962C8B-B14F-4D97-AF65-F5344CB8AC3E}">
        <p14:creationId xmlns:p14="http://schemas.microsoft.com/office/powerpoint/2010/main" val="2457135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RJC.tif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extBox 4"/>
          <p:cNvSpPr txBox="1"/>
          <p:nvPr/>
        </p:nvSpPr>
        <p:spPr>
          <a:xfrm>
            <a:off x="6999025" y="2539875"/>
            <a:ext cx="1364678" cy="523220"/>
          </a:xfrm>
          <a:prstGeom prst="rect">
            <a:avLst/>
          </a:prstGeom>
          <a:solidFill>
            <a:schemeClr val="bg1"/>
          </a:solidFill>
        </p:spPr>
        <p:txBody>
          <a:bodyPr wrap="square" rtlCol="0">
            <a:spAutoFit/>
          </a:bodyPr>
          <a:lstStyle/>
          <a:p>
            <a:r>
              <a:rPr lang="en-US" dirty="0" smtClean="0">
                <a:solidFill>
                  <a:srgbClr val="FF0000"/>
                </a:solidFill>
              </a:rPr>
              <a:t>Santa Rosa Junior College</a:t>
            </a:r>
            <a:endParaRPr lang="en-US" dirty="0">
              <a:solidFill>
                <a:srgbClr val="FF0000"/>
              </a:solidFill>
            </a:endParaRPr>
          </a:p>
        </p:txBody>
      </p:sp>
      <p:cxnSp>
        <p:nvCxnSpPr>
          <p:cNvPr id="7" name="Straight Arrow Connector 6"/>
          <p:cNvCxnSpPr>
            <a:stCxn id="5" idx="1"/>
          </p:cNvCxnSpPr>
          <p:nvPr/>
        </p:nvCxnSpPr>
        <p:spPr>
          <a:xfrm flipH="1">
            <a:off x="6255888" y="2801485"/>
            <a:ext cx="743137" cy="548988"/>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0" y="246410"/>
            <a:ext cx="2656871" cy="6192781"/>
            <a:chOff x="0" y="246410"/>
            <a:chExt cx="2656871" cy="6192781"/>
          </a:xfrm>
        </p:grpSpPr>
        <p:pic>
          <p:nvPicPr>
            <p:cNvPr id="8" name="Picture 7" descr="closebutton.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6410"/>
              <a:ext cx="465015" cy="215659"/>
            </a:xfrm>
            <a:prstGeom prst="rect">
              <a:avLst/>
            </a:prstGeom>
          </p:spPr>
        </p:pic>
        <p:pic>
          <p:nvPicPr>
            <p:cNvPr id="9" name="Picture 8" descr="column.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459339"/>
              <a:ext cx="2656871" cy="5979852"/>
            </a:xfrm>
            <a:prstGeom prst="rect">
              <a:avLst/>
            </a:prstGeom>
          </p:spPr>
        </p:pic>
      </p:grpSp>
    </p:spTree>
    <p:extLst>
      <p:ext uri="{BB962C8B-B14F-4D97-AF65-F5344CB8AC3E}">
        <p14:creationId xmlns:p14="http://schemas.microsoft.com/office/powerpoint/2010/main" val="2265963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RJC.tif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extBox 4"/>
          <p:cNvSpPr txBox="1"/>
          <p:nvPr/>
        </p:nvSpPr>
        <p:spPr>
          <a:xfrm>
            <a:off x="6999025" y="2539875"/>
            <a:ext cx="1364678" cy="523220"/>
          </a:xfrm>
          <a:prstGeom prst="rect">
            <a:avLst/>
          </a:prstGeom>
          <a:solidFill>
            <a:schemeClr val="bg1"/>
          </a:solidFill>
        </p:spPr>
        <p:txBody>
          <a:bodyPr wrap="square" rtlCol="0">
            <a:spAutoFit/>
          </a:bodyPr>
          <a:lstStyle/>
          <a:p>
            <a:r>
              <a:rPr lang="en-US" dirty="0" smtClean="0">
                <a:solidFill>
                  <a:srgbClr val="FF0000"/>
                </a:solidFill>
              </a:rPr>
              <a:t>Santa Rosa Junior College</a:t>
            </a:r>
            <a:endParaRPr lang="en-US" dirty="0">
              <a:solidFill>
                <a:srgbClr val="FF0000"/>
              </a:solidFill>
            </a:endParaRPr>
          </a:p>
        </p:txBody>
      </p:sp>
      <p:cxnSp>
        <p:nvCxnSpPr>
          <p:cNvPr id="7" name="Straight Arrow Connector 6"/>
          <p:cNvCxnSpPr>
            <a:stCxn id="5" idx="1"/>
          </p:cNvCxnSpPr>
          <p:nvPr/>
        </p:nvCxnSpPr>
        <p:spPr>
          <a:xfrm flipH="1">
            <a:off x="6255888" y="2801485"/>
            <a:ext cx="743137" cy="548988"/>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0" y="246410"/>
            <a:ext cx="2656871" cy="6192781"/>
            <a:chOff x="0" y="246410"/>
            <a:chExt cx="2656871" cy="6192781"/>
          </a:xfrm>
        </p:grpSpPr>
        <p:pic>
          <p:nvPicPr>
            <p:cNvPr id="8" name="Picture 7" descr="closebutton.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6410"/>
              <a:ext cx="465015" cy="215659"/>
            </a:xfrm>
            <a:prstGeom prst="rect">
              <a:avLst/>
            </a:prstGeom>
          </p:spPr>
        </p:pic>
        <p:pic>
          <p:nvPicPr>
            <p:cNvPr id="9" name="Picture 8" descr="column.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459339"/>
              <a:ext cx="2656871" cy="5979852"/>
            </a:xfrm>
            <a:prstGeom prst="rect">
              <a:avLst/>
            </a:prstGeom>
          </p:spPr>
        </p:pic>
      </p:grpSp>
      <p:grpSp>
        <p:nvGrpSpPr>
          <p:cNvPr id="19" name="Group 18"/>
          <p:cNvGrpSpPr/>
          <p:nvPr/>
        </p:nvGrpSpPr>
        <p:grpSpPr>
          <a:xfrm>
            <a:off x="-21402" y="1833413"/>
            <a:ext cx="1392303" cy="1001212"/>
            <a:chOff x="-21402" y="1833413"/>
            <a:chExt cx="1392303" cy="1001212"/>
          </a:xfrm>
        </p:grpSpPr>
        <p:cxnSp>
          <p:nvCxnSpPr>
            <p:cNvPr id="13" name="Straight Arrow Connector 12"/>
            <p:cNvCxnSpPr/>
            <p:nvPr/>
          </p:nvCxnSpPr>
          <p:spPr>
            <a:xfrm flipH="1" flipV="1">
              <a:off x="300662" y="1987177"/>
              <a:ext cx="537881" cy="448235"/>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1402" y="1833413"/>
              <a:ext cx="678813" cy="24776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93720" y="2311405"/>
              <a:ext cx="577181" cy="523220"/>
            </a:xfrm>
            <a:prstGeom prst="rect">
              <a:avLst/>
            </a:prstGeom>
            <a:noFill/>
          </p:spPr>
          <p:txBody>
            <a:bodyPr wrap="square" rtlCol="0">
              <a:spAutoFit/>
            </a:bodyPr>
            <a:lstStyle/>
            <a:p>
              <a:pPr algn="ctr"/>
              <a:r>
                <a:rPr lang="en-US" dirty="0" smtClean="0">
                  <a:solidFill>
                    <a:srgbClr val="FF0000"/>
                  </a:solidFill>
                </a:rPr>
                <a:t>Click it</a:t>
              </a:r>
              <a:endParaRPr lang="en-US" dirty="0">
                <a:solidFill>
                  <a:srgbClr val="FF0000"/>
                </a:solidFill>
              </a:endParaRPr>
            </a:p>
          </p:txBody>
        </p:sp>
      </p:grpSp>
      <p:pic>
        <p:nvPicPr>
          <p:cNvPr id="20" name="Picture 19" descr="Organics.tif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56871" y="462069"/>
            <a:ext cx="2656870" cy="5977122"/>
          </a:xfrm>
          <a:prstGeom prst="rect">
            <a:avLst/>
          </a:prstGeom>
        </p:spPr>
      </p:pic>
    </p:spTree>
    <p:extLst>
      <p:ext uri="{BB962C8B-B14F-4D97-AF65-F5344CB8AC3E}">
        <p14:creationId xmlns:p14="http://schemas.microsoft.com/office/powerpoint/2010/main" val="38328706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53" y="1339926"/>
            <a:ext cx="4686300" cy="3124200"/>
          </a:xfrm>
          <a:prstGeom prst="rect">
            <a:avLst/>
          </a:prstGeom>
        </p:spPr>
      </p:pic>
      <p:sp>
        <p:nvSpPr>
          <p:cNvPr id="6" name="TextBox 5"/>
          <p:cNvSpPr txBox="1"/>
          <p:nvPr/>
        </p:nvSpPr>
        <p:spPr>
          <a:xfrm>
            <a:off x="381000" y="693595"/>
            <a:ext cx="1890775" cy="646331"/>
          </a:xfrm>
          <a:prstGeom prst="rect">
            <a:avLst/>
          </a:prstGeom>
          <a:noFill/>
        </p:spPr>
        <p:txBody>
          <a:bodyPr wrap="none" rtlCol="0">
            <a:spAutoFit/>
          </a:bodyPr>
          <a:lstStyle/>
          <a:p>
            <a:r>
              <a:rPr lang="en-US" dirty="0" smtClean="0"/>
              <a:t>Bristol, Tennessee</a:t>
            </a:r>
          </a:p>
          <a:p>
            <a:r>
              <a:rPr lang="en-US" dirty="0" smtClean="0"/>
              <a:t>Unit: </a:t>
            </a:r>
            <a:r>
              <a:rPr lang="en-US" dirty="0" smtClean="0">
                <a:effectLst/>
              </a:rPr>
              <a:t>Collegedale</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59681" y="533400"/>
            <a:ext cx="3159369" cy="586740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6800" y="685800"/>
            <a:ext cx="925631" cy="5562600"/>
          </a:xfrm>
          <a:prstGeom prst="rect">
            <a:avLst/>
          </a:prstGeom>
        </p:spPr>
      </p:pic>
    </p:spTree>
    <p:extLst>
      <p:ext uri="{BB962C8B-B14F-4D97-AF65-F5344CB8AC3E}">
        <p14:creationId xmlns:p14="http://schemas.microsoft.com/office/powerpoint/2010/main" val="31206710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19675" y="932725"/>
            <a:ext cx="1000125"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19800" y="595903"/>
            <a:ext cx="2743200" cy="5094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1000" y="1123063"/>
            <a:ext cx="2632076" cy="646331"/>
          </a:xfrm>
          <a:prstGeom prst="rect">
            <a:avLst/>
          </a:prstGeom>
          <a:noFill/>
        </p:spPr>
        <p:txBody>
          <a:bodyPr wrap="none" rtlCol="0">
            <a:spAutoFit/>
          </a:bodyPr>
          <a:lstStyle/>
          <a:p>
            <a:r>
              <a:rPr lang="en-US" dirty="0" smtClean="0"/>
              <a:t>San Bernardino, California</a:t>
            </a:r>
          </a:p>
          <a:p>
            <a:r>
              <a:rPr lang="en-US" dirty="0" smtClean="0"/>
              <a:t>Unit: </a:t>
            </a:r>
            <a:r>
              <a:rPr lang="en-US" dirty="0" err="1" smtClean="0">
                <a:effectLst/>
              </a:rPr>
              <a:t>Tujanga</a:t>
            </a:r>
            <a:r>
              <a:rPr lang="en-US" dirty="0" smtClean="0">
                <a:effectLst/>
              </a:rPr>
              <a:t> gravelly</a:t>
            </a:r>
            <a:endParaRPr lang="en-US" dirty="0"/>
          </a:p>
        </p:txBody>
      </p:sp>
      <p:pic>
        <p:nvPicPr>
          <p:cNvPr id="717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0" y="2263160"/>
            <a:ext cx="41656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04800" y="5266600"/>
            <a:ext cx="41910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317366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52401" y="2236480"/>
            <a:ext cx="4295210" cy="2362200"/>
          </a:xfrm>
        </p:spPr>
      </p:pic>
      <p:sp>
        <p:nvSpPr>
          <p:cNvPr id="6" name="TextBox 5"/>
          <p:cNvSpPr txBox="1"/>
          <p:nvPr/>
        </p:nvSpPr>
        <p:spPr>
          <a:xfrm>
            <a:off x="533400" y="788680"/>
            <a:ext cx="2223686" cy="646331"/>
          </a:xfrm>
          <a:prstGeom prst="rect">
            <a:avLst/>
          </a:prstGeom>
          <a:noFill/>
        </p:spPr>
        <p:txBody>
          <a:bodyPr wrap="none" rtlCol="0">
            <a:spAutoFit/>
          </a:bodyPr>
          <a:lstStyle/>
          <a:p>
            <a:r>
              <a:rPr lang="en-US" dirty="0" smtClean="0"/>
              <a:t>Daggett County, Utah</a:t>
            </a:r>
          </a:p>
          <a:p>
            <a:r>
              <a:rPr lang="en-US" dirty="0" smtClean="0"/>
              <a:t>Unit: </a:t>
            </a:r>
            <a:r>
              <a:rPr lang="en-US" dirty="0" err="1" smtClean="0">
                <a:effectLst/>
              </a:rPr>
              <a:t>Wildmount</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53000" y="864880"/>
            <a:ext cx="1104741" cy="50292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51726" y="636280"/>
            <a:ext cx="3118338" cy="5791200"/>
          </a:xfrm>
          <a:prstGeom prst="rect">
            <a:avLst/>
          </a:prstGeom>
        </p:spPr>
      </p:pic>
    </p:spTree>
    <p:extLst>
      <p:ext uri="{BB962C8B-B14F-4D97-AF65-F5344CB8AC3E}">
        <p14:creationId xmlns:p14="http://schemas.microsoft.com/office/powerpoint/2010/main" val="3408024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2123393"/>
            <a:ext cx="4479581" cy="2918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1000" y="1311223"/>
            <a:ext cx="2273251" cy="646331"/>
          </a:xfrm>
          <a:prstGeom prst="rect">
            <a:avLst/>
          </a:prstGeom>
          <a:noFill/>
        </p:spPr>
        <p:txBody>
          <a:bodyPr wrap="none" rtlCol="0">
            <a:spAutoFit/>
          </a:bodyPr>
          <a:lstStyle/>
          <a:p>
            <a:r>
              <a:rPr lang="en-US" dirty="0" smtClean="0"/>
              <a:t>Palouse, Idaho</a:t>
            </a:r>
          </a:p>
          <a:p>
            <a:r>
              <a:rPr lang="en-US" dirty="0" smtClean="0"/>
              <a:t>Unit: </a:t>
            </a:r>
            <a:r>
              <a:rPr lang="en-US" dirty="0" smtClean="0">
                <a:effectLst/>
              </a:rPr>
              <a:t>Palouse silt loam</a:t>
            </a:r>
            <a:endParaRPr lang="en-US" dirty="0"/>
          </a:p>
        </p:txBody>
      </p:sp>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58275" y="1182593"/>
            <a:ext cx="987571"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69716" y="1039007"/>
            <a:ext cx="2633676" cy="489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76442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248400"/>
            <a:ext cx="3657600" cy="461665"/>
          </a:xfrm>
          <a:prstGeom prst="rect">
            <a:avLst/>
          </a:prstGeom>
        </p:spPr>
        <p:txBody>
          <a:bodyPr wrap="square">
            <a:spAutoFit/>
          </a:bodyPr>
          <a:lstStyle/>
          <a:p>
            <a:r>
              <a:rPr lang="en-US" sz="1200" dirty="0"/>
              <a:t>(Wilkinson and McElroy, 2007, </a:t>
            </a:r>
            <a:r>
              <a:rPr lang="en-US" sz="1200" i="1" dirty="0"/>
              <a:t>GSA Bulletin January/February, 2007 vol. 119 no. 1-2 140-156 </a:t>
            </a:r>
            <a:r>
              <a:rPr lang="en-US" sz="1200" dirty="0"/>
              <a:t>)</a:t>
            </a:r>
          </a:p>
        </p:txBody>
      </p:sp>
      <p:sp>
        <p:nvSpPr>
          <p:cNvPr id="4" name="Rectangle 3"/>
          <p:cNvSpPr/>
          <p:nvPr/>
        </p:nvSpPr>
        <p:spPr>
          <a:xfrm>
            <a:off x="152400" y="150957"/>
            <a:ext cx="4363156" cy="830997"/>
          </a:xfrm>
          <a:prstGeom prst="rect">
            <a:avLst/>
          </a:prstGeom>
          <a:noFill/>
        </p:spPr>
        <p:txBody>
          <a:bodyPr wrap="square">
            <a:spAutoFit/>
          </a:bodyPr>
          <a:lstStyle/>
          <a:p>
            <a:pPr>
              <a:spcAft>
                <a:spcPts val="600"/>
              </a:spcAft>
            </a:pPr>
            <a:r>
              <a:rPr lang="en-US" sz="1600" dirty="0" smtClean="0">
                <a:solidFill>
                  <a:srgbClr val="002060"/>
                </a:solidFill>
              </a:rPr>
              <a:t>In figure A, areas in white and green have erosion rates that are less than soil production rates (30 m/my). </a:t>
            </a:r>
            <a:endParaRPr lang="en-US" sz="1600" b="1" dirty="0">
              <a:solidFill>
                <a:schemeClr val="tx2"/>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22" y="1362523"/>
            <a:ext cx="4614006" cy="2970267"/>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2525" y="1375415"/>
            <a:ext cx="4343400" cy="3131997"/>
          </a:xfrm>
          <a:prstGeom prst="rect">
            <a:avLst/>
          </a:prstGeom>
        </p:spPr>
      </p:pic>
      <p:sp>
        <p:nvSpPr>
          <p:cNvPr id="3" name="TextBox 2"/>
          <p:cNvSpPr txBox="1"/>
          <p:nvPr/>
        </p:nvSpPr>
        <p:spPr>
          <a:xfrm>
            <a:off x="493763" y="981954"/>
            <a:ext cx="2888231" cy="307777"/>
          </a:xfrm>
          <a:prstGeom prst="rect">
            <a:avLst/>
          </a:prstGeom>
          <a:noFill/>
        </p:spPr>
        <p:txBody>
          <a:bodyPr wrap="none" rtlCol="0">
            <a:spAutoFit/>
          </a:bodyPr>
          <a:lstStyle/>
          <a:p>
            <a:r>
              <a:rPr lang="en-US" b="1" dirty="0" smtClean="0"/>
              <a:t>Figure A. Natural Erosion Rates </a:t>
            </a:r>
            <a:endParaRPr lang="en-US" b="1" dirty="0"/>
          </a:p>
        </p:txBody>
      </p:sp>
      <p:sp>
        <p:nvSpPr>
          <p:cNvPr id="10" name="TextBox 9"/>
          <p:cNvSpPr txBox="1"/>
          <p:nvPr/>
        </p:nvSpPr>
        <p:spPr>
          <a:xfrm>
            <a:off x="4963650" y="985252"/>
            <a:ext cx="3057598" cy="307777"/>
          </a:xfrm>
          <a:prstGeom prst="rect">
            <a:avLst/>
          </a:prstGeom>
          <a:noFill/>
        </p:spPr>
        <p:txBody>
          <a:bodyPr wrap="none" rtlCol="0">
            <a:spAutoFit/>
          </a:bodyPr>
          <a:lstStyle/>
          <a:p>
            <a:r>
              <a:rPr lang="en-US" b="1" dirty="0" smtClean="0"/>
              <a:t>Figure B. Cropland Erosion Rates</a:t>
            </a:r>
            <a:endParaRPr lang="en-US" b="1" dirty="0"/>
          </a:p>
        </p:txBody>
      </p:sp>
      <p:sp>
        <p:nvSpPr>
          <p:cNvPr id="5" name="Freeform 4"/>
          <p:cNvSpPr/>
          <p:nvPr/>
        </p:nvSpPr>
        <p:spPr>
          <a:xfrm>
            <a:off x="6944850" y="2814405"/>
            <a:ext cx="400050" cy="876300"/>
          </a:xfrm>
          <a:custGeom>
            <a:avLst/>
            <a:gdLst>
              <a:gd name="connsiteX0" fmla="*/ 314325 w 400050"/>
              <a:gd name="connsiteY0" fmla="*/ 314325 h 876300"/>
              <a:gd name="connsiteX1" fmla="*/ 361950 w 400050"/>
              <a:gd name="connsiteY1" fmla="*/ 228600 h 876300"/>
              <a:gd name="connsiteX2" fmla="*/ 381000 w 400050"/>
              <a:gd name="connsiteY2" fmla="*/ 171450 h 876300"/>
              <a:gd name="connsiteX3" fmla="*/ 400050 w 400050"/>
              <a:gd name="connsiteY3" fmla="*/ 95250 h 876300"/>
              <a:gd name="connsiteX4" fmla="*/ 390525 w 400050"/>
              <a:gd name="connsiteY4" fmla="*/ 9525 h 876300"/>
              <a:gd name="connsiteX5" fmla="*/ 361950 w 400050"/>
              <a:gd name="connsiteY5" fmla="*/ 0 h 876300"/>
              <a:gd name="connsiteX6" fmla="*/ 266700 w 400050"/>
              <a:gd name="connsiteY6" fmla="*/ 9525 h 876300"/>
              <a:gd name="connsiteX7" fmla="*/ 238125 w 400050"/>
              <a:gd name="connsiteY7" fmla="*/ 28575 h 876300"/>
              <a:gd name="connsiteX8" fmla="*/ 200025 w 400050"/>
              <a:gd name="connsiteY8" fmla="*/ 47625 h 876300"/>
              <a:gd name="connsiteX9" fmla="*/ 180975 w 400050"/>
              <a:gd name="connsiteY9" fmla="*/ 76200 h 876300"/>
              <a:gd name="connsiteX10" fmla="*/ 114300 w 400050"/>
              <a:gd name="connsiteY10" fmla="*/ 161925 h 876300"/>
              <a:gd name="connsiteX11" fmla="*/ 104775 w 400050"/>
              <a:gd name="connsiteY11" fmla="*/ 190500 h 876300"/>
              <a:gd name="connsiteX12" fmla="*/ 57150 w 400050"/>
              <a:gd name="connsiteY12" fmla="*/ 247650 h 876300"/>
              <a:gd name="connsiteX13" fmla="*/ 38100 w 400050"/>
              <a:gd name="connsiteY13" fmla="*/ 323850 h 876300"/>
              <a:gd name="connsiteX14" fmla="*/ 28575 w 400050"/>
              <a:gd name="connsiteY14" fmla="*/ 352425 h 876300"/>
              <a:gd name="connsiteX15" fmla="*/ 19050 w 400050"/>
              <a:gd name="connsiteY15" fmla="*/ 390525 h 876300"/>
              <a:gd name="connsiteX16" fmla="*/ 0 w 400050"/>
              <a:gd name="connsiteY16" fmla="*/ 419100 h 876300"/>
              <a:gd name="connsiteX17" fmla="*/ 19050 w 400050"/>
              <a:gd name="connsiteY17" fmla="*/ 571500 h 876300"/>
              <a:gd name="connsiteX18" fmla="*/ 47625 w 400050"/>
              <a:gd name="connsiteY18" fmla="*/ 628650 h 876300"/>
              <a:gd name="connsiteX19" fmla="*/ 76200 w 400050"/>
              <a:gd name="connsiteY19" fmla="*/ 847725 h 876300"/>
              <a:gd name="connsiteX20" fmla="*/ 104775 w 400050"/>
              <a:gd name="connsiteY20" fmla="*/ 866775 h 876300"/>
              <a:gd name="connsiteX21" fmla="*/ 133350 w 400050"/>
              <a:gd name="connsiteY21" fmla="*/ 876300 h 876300"/>
              <a:gd name="connsiteX22" fmla="*/ 190500 w 400050"/>
              <a:gd name="connsiteY22" fmla="*/ 866775 h 876300"/>
              <a:gd name="connsiteX23" fmla="*/ 238125 w 400050"/>
              <a:gd name="connsiteY23" fmla="*/ 800100 h 876300"/>
              <a:gd name="connsiteX24" fmla="*/ 266700 w 400050"/>
              <a:gd name="connsiteY24" fmla="*/ 695325 h 876300"/>
              <a:gd name="connsiteX25" fmla="*/ 276225 w 400050"/>
              <a:gd name="connsiteY25" fmla="*/ 666750 h 876300"/>
              <a:gd name="connsiteX26" fmla="*/ 285750 w 400050"/>
              <a:gd name="connsiteY26" fmla="*/ 628650 h 876300"/>
              <a:gd name="connsiteX27" fmla="*/ 304800 w 400050"/>
              <a:gd name="connsiteY27" fmla="*/ 600075 h 876300"/>
              <a:gd name="connsiteX28" fmla="*/ 314325 w 400050"/>
              <a:gd name="connsiteY28" fmla="*/ 571500 h 876300"/>
              <a:gd name="connsiteX29" fmla="*/ 333375 w 400050"/>
              <a:gd name="connsiteY29" fmla="*/ 542925 h 876300"/>
              <a:gd name="connsiteX30" fmla="*/ 342900 w 400050"/>
              <a:gd name="connsiteY30" fmla="*/ 514350 h 876300"/>
              <a:gd name="connsiteX31" fmla="*/ 361950 w 400050"/>
              <a:gd name="connsiteY31" fmla="*/ 476250 h 876300"/>
              <a:gd name="connsiteX32" fmla="*/ 371475 w 400050"/>
              <a:gd name="connsiteY32" fmla="*/ 428625 h 876300"/>
              <a:gd name="connsiteX33" fmla="*/ 390525 w 400050"/>
              <a:gd name="connsiteY33" fmla="*/ 323850 h 876300"/>
              <a:gd name="connsiteX34" fmla="*/ 361950 w 400050"/>
              <a:gd name="connsiteY34" fmla="*/ 28575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0050" h="876300">
                <a:moveTo>
                  <a:pt x="314325" y="314325"/>
                </a:moveTo>
                <a:cubicBezTo>
                  <a:pt x="328825" y="290158"/>
                  <a:pt x="351018" y="255929"/>
                  <a:pt x="361950" y="228600"/>
                </a:cubicBezTo>
                <a:cubicBezTo>
                  <a:pt x="369408" y="209956"/>
                  <a:pt x="376130" y="190931"/>
                  <a:pt x="381000" y="171450"/>
                </a:cubicBezTo>
                <a:lnTo>
                  <a:pt x="400050" y="95250"/>
                </a:lnTo>
                <a:cubicBezTo>
                  <a:pt x="396875" y="66675"/>
                  <a:pt x="401203" y="36219"/>
                  <a:pt x="390525" y="9525"/>
                </a:cubicBezTo>
                <a:cubicBezTo>
                  <a:pt x="386796" y="203"/>
                  <a:pt x="371990" y="0"/>
                  <a:pt x="361950" y="0"/>
                </a:cubicBezTo>
                <a:cubicBezTo>
                  <a:pt x="330042" y="0"/>
                  <a:pt x="298450" y="6350"/>
                  <a:pt x="266700" y="9525"/>
                </a:cubicBezTo>
                <a:cubicBezTo>
                  <a:pt x="257175" y="15875"/>
                  <a:pt x="248064" y="22895"/>
                  <a:pt x="238125" y="28575"/>
                </a:cubicBezTo>
                <a:cubicBezTo>
                  <a:pt x="225797" y="35620"/>
                  <a:pt x="210933" y="38535"/>
                  <a:pt x="200025" y="47625"/>
                </a:cubicBezTo>
                <a:cubicBezTo>
                  <a:pt x="191231" y="54954"/>
                  <a:pt x="188304" y="67406"/>
                  <a:pt x="180975" y="76200"/>
                </a:cubicBezTo>
                <a:cubicBezTo>
                  <a:pt x="153580" y="109074"/>
                  <a:pt x="130349" y="113777"/>
                  <a:pt x="114300" y="161925"/>
                </a:cubicBezTo>
                <a:cubicBezTo>
                  <a:pt x="111125" y="171450"/>
                  <a:pt x="109265" y="181520"/>
                  <a:pt x="104775" y="190500"/>
                </a:cubicBezTo>
                <a:cubicBezTo>
                  <a:pt x="91514" y="217022"/>
                  <a:pt x="78216" y="226584"/>
                  <a:pt x="57150" y="247650"/>
                </a:cubicBezTo>
                <a:cubicBezTo>
                  <a:pt x="35377" y="312969"/>
                  <a:pt x="61088" y="231898"/>
                  <a:pt x="38100" y="323850"/>
                </a:cubicBezTo>
                <a:cubicBezTo>
                  <a:pt x="35665" y="333590"/>
                  <a:pt x="31333" y="342771"/>
                  <a:pt x="28575" y="352425"/>
                </a:cubicBezTo>
                <a:cubicBezTo>
                  <a:pt x="24979" y="365012"/>
                  <a:pt x="24207" y="378493"/>
                  <a:pt x="19050" y="390525"/>
                </a:cubicBezTo>
                <a:cubicBezTo>
                  <a:pt x="14541" y="401047"/>
                  <a:pt x="6350" y="409575"/>
                  <a:pt x="0" y="419100"/>
                </a:cubicBezTo>
                <a:cubicBezTo>
                  <a:pt x="1147" y="432862"/>
                  <a:pt x="3493" y="535201"/>
                  <a:pt x="19050" y="571500"/>
                </a:cubicBezTo>
                <a:cubicBezTo>
                  <a:pt x="74443" y="700751"/>
                  <a:pt x="7489" y="508243"/>
                  <a:pt x="47625" y="628650"/>
                </a:cubicBezTo>
                <a:cubicBezTo>
                  <a:pt x="49783" y="671807"/>
                  <a:pt x="23312" y="794837"/>
                  <a:pt x="76200" y="847725"/>
                </a:cubicBezTo>
                <a:cubicBezTo>
                  <a:pt x="84295" y="855820"/>
                  <a:pt x="94536" y="861655"/>
                  <a:pt x="104775" y="866775"/>
                </a:cubicBezTo>
                <a:cubicBezTo>
                  <a:pt x="113755" y="871265"/>
                  <a:pt x="123825" y="873125"/>
                  <a:pt x="133350" y="876300"/>
                </a:cubicBezTo>
                <a:cubicBezTo>
                  <a:pt x="152400" y="873125"/>
                  <a:pt x="172852" y="874619"/>
                  <a:pt x="190500" y="866775"/>
                </a:cubicBezTo>
                <a:cubicBezTo>
                  <a:pt x="213560" y="856526"/>
                  <a:pt x="229447" y="820348"/>
                  <a:pt x="238125" y="800100"/>
                </a:cubicBezTo>
                <a:cubicBezTo>
                  <a:pt x="250484" y="771263"/>
                  <a:pt x="259415" y="717179"/>
                  <a:pt x="266700" y="695325"/>
                </a:cubicBezTo>
                <a:cubicBezTo>
                  <a:pt x="269875" y="685800"/>
                  <a:pt x="273467" y="676404"/>
                  <a:pt x="276225" y="666750"/>
                </a:cubicBezTo>
                <a:cubicBezTo>
                  <a:pt x="279821" y="654163"/>
                  <a:pt x="280593" y="640682"/>
                  <a:pt x="285750" y="628650"/>
                </a:cubicBezTo>
                <a:cubicBezTo>
                  <a:pt x="290259" y="618128"/>
                  <a:pt x="299680" y="610314"/>
                  <a:pt x="304800" y="600075"/>
                </a:cubicBezTo>
                <a:cubicBezTo>
                  <a:pt x="309290" y="591095"/>
                  <a:pt x="309835" y="580480"/>
                  <a:pt x="314325" y="571500"/>
                </a:cubicBezTo>
                <a:cubicBezTo>
                  <a:pt x="319445" y="561261"/>
                  <a:pt x="328255" y="553164"/>
                  <a:pt x="333375" y="542925"/>
                </a:cubicBezTo>
                <a:cubicBezTo>
                  <a:pt x="337865" y="533945"/>
                  <a:pt x="338945" y="523578"/>
                  <a:pt x="342900" y="514350"/>
                </a:cubicBezTo>
                <a:cubicBezTo>
                  <a:pt x="348493" y="501299"/>
                  <a:pt x="355600" y="488950"/>
                  <a:pt x="361950" y="476250"/>
                </a:cubicBezTo>
                <a:cubicBezTo>
                  <a:pt x="365125" y="460375"/>
                  <a:pt x="369013" y="444626"/>
                  <a:pt x="371475" y="428625"/>
                </a:cubicBezTo>
                <a:cubicBezTo>
                  <a:pt x="386861" y="328615"/>
                  <a:pt x="371095" y="382141"/>
                  <a:pt x="390525" y="323850"/>
                </a:cubicBezTo>
                <a:cubicBezTo>
                  <a:pt x="379460" y="279590"/>
                  <a:pt x="394091" y="285750"/>
                  <a:pt x="361950" y="285750"/>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
        <p:nvSpPr>
          <p:cNvPr id="6" name="Freeform 5"/>
          <p:cNvSpPr/>
          <p:nvPr/>
        </p:nvSpPr>
        <p:spPr>
          <a:xfrm>
            <a:off x="6716250" y="1671405"/>
            <a:ext cx="676275" cy="276225"/>
          </a:xfrm>
          <a:custGeom>
            <a:avLst/>
            <a:gdLst>
              <a:gd name="connsiteX0" fmla="*/ 609600 w 676275"/>
              <a:gd name="connsiteY0" fmla="*/ 104775 h 276225"/>
              <a:gd name="connsiteX1" fmla="*/ 561975 w 676275"/>
              <a:gd name="connsiteY1" fmla="*/ 66675 h 276225"/>
              <a:gd name="connsiteX2" fmla="*/ 371475 w 676275"/>
              <a:gd name="connsiteY2" fmla="*/ 28575 h 276225"/>
              <a:gd name="connsiteX3" fmla="*/ 333375 w 676275"/>
              <a:gd name="connsiteY3" fmla="*/ 19050 h 276225"/>
              <a:gd name="connsiteX4" fmla="*/ 247650 w 676275"/>
              <a:gd name="connsiteY4" fmla="*/ 0 h 276225"/>
              <a:gd name="connsiteX5" fmla="*/ 142875 w 676275"/>
              <a:gd name="connsiteY5" fmla="*/ 9525 h 276225"/>
              <a:gd name="connsiteX6" fmla="*/ 114300 w 676275"/>
              <a:gd name="connsiteY6" fmla="*/ 19050 h 276225"/>
              <a:gd name="connsiteX7" fmla="*/ 0 w 676275"/>
              <a:gd name="connsiteY7" fmla="*/ 38100 h 276225"/>
              <a:gd name="connsiteX8" fmla="*/ 28575 w 676275"/>
              <a:gd name="connsiteY8" fmla="*/ 47625 h 276225"/>
              <a:gd name="connsiteX9" fmla="*/ 114300 w 676275"/>
              <a:gd name="connsiteY9" fmla="*/ 114300 h 276225"/>
              <a:gd name="connsiteX10" fmla="*/ 161925 w 676275"/>
              <a:gd name="connsiteY10" fmla="*/ 171450 h 276225"/>
              <a:gd name="connsiteX11" fmla="*/ 238125 w 676275"/>
              <a:gd name="connsiteY11" fmla="*/ 209550 h 276225"/>
              <a:gd name="connsiteX12" fmla="*/ 295275 w 676275"/>
              <a:gd name="connsiteY12" fmla="*/ 228600 h 276225"/>
              <a:gd name="connsiteX13" fmla="*/ 304800 w 676275"/>
              <a:gd name="connsiteY13" fmla="*/ 257175 h 276225"/>
              <a:gd name="connsiteX14" fmla="*/ 361950 w 676275"/>
              <a:gd name="connsiteY14" fmla="*/ 276225 h 276225"/>
              <a:gd name="connsiteX15" fmla="*/ 504825 w 676275"/>
              <a:gd name="connsiteY15" fmla="*/ 266700 h 276225"/>
              <a:gd name="connsiteX16" fmla="*/ 638175 w 676275"/>
              <a:gd name="connsiteY16" fmla="*/ 247650 h 276225"/>
              <a:gd name="connsiteX17" fmla="*/ 657225 w 676275"/>
              <a:gd name="connsiteY17" fmla="*/ 219075 h 276225"/>
              <a:gd name="connsiteX18" fmla="*/ 676275 w 676275"/>
              <a:gd name="connsiteY18" fmla="*/ 161925 h 276225"/>
              <a:gd name="connsiteX19" fmla="*/ 666750 w 676275"/>
              <a:gd name="connsiteY19" fmla="*/ 95250 h 276225"/>
              <a:gd name="connsiteX20" fmla="*/ 638175 w 676275"/>
              <a:gd name="connsiteY20" fmla="*/ 76200 h 276225"/>
              <a:gd name="connsiteX21" fmla="*/ 609600 w 676275"/>
              <a:gd name="connsiteY21" fmla="*/ 10477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76275" h="276225">
                <a:moveTo>
                  <a:pt x="609600" y="104775"/>
                </a:moveTo>
                <a:cubicBezTo>
                  <a:pt x="596900" y="103188"/>
                  <a:pt x="579823" y="76410"/>
                  <a:pt x="561975" y="66675"/>
                </a:cubicBezTo>
                <a:cubicBezTo>
                  <a:pt x="508991" y="37775"/>
                  <a:pt x="420138" y="40741"/>
                  <a:pt x="371475" y="28575"/>
                </a:cubicBezTo>
                <a:cubicBezTo>
                  <a:pt x="358775" y="25400"/>
                  <a:pt x="346154" y="21890"/>
                  <a:pt x="333375" y="19050"/>
                </a:cubicBezTo>
                <a:cubicBezTo>
                  <a:pt x="224544" y="-5135"/>
                  <a:pt x="340568" y="23229"/>
                  <a:pt x="247650" y="0"/>
                </a:cubicBezTo>
                <a:cubicBezTo>
                  <a:pt x="212725" y="3175"/>
                  <a:pt x="177592" y="4565"/>
                  <a:pt x="142875" y="9525"/>
                </a:cubicBezTo>
                <a:cubicBezTo>
                  <a:pt x="132936" y="10945"/>
                  <a:pt x="124145" y="17081"/>
                  <a:pt x="114300" y="19050"/>
                </a:cubicBezTo>
                <a:cubicBezTo>
                  <a:pt x="76425" y="26625"/>
                  <a:pt x="0" y="38100"/>
                  <a:pt x="0" y="38100"/>
                </a:cubicBezTo>
                <a:cubicBezTo>
                  <a:pt x="9525" y="41275"/>
                  <a:pt x="19798" y="42749"/>
                  <a:pt x="28575" y="47625"/>
                </a:cubicBezTo>
                <a:cubicBezTo>
                  <a:pt x="61535" y="65936"/>
                  <a:pt x="90362" y="85575"/>
                  <a:pt x="114300" y="114300"/>
                </a:cubicBezTo>
                <a:cubicBezTo>
                  <a:pt x="134833" y="138940"/>
                  <a:pt x="132302" y="152599"/>
                  <a:pt x="161925" y="171450"/>
                </a:cubicBezTo>
                <a:cubicBezTo>
                  <a:pt x="185883" y="186696"/>
                  <a:pt x="211184" y="200570"/>
                  <a:pt x="238125" y="209550"/>
                </a:cubicBezTo>
                <a:lnTo>
                  <a:pt x="295275" y="228600"/>
                </a:lnTo>
                <a:cubicBezTo>
                  <a:pt x="298450" y="238125"/>
                  <a:pt x="296630" y="251339"/>
                  <a:pt x="304800" y="257175"/>
                </a:cubicBezTo>
                <a:cubicBezTo>
                  <a:pt x="321140" y="268847"/>
                  <a:pt x="361950" y="276225"/>
                  <a:pt x="361950" y="276225"/>
                </a:cubicBezTo>
                <a:lnTo>
                  <a:pt x="504825" y="266700"/>
                </a:lnTo>
                <a:cubicBezTo>
                  <a:pt x="613339" y="258353"/>
                  <a:pt x="578123" y="267667"/>
                  <a:pt x="638175" y="247650"/>
                </a:cubicBezTo>
                <a:cubicBezTo>
                  <a:pt x="644525" y="238125"/>
                  <a:pt x="652576" y="229536"/>
                  <a:pt x="657225" y="219075"/>
                </a:cubicBezTo>
                <a:cubicBezTo>
                  <a:pt x="665380" y="200725"/>
                  <a:pt x="676275" y="161925"/>
                  <a:pt x="676275" y="161925"/>
                </a:cubicBezTo>
                <a:cubicBezTo>
                  <a:pt x="673100" y="139700"/>
                  <a:pt x="675868" y="115766"/>
                  <a:pt x="666750" y="95250"/>
                </a:cubicBezTo>
                <a:cubicBezTo>
                  <a:pt x="662101" y="84789"/>
                  <a:pt x="648414" y="81320"/>
                  <a:pt x="638175" y="76200"/>
                </a:cubicBezTo>
                <a:cubicBezTo>
                  <a:pt x="629195" y="71710"/>
                  <a:pt x="622300" y="106362"/>
                  <a:pt x="609600" y="104775"/>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8170852" y="3538305"/>
            <a:ext cx="297998" cy="523875"/>
          </a:xfrm>
          <a:custGeom>
            <a:avLst/>
            <a:gdLst>
              <a:gd name="connsiteX0" fmla="*/ 183698 w 297998"/>
              <a:gd name="connsiteY0" fmla="*/ 200025 h 523875"/>
              <a:gd name="connsiteX1" fmla="*/ 174173 w 297998"/>
              <a:gd name="connsiteY1" fmla="*/ 152400 h 523875"/>
              <a:gd name="connsiteX2" fmla="*/ 136073 w 297998"/>
              <a:gd name="connsiteY2" fmla="*/ 85725 h 523875"/>
              <a:gd name="connsiteX3" fmla="*/ 107498 w 297998"/>
              <a:gd name="connsiteY3" fmla="*/ 57150 h 523875"/>
              <a:gd name="connsiteX4" fmla="*/ 88448 w 297998"/>
              <a:gd name="connsiteY4" fmla="*/ 28575 h 523875"/>
              <a:gd name="connsiteX5" fmla="*/ 31298 w 297998"/>
              <a:gd name="connsiteY5" fmla="*/ 0 h 523875"/>
              <a:gd name="connsiteX6" fmla="*/ 2723 w 297998"/>
              <a:gd name="connsiteY6" fmla="*/ 9525 h 523875"/>
              <a:gd name="connsiteX7" fmla="*/ 31298 w 297998"/>
              <a:gd name="connsiteY7" fmla="*/ 133350 h 523875"/>
              <a:gd name="connsiteX8" fmla="*/ 59873 w 297998"/>
              <a:gd name="connsiteY8" fmla="*/ 152400 h 523875"/>
              <a:gd name="connsiteX9" fmla="*/ 69398 w 297998"/>
              <a:gd name="connsiteY9" fmla="*/ 180975 h 523875"/>
              <a:gd name="connsiteX10" fmla="*/ 97973 w 297998"/>
              <a:gd name="connsiteY10" fmla="*/ 238125 h 523875"/>
              <a:gd name="connsiteX11" fmla="*/ 107498 w 297998"/>
              <a:gd name="connsiteY11" fmla="*/ 390525 h 523875"/>
              <a:gd name="connsiteX12" fmla="*/ 136073 w 297998"/>
              <a:gd name="connsiteY12" fmla="*/ 447675 h 523875"/>
              <a:gd name="connsiteX13" fmla="*/ 221798 w 297998"/>
              <a:gd name="connsiteY13" fmla="*/ 514350 h 523875"/>
              <a:gd name="connsiteX14" fmla="*/ 250373 w 297998"/>
              <a:gd name="connsiteY14" fmla="*/ 523875 h 523875"/>
              <a:gd name="connsiteX15" fmla="*/ 288473 w 297998"/>
              <a:gd name="connsiteY15" fmla="*/ 514350 h 523875"/>
              <a:gd name="connsiteX16" fmla="*/ 297998 w 297998"/>
              <a:gd name="connsiteY16" fmla="*/ 485775 h 523875"/>
              <a:gd name="connsiteX17" fmla="*/ 278948 w 297998"/>
              <a:gd name="connsiteY17" fmla="*/ 390525 h 523875"/>
              <a:gd name="connsiteX18" fmla="*/ 240848 w 297998"/>
              <a:gd name="connsiteY18" fmla="*/ 333375 h 523875"/>
              <a:gd name="connsiteX19" fmla="*/ 221798 w 297998"/>
              <a:gd name="connsiteY19" fmla="*/ 304800 h 523875"/>
              <a:gd name="connsiteX20" fmla="*/ 212273 w 297998"/>
              <a:gd name="connsiteY20" fmla="*/ 266700 h 523875"/>
              <a:gd name="connsiteX21" fmla="*/ 202748 w 297998"/>
              <a:gd name="connsiteY21" fmla="*/ 219075 h 523875"/>
              <a:gd name="connsiteX22" fmla="*/ 183698 w 297998"/>
              <a:gd name="connsiteY22" fmla="*/ 20002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7998" h="523875">
                <a:moveTo>
                  <a:pt x="183698" y="200025"/>
                </a:moveTo>
                <a:cubicBezTo>
                  <a:pt x="178936" y="188913"/>
                  <a:pt x="179293" y="167759"/>
                  <a:pt x="174173" y="152400"/>
                </a:cubicBezTo>
                <a:cubicBezTo>
                  <a:pt x="168997" y="136873"/>
                  <a:pt x="147686" y="99660"/>
                  <a:pt x="136073" y="85725"/>
                </a:cubicBezTo>
                <a:cubicBezTo>
                  <a:pt x="127449" y="75377"/>
                  <a:pt x="116122" y="67498"/>
                  <a:pt x="107498" y="57150"/>
                </a:cubicBezTo>
                <a:cubicBezTo>
                  <a:pt x="100169" y="48356"/>
                  <a:pt x="96543" y="36670"/>
                  <a:pt x="88448" y="28575"/>
                </a:cubicBezTo>
                <a:cubicBezTo>
                  <a:pt x="69984" y="10111"/>
                  <a:pt x="54539" y="7747"/>
                  <a:pt x="31298" y="0"/>
                </a:cubicBezTo>
                <a:cubicBezTo>
                  <a:pt x="21773" y="3175"/>
                  <a:pt x="4519" y="-353"/>
                  <a:pt x="2723" y="9525"/>
                </a:cubicBezTo>
                <a:cubicBezTo>
                  <a:pt x="-4163" y="47399"/>
                  <a:pt x="845" y="102897"/>
                  <a:pt x="31298" y="133350"/>
                </a:cubicBezTo>
                <a:cubicBezTo>
                  <a:pt x="39393" y="141445"/>
                  <a:pt x="50348" y="146050"/>
                  <a:pt x="59873" y="152400"/>
                </a:cubicBezTo>
                <a:cubicBezTo>
                  <a:pt x="63048" y="161925"/>
                  <a:pt x="64908" y="171995"/>
                  <a:pt x="69398" y="180975"/>
                </a:cubicBezTo>
                <a:cubicBezTo>
                  <a:pt x="106327" y="254833"/>
                  <a:pt x="74032" y="166301"/>
                  <a:pt x="97973" y="238125"/>
                </a:cubicBezTo>
                <a:cubicBezTo>
                  <a:pt x="101148" y="288925"/>
                  <a:pt x="102170" y="339906"/>
                  <a:pt x="107498" y="390525"/>
                </a:cubicBezTo>
                <a:cubicBezTo>
                  <a:pt x="109568" y="410193"/>
                  <a:pt x="124081" y="433284"/>
                  <a:pt x="136073" y="447675"/>
                </a:cubicBezTo>
                <a:cubicBezTo>
                  <a:pt x="155039" y="470434"/>
                  <a:pt x="197290" y="506181"/>
                  <a:pt x="221798" y="514350"/>
                </a:cubicBezTo>
                <a:lnTo>
                  <a:pt x="250373" y="523875"/>
                </a:lnTo>
                <a:cubicBezTo>
                  <a:pt x="263073" y="520700"/>
                  <a:pt x="278251" y="522528"/>
                  <a:pt x="288473" y="514350"/>
                </a:cubicBezTo>
                <a:cubicBezTo>
                  <a:pt x="296313" y="508078"/>
                  <a:pt x="297998" y="495815"/>
                  <a:pt x="297998" y="485775"/>
                </a:cubicBezTo>
                <a:cubicBezTo>
                  <a:pt x="297998" y="473470"/>
                  <a:pt x="290678" y="411639"/>
                  <a:pt x="278948" y="390525"/>
                </a:cubicBezTo>
                <a:cubicBezTo>
                  <a:pt x="267829" y="370511"/>
                  <a:pt x="253548" y="352425"/>
                  <a:pt x="240848" y="333375"/>
                </a:cubicBezTo>
                <a:lnTo>
                  <a:pt x="221798" y="304800"/>
                </a:lnTo>
                <a:cubicBezTo>
                  <a:pt x="218623" y="292100"/>
                  <a:pt x="215113" y="279479"/>
                  <a:pt x="212273" y="266700"/>
                </a:cubicBezTo>
                <a:cubicBezTo>
                  <a:pt x="208761" y="250896"/>
                  <a:pt x="209125" y="233955"/>
                  <a:pt x="202748" y="219075"/>
                </a:cubicBezTo>
                <a:cubicBezTo>
                  <a:pt x="199211" y="210821"/>
                  <a:pt x="188460" y="211137"/>
                  <a:pt x="183698" y="200025"/>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8744497" y="1652355"/>
            <a:ext cx="315103" cy="514350"/>
          </a:xfrm>
          <a:custGeom>
            <a:avLst/>
            <a:gdLst>
              <a:gd name="connsiteX0" fmla="*/ 276803 w 315103"/>
              <a:gd name="connsiteY0" fmla="*/ 95250 h 514350"/>
              <a:gd name="connsiteX1" fmla="*/ 210128 w 315103"/>
              <a:gd name="connsiteY1" fmla="*/ 9525 h 514350"/>
              <a:gd name="connsiteX2" fmla="*/ 172028 w 315103"/>
              <a:gd name="connsiteY2" fmla="*/ 0 h 514350"/>
              <a:gd name="connsiteX3" fmla="*/ 57728 w 315103"/>
              <a:gd name="connsiteY3" fmla="*/ 9525 h 514350"/>
              <a:gd name="connsiteX4" fmla="*/ 48203 w 315103"/>
              <a:gd name="connsiteY4" fmla="*/ 38100 h 514350"/>
              <a:gd name="connsiteX5" fmla="*/ 57728 w 315103"/>
              <a:gd name="connsiteY5" fmla="*/ 123825 h 514350"/>
              <a:gd name="connsiteX6" fmla="*/ 76778 w 315103"/>
              <a:gd name="connsiteY6" fmla="*/ 152400 h 514350"/>
              <a:gd name="connsiteX7" fmla="*/ 86303 w 315103"/>
              <a:gd name="connsiteY7" fmla="*/ 180975 h 514350"/>
              <a:gd name="connsiteX8" fmla="*/ 76778 w 315103"/>
              <a:gd name="connsiteY8" fmla="*/ 247650 h 514350"/>
              <a:gd name="connsiteX9" fmla="*/ 19628 w 315103"/>
              <a:gd name="connsiteY9" fmla="*/ 304800 h 514350"/>
              <a:gd name="connsiteX10" fmla="*/ 10103 w 315103"/>
              <a:gd name="connsiteY10" fmla="*/ 428625 h 514350"/>
              <a:gd name="connsiteX11" fmla="*/ 19628 w 315103"/>
              <a:gd name="connsiteY11" fmla="*/ 457200 h 514350"/>
              <a:gd name="connsiteX12" fmla="*/ 57728 w 315103"/>
              <a:gd name="connsiteY12" fmla="*/ 466725 h 514350"/>
              <a:gd name="connsiteX13" fmla="*/ 86303 w 315103"/>
              <a:gd name="connsiteY13" fmla="*/ 485775 h 514350"/>
              <a:gd name="connsiteX14" fmla="*/ 181553 w 315103"/>
              <a:gd name="connsiteY14" fmla="*/ 514350 h 514350"/>
              <a:gd name="connsiteX15" fmla="*/ 200603 w 315103"/>
              <a:gd name="connsiteY15" fmla="*/ 485775 h 514350"/>
              <a:gd name="connsiteX16" fmla="*/ 181553 w 315103"/>
              <a:gd name="connsiteY16" fmla="*/ 457200 h 514350"/>
              <a:gd name="connsiteX17" fmla="*/ 162503 w 315103"/>
              <a:gd name="connsiteY17" fmla="*/ 400050 h 514350"/>
              <a:gd name="connsiteX18" fmla="*/ 152978 w 315103"/>
              <a:gd name="connsiteY18" fmla="*/ 371475 h 514350"/>
              <a:gd name="connsiteX19" fmla="*/ 191078 w 315103"/>
              <a:gd name="connsiteY19" fmla="*/ 228600 h 514350"/>
              <a:gd name="connsiteX20" fmla="*/ 276803 w 315103"/>
              <a:gd name="connsiteY20" fmla="*/ 219075 h 514350"/>
              <a:gd name="connsiteX21" fmla="*/ 305378 w 315103"/>
              <a:gd name="connsiteY21" fmla="*/ 209550 h 514350"/>
              <a:gd name="connsiteX22" fmla="*/ 314903 w 315103"/>
              <a:gd name="connsiteY22" fmla="*/ 180975 h 514350"/>
              <a:gd name="connsiteX23" fmla="*/ 276803 w 315103"/>
              <a:gd name="connsiteY23" fmla="*/ 952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5103" h="514350">
                <a:moveTo>
                  <a:pt x="276803" y="95250"/>
                </a:moveTo>
                <a:cubicBezTo>
                  <a:pt x="259341" y="66675"/>
                  <a:pt x="242890" y="30001"/>
                  <a:pt x="210128" y="9525"/>
                </a:cubicBezTo>
                <a:cubicBezTo>
                  <a:pt x="199027" y="2587"/>
                  <a:pt x="184728" y="3175"/>
                  <a:pt x="172028" y="0"/>
                </a:cubicBezTo>
                <a:cubicBezTo>
                  <a:pt x="133928" y="3175"/>
                  <a:pt x="94269" y="-1719"/>
                  <a:pt x="57728" y="9525"/>
                </a:cubicBezTo>
                <a:cubicBezTo>
                  <a:pt x="48132" y="12478"/>
                  <a:pt x="48203" y="28060"/>
                  <a:pt x="48203" y="38100"/>
                </a:cubicBezTo>
                <a:cubicBezTo>
                  <a:pt x="48203" y="66851"/>
                  <a:pt x="50755" y="95933"/>
                  <a:pt x="57728" y="123825"/>
                </a:cubicBezTo>
                <a:cubicBezTo>
                  <a:pt x="60504" y="134931"/>
                  <a:pt x="71658" y="142161"/>
                  <a:pt x="76778" y="152400"/>
                </a:cubicBezTo>
                <a:cubicBezTo>
                  <a:pt x="81268" y="161380"/>
                  <a:pt x="83128" y="171450"/>
                  <a:pt x="86303" y="180975"/>
                </a:cubicBezTo>
                <a:cubicBezTo>
                  <a:pt x="83128" y="203200"/>
                  <a:pt x="87422" y="227883"/>
                  <a:pt x="76778" y="247650"/>
                </a:cubicBezTo>
                <a:cubicBezTo>
                  <a:pt x="64005" y="271371"/>
                  <a:pt x="19628" y="304800"/>
                  <a:pt x="19628" y="304800"/>
                </a:cubicBezTo>
                <a:cubicBezTo>
                  <a:pt x="-3757" y="374954"/>
                  <a:pt x="-5353" y="351345"/>
                  <a:pt x="10103" y="428625"/>
                </a:cubicBezTo>
                <a:cubicBezTo>
                  <a:pt x="12072" y="438470"/>
                  <a:pt x="11788" y="450928"/>
                  <a:pt x="19628" y="457200"/>
                </a:cubicBezTo>
                <a:cubicBezTo>
                  <a:pt x="29850" y="465378"/>
                  <a:pt x="45028" y="463550"/>
                  <a:pt x="57728" y="466725"/>
                </a:cubicBezTo>
                <a:cubicBezTo>
                  <a:pt x="67253" y="473075"/>
                  <a:pt x="75842" y="481126"/>
                  <a:pt x="86303" y="485775"/>
                </a:cubicBezTo>
                <a:cubicBezTo>
                  <a:pt x="116118" y="499026"/>
                  <a:pt x="149888" y="506434"/>
                  <a:pt x="181553" y="514350"/>
                </a:cubicBezTo>
                <a:cubicBezTo>
                  <a:pt x="187903" y="504825"/>
                  <a:pt x="200603" y="497223"/>
                  <a:pt x="200603" y="485775"/>
                </a:cubicBezTo>
                <a:cubicBezTo>
                  <a:pt x="200603" y="474327"/>
                  <a:pt x="186202" y="467661"/>
                  <a:pt x="181553" y="457200"/>
                </a:cubicBezTo>
                <a:cubicBezTo>
                  <a:pt x="173398" y="438850"/>
                  <a:pt x="168853" y="419100"/>
                  <a:pt x="162503" y="400050"/>
                </a:cubicBezTo>
                <a:lnTo>
                  <a:pt x="152978" y="371475"/>
                </a:lnTo>
                <a:cubicBezTo>
                  <a:pt x="154603" y="351979"/>
                  <a:pt x="138647" y="246077"/>
                  <a:pt x="191078" y="228600"/>
                </a:cubicBezTo>
                <a:cubicBezTo>
                  <a:pt x="218353" y="219508"/>
                  <a:pt x="248228" y="222250"/>
                  <a:pt x="276803" y="219075"/>
                </a:cubicBezTo>
                <a:cubicBezTo>
                  <a:pt x="286328" y="215900"/>
                  <a:pt x="298278" y="216650"/>
                  <a:pt x="305378" y="209550"/>
                </a:cubicBezTo>
                <a:cubicBezTo>
                  <a:pt x="312478" y="202450"/>
                  <a:pt x="316012" y="190954"/>
                  <a:pt x="314903" y="180975"/>
                </a:cubicBezTo>
                <a:cubicBezTo>
                  <a:pt x="309786" y="134918"/>
                  <a:pt x="294265" y="123825"/>
                  <a:pt x="276803" y="9525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765841" y="2976330"/>
            <a:ext cx="350587" cy="356206"/>
          </a:xfrm>
          <a:custGeom>
            <a:avLst/>
            <a:gdLst>
              <a:gd name="connsiteX0" fmla="*/ 26734 w 350587"/>
              <a:gd name="connsiteY0" fmla="*/ 352425 h 356206"/>
              <a:gd name="connsiteX1" fmla="*/ 341059 w 350587"/>
              <a:gd name="connsiteY1" fmla="*/ 342900 h 356206"/>
              <a:gd name="connsiteX2" fmla="*/ 350584 w 350587"/>
              <a:gd name="connsiteY2" fmla="*/ 314325 h 356206"/>
              <a:gd name="connsiteX3" fmla="*/ 341059 w 350587"/>
              <a:gd name="connsiteY3" fmla="*/ 114300 h 356206"/>
              <a:gd name="connsiteX4" fmla="*/ 322009 w 350587"/>
              <a:gd name="connsiteY4" fmla="*/ 85725 h 356206"/>
              <a:gd name="connsiteX5" fmla="*/ 264859 w 350587"/>
              <a:gd name="connsiteY5" fmla="*/ 66675 h 356206"/>
              <a:gd name="connsiteX6" fmla="*/ 245809 w 350587"/>
              <a:gd name="connsiteY6" fmla="*/ 38100 h 356206"/>
              <a:gd name="connsiteX7" fmla="*/ 236284 w 350587"/>
              <a:gd name="connsiteY7" fmla="*/ 9525 h 356206"/>
              <a:gd name="connsiteX8" fmla="*/ 207709 w 350587"/>
              <a:gd name="connsiteY8" fmla="*/ 0 h 356206"/>
              <a:gd name="connsiteX9" fmla="*/ 150559 w 350587"/>
              <a:gd name="connsiteY9" fmla="*/ 38100 h 356206"/>
              <a:gd name="connsiteX10" fmla="*/ 131509 w 350587"/>
              <a:gd name="connsiteY10" fmla="*/ 95250 h 356206"/>
              <a:gd name="connsiteX11" fmla="*/ 121984 w 350587"/>
              <a:gd name="connsiteY11" fmla="*/ 200025 h 356206"/>
              <a:gd name="connsiteX12" fmla="*/ 83884 w 350587"/>
              <a:gd name="connsiteY12" fmla="*/ 219075 h 356206"/>
              <a:gd name="connsiteX13" fmla="*/ 26734 w 350587"/>
              <a:gd name="connsiteY13" fmla="*/ 266700 h 356206"/>
              <a:gd name="connsiteX14" fmla="*/ 17209 w 350587"/>
              <a:gd name="connsiteY14" fmla="*/ 295275 h 356206"/>
              <a:gd name="connsiteX15" fmla="*/ 26734 w 350587"/>
              <a:gd name="connsiteY15" fmla="*/ 352425 h 35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0587" h="356206">
                <a:moveTo>
                  <a:pt x="26734" y="352425"/>
                </a:moveTo>
                <a:cubicBezTo>
                  <a:pt x="80709" y="360362"/>
                  <a:pt x="236954" y="355148"/>
                  <a:pt x="341059" y="342900"/>
                </a:cubicBezTo>
                <a:cubicBezTo>
                  <a:pt x="351030" y="341727"/>
                  <a:pt x="350584" y="324365"/>
                  <a:pt x="350584" y="314325"/>
                </a:cubicBezTo>
                <a:cubicBezTo>
                  <a:pt x="350584" y="247574"/>
                  <a:pt x="349338" y="180535"/>
                  <a:pt x="341059" y="114300"/>
                </a:cubicBezTo>
                <a:cubicBezTo>
                  <a:pt x="339639" y="102941"/>
                  <a:pt x="331717" y="91792"/>
                  <a:pt x="322009" y="85725"/>
                </a:cubicBezTo>
                <a:cubicBezTo>
                  <a:pt x="304981" y="75082"/>
                  <a:pt x="264859" y="66675"/>
                  <a:pt x="264859" y="66675"/>
                </a:cubicBezTo>
                <a:cubicBezTo>
                  <a:pt x="258509" y="57150"/>
                  <a:pt x="250929" y="48339"/>
                  <a:pt x="245809" y="38100"/>
                </a:cubicBezTo>
                <a:cubicBezTo>
                  <a:pt x="241319" y="29120"/>
                  <a:pt x="243384" y="16625"/>
                  <a:pt x="236284" y="9525"/>
                </a:cubicBezTo>
                <a:cubicBezTo>
                  <a:pt x="229184" y="2425"/>
                  <a:pt x="217234" y="3175"/>
                  <a:pt x="207709" y="0"/>
                </a:cubicBezTo>
                <a:cubicBezTo>
                  <a:pt x="180859" y="8950"/>
                  <a:pt x="166775" y="8912"/>
                  <a:pt x="150559" y="38100"/>
                </a:cubicBezTo>
                <a:cubicBezTo>
                  <a:pt x="140807" y="55653"/>
                  <a:pt x="131509" y="95250"/>
                  <a:pt x="131509" y="95250"/>
                </a:cubicBezTo>
                <a:cubicBezTo>
                  <a:pt x="128334" y="130175"/>
                  <a:pt x="134573" y="167293"/>
                  <a:pt x="121984" y="200025"/>
                </a:cubicBezTo>
                <a:cubicBezTo>
                  <a:pt x="116887" y="213278"/>
                  <a:pt x="96212" y="212030"/>
                  <a:pt x="83884" y="219075"/>
                </a:cubicBezTo>
                <a:cubicBezTo>
                  <a:pt x="52942" y="236756"/>
                  <a:pt x="53001" y="240433"/>
                  <a:pt x="26734" y="266700"/>
                </a:cubicBezTo>
                <a:cubicBezTo>
                  <a:pt x="23559" y="276225"/>
                  <a:pt x="17209" y="285235"/>
                  <a:pt x="17209" y="295275"/>
                </a:cubicBezTo>
                <a:cubicBezTo>
                  <a:pt x="17209" y="311464"/>
                  <a:pt x="-27241" y="344488"/>
                  <a:pt x="26734" y="352425"/>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130626" y="5623884"/>
            <a:ext cx="3628447" cy="1077218"/>
          </a:xfrm>
          <a:prstGeom prst="rect">
            <a:avLst/>
          </a:prstGeom>
          <a:noFill/>
          <a:ln>
            <a:solidFill>
              <a:srgbClr val="000000"/>
            </a:solidFill>
          </a:ln>
        </p:spPr>
        <p:txBody>
          <a:bodyPr wrap="square" rtlCol="0">
            <a:spAutoFit/>
          </a:bodyPr>
          <a:lstStyle/>
          <a:p>
            <a:pPr marL="342900" indent="-342900">
              <a:buAutoNum type="arabicParenR"/>
            </a:pPr>
            <a:r>
              <a:rPr lang="en-US" sz="1600" b="1" dirty="0" smtClean="0">
                <a:solidFill>
                  <a:schemeClr val="accent1"/>
                </a:solidFill>
              </a:rPr>
              <a:t>20%</a:t>
            </a:r>
          </a:p>
          <a:p>
            <a:pPr marL="342900" indent="-342900">
              <a:buAutoNum type="arabicParenR"/>
            </a:pPr>
            <a:r>
              <a:rPr lang="en-US" sz="1600" b="1" dirty="0" smtClean="0">
                <a:solidFill>
                  <a:schemeClr val="accent1"/>
                </a:solidFill>
              </a:rPr>
              <a:t>If your location is not contained within the circled areas, topsoil is threatened.</a:t>
            </a:r>
            <a:endParaRPr lang="en-US" sz="1600" b="1" dirty="0">
              <a:solidFill>
                <a:schemeClr val="accent1"/>
              </a:solidFill>
            </a:endParaRPr>
          </a:p>
        </p:txBody>
      </p:sp>
      <p:sp>
        <p:nvSpPr>
          <p:cNvPr id="15" name="Rectangle 14"/>
          <p:cNvSpPr/>
          <p:nvPr/>
        </p:nvSpPr>
        <p:spPr>
          <a:xfrm>
            <a:off x="264825" y="4510664"/>
            <a:ext cx="8915400" cy="984885"/>
          </a:xfrm>
          <a:prstGeom prst="rect">
            <a:avLst/>
          </a:prstGeom>
          <a:noFill/>
        </p:spPr>
        <p:txBody>
          <a:bodyPr wrap="square">
            <a:spAutoFit/>
          </a:bodyPr>
          <a:lstStyle/>
          <a:p>
            <a:pPr>
              <a:spcAft>
                <a:spcPts val="600"/>
              </a:spcAft>
            </a:pPr>
            <a:r>
              <a:rPr lang="en-US" sz="1600" b="1" dirty="0" smtClean="0">
                <a:solidFill>
                  <a:srgbClr val="FF0000"/>
                </a:solidFill>
              </a:rPr>
              <a:t>Based </a:t>
            </a:r>
            <a:r>
              <a:rPr lang="en-US" sz="1600" b="1" dirty="0">
                <a:solidFill>
                  <a:srgbClr val="FF0000"/>
                </a:solidFill>
              </a:rPr>
              <a:t>on the two figures, </a:t>
            </a:r>
            <a:endParaRPr lang="en-US" sz="1600" b="1" dirty="0" smtClean="0">
              <a:solidFill>
                <a:srgbClr val="FF0000"/>
              </a:solidFill>
            </a:endParaRPr>
          </a:p>
          <a:p>
            <a:pPr marL="342900" indent="-342900">
              <a:spcAft>
                <a:spcPts val="600"/>
              </a:spcAft>
              <a:buAutoNum type="arabicParenR"/>
            </a:pPr>
            <a:r>
              <a:rPr lang="en-US" sz="1600" b="1" dirty="0">
                <a:solidFill>
                  <a:srgbClr val="FF0000"/>
                </a:solidFill>
              </a:rPr>
              <a:t>H</a:t>
            </a:r>
            <a:r>
              <a:rPr lang="en-US" sz="1600" b="1" dirty="0" smtClean="0">
                <a:solidFill>
                  <a:srgbClr val="FF0000"/>
                </a:solidFill>
              </a:rPr>
              <a:t>ow </a:t>
            </a:r>
            <a:r>
              <a:rPr lang="en-US" sz="1600" b="1" dirty="0">
                <a:solidFill>
                  <a:srgbClr val="FF0000"/>
                </a:solidFill>
              </a:rPr>
              <a:t>much area could potentially generate new soil? (Estimate to the nearest 10</a:t>
            </a:r>
            <a:r>
              <a:rPr lang="en-US" sz="1600" b="1" dirty="0" smtClean="0">
                <a:solidFill>
                  <a:srgbClr val="FF0000"/>
                </a:solidFill>
              </a:rPr>
              <a:t>%.) </a:t>
            </a:r>
          </a:p>
          <a:p>
            <a:pPr marL="342900" indent="-342900">
              <a:spcAft>
                <a:spcPts val="600"/>
              </a:spcAft>
              <a:buAutoNum type="arabicParenR"/>
            </a:pPr>
            <a:r>
              <a:rPr lang="en-US" sz="1600" b="1" dirty="0" smtClean="0">
                <a:solidFill>
                  <a:srgbClr val="FF0000"/>
                </a:solidFill>
              </a:rPr>
              <a:t>Is </a:t>
            </a:r>
            <a:r>
              <a:rPr lang="en-US" sz="1600" b="1" dirty="0">
                <a:solidFill>
                  <a:srgbClr val="FF0000"/>
                </a:solidFill>
              </a:rPr>
              <a:t>the soil at your location threatened under present erosion rates?</a:t>
            </a:r>
          </a:p>
        </p:txBody>
      </p:sp>
      <p:sp>
        <p:nvSpPr>
          <p:cNvPr id="18" name="Rectangle 17"/>
          <p:cNvSpPr/>
          <p:nvPr/>
        </p:nvSpPr>
        <p:spPr>
          <a:xfrm>
            <a:off x="4963650" y="147351"/>
            <a:ext cx="4095950" cy="830997"/>
          </a:xfrm>
          <a:prstGeom prst="rect">
            <a:avLst/>
          </a:prstGeom>
          <a:noFill/>
        </p:spPr>
        <p:txBody>
          <a:bodyPr wrap="square">
            <a:spAutoFit/>
          </a:bodyPr>
          <a:lstStyle/>
          <a:p>
            <a:pPr>
              <a:spcAft>
                <a:spcPts val="600"/>
              </a:spcAft>
            </a:pPr>
            <a:r>
              <a:rPr lang="en-US" sz="1600" dirty="0" smtClean="0">
                <a:solidFill>
                  <a:srgbClr val="002060"/>
                </a:solidFill>
              </a:rPr>
              <a:t>In figure B, all regions that are colored in have erosion rates that exceed soil production rates. </a:t>
            </a:r>
            <a:endParaRPr lang="en-US" sz="1600" b="1" dirty="0">
              <a:solidFill>
                <a:schemeClr val="tx2"/>
              </a:solidFill>
            </a:endParaRPr>
          </a:p>
        </p:txBody>
      </p:sp>
      <p:sp>
        <p:nvSpPr>
          <p:cNvPr id="11" name="TextBox 10"/>
          <p:cNvSpPr txBox="1"/>
          <p:nvPr/>
        </p:nvSpPr>
        <p:spPr>
          <a:xfrm>
            <a:off x="3537216" y="5614767"/>
            <a:ext cx="1542782" cy="338554"/>
          </a:xfrm>
          <a:prstGeom prst="rect">
            <a:avLst/>
          </a:prstGeom>
          <a:noFill/>
        </p:spPr>
        <p:txBody>
          <a:bodyPr wrap="square" rtlCol="0">
            <a:spAutoFit/>
          </a:bodyPr>
          <a:lstStyle/>
          <a:p>
            <a:pPr algn="r"/>
            <a:r>
              <a:rPr lang="en-US" sz="1600" b="1" dirty="0" smtClean="0">
                <a:solidFill>
                  <a:schemeClr val="tx2">
                    <a:lumMod val="60000"/>
                    <a:lumOff val="40000"/>
                  </a:schemeClr>
                </a:solidFill>
              </a:rPr>
              <a:t>Answers:</a:t>
            </a:r>
            <a:endParaRPr lang="en-US" sz="1600" b="1" dirty="0">
              <a:solidFill>
                <a:schemeClr val="tx2">
                  <a:lumMod val="60000"/>
                  <a:lumOff val="40000"/>
                </a:schemeClr>
              </a:solidFill>
            </a:endParaRPr>
          </a:p>
        </p:txBody>
      </p:sp>
    </p:spTree>
    <p:extLst>
      <p:ext uri="{BB962C8B-B14F-4D97-AF65-F5344CB8AC3E}">
        <p14:creationId xmlns:p14="http://schemas.microsoft.com/office/powerpoint/2010/main" val="2231229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207" y="1293020"/>
            <a:ext cx="8486357" cy="1470025"/>
          </a:xfrm>
        </p:spPr>
        <p:txBody>
          <a:bodyPr/>
          <a:lstStyle/>
          <a:p>
            <a:r>
              <a:rPr lang="en-US" sz="3200" dirty="0" smtClean="0"/>
              <a:t>Teaching about Soils as a Critical Resource: </a:t>
            </a:r>
            <a:r>
              <a:rPr lang="en-US" sz="2800" dirty="0" smtClean="0"/>
              <a:t>Materials and Activities for your Classroom</a:t>
            </a:r>
            <a:endParaRPr lang="en-US" sz="2800" dirty="0"/>
          </a:p>
        </p:txBody>
      </p:sp>
      <p:sp>
        <p:nvSpPr>
          <p:cNvPr id="3" name="Subtitle 2"/>
          <p:cNvSpPr>
            <a:spLocks noGrp="1"/>
          </p:cNvSpPr>
          <p:nvPr>
            <p:ph type="subTitle" idx="1"/>
          </p:nvPr>
        </p:nvSpPr>
        <p:spPr>
          <a:xfrm>
            <a:off x="961572" y="2721926"/>
            <a:ext cx="1809592" cy="453949"/>
          </a:xfrm>
        </p:spPr>
        <p:txBody>
          <a:bodyPr>
            <a:noAutofit/>
          </a:bodyPr>
          <a:lstStyle/>
          <a:p>
            <a:r>
              <a:rPr lang="en-US" sz="1800" b="1" dirty="0" smtClean="0">
                <a:solidFill>
                  <a:srgbClr val="376092"/>
                </a:solidFill>
                <a:latin typeface="Calibri (Headings)"/>
                <a:cs typeface="Calibri (Headings)"/>
              </a:rPr>
              <a:t>Kathy Baldwin</a:t>
            </a:r>
            <a:endParaRPr lang="en-US" sz="1600" dirty="0">
              <a:solidFill>
                <a:srgbClr val="376092"/>
              </a:solidFill>
              <a:latin typeface="Calibri (Headings)"/>
              <a:cs typeface="Calibri (Headings)"/>
            </a:endParaRPr>
          </a:p>
        </p:txBody>
      </p:sp>
      <p:pic>
        <p:nvPicPr>
          <p:cNvPr id="12" name="Picture 11" descr="ACNheadshot_cropped.jpg"/>
          <p:cNvPicPr>
            <a:picLocks noChangeAspect="1"/>
          </p:cNvPicPr>
          <p:nvPr/>
        </p:nvPicPr>
        <p:blipFill rotWithShape="1">
          <a:blip r:embed="rId3" cstate="screen">
            <a:extLst>
              <a:ext uri="{28A0092B-C50C-407E-A947-70E740481C1C}">
                <a14:useLocalDpi xmlns:a14="http://schemas.microsoft.com/office/drawing/2010/main"/>
              </a:ext>
            </a:extLst>
          </a:blip>
          <a:srcRect b="-5705"/>
          <a:stretch/>
        </p:blipFill>
        <p:spPr>
          <a:xfrm flipH="1">
            <a:off x="6691387" y="3073037"/>
            <a:ext cx="1693984" cy="2567936"/>
          </a:xfrm>
          <a:prstGeom prst="rect">
            <a:avLst/>
          </a:prstGeom>
        </p:spPr>
      </p:pic>
      <p:pic>
        <p:nvPicPr>
          <p:cNvPr id="4" name="Picture 3" descr="Scherer-ProfessionalPhoto.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25163" y="3073037"/>
            <a:ext cx="1890802" cy="2429345"/>
          </a:xfrm>
          <a:prstGeom prst="rect">
            <a:avLst/>
          </a:prstGeom>
        </p:spPr>
      </p:pic>
      <p:pic>
        <p:nvPicPr>
          <p:cNvPr id="6" name="Picture 5" descr="BaldwinK_07a.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9156" y="3073037"/>
            <a:ext cx="1822008" cy="2429345"/>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46585" y="3073037"/>
            <a:ext cx="1503157" cy="2429345"/>
          </a:xfrm>
          <a:prstGeom prst="rect">
            <a:avLst/>
          </a:prstGeom>
        </p:spPr>
      </p:pic>
      <p:sp>
        <p:nvSpPr>
          <p:cNvPr id="11" name="Subtitle 2"/>
          <p:cNvSpPr txBox="1">
            <a:spLocks/>
          </p:cNvSpPr>
          <p:nvPr/>
        </p:nvSpPr>
        <p:spPr bwMode="auto">
          <a:xfrm>
            <a:off x="6762593" y="2764259"/>
            <a:ext cx="1580445" cy="3294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smtClean="0">
                <a:solidFill>
                  <a:srgbClr val="376092"/>
                </a:solidFill>
                <a:latin typeface="Calibri (Headings)"/>
                <a:cs typeface="Calibri (Headings)"/>
              </a:rPr>
              <a:t>Alice Newman</a:t>
            </a:r>
            <a:endParaRPr lang="en-US" sz="1600" dirty="0">
              <a:solidFill>
                <a:srgbClr val="376092"/>
              </a:solidFill>
              <a:latin typeface="Calibri (Headings)"/>
              <a:cs typeface="Calibri (Headings)"/>
            </a:endParaRPr>
          </a:p>
        </p:txBody>
      </p:sp>
      <p:sp>
        <p:nvSpPr>
          <p:cNvPr id="13" name="Subtitle 2"/>
          <p:cNvSpPr txBox="1">
            <a:spLocks/>
          </p:cNvSpPr>
          <p:nvPr/>
        </p:nvSpPr>
        <p:spPr bwMode="auto">
          <a:xfrm>
            <a:off x="2772859" y="2726410"/>
            <a:ext cx="1853999" cy="4449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b="1" dirty="0" smtClean="0">
                <a:solidFill>
                  <a:srgbClr val="376092"/>
                </a:solidFill>
                <a:latin typeface="Calibri (Headings)"/>
                <a:cs typeface="Calibri (Headings)"/>
              </a:rPr>
              <a:t>Martha Murphy</a:t>
            </a:r>
            <a:endParaRPr lang="en-US" sz="1800" dirty="0" smtClean="0">
              <a:solidFill>
                <a:srgbClr val="376092"/>
              </a:solidFill>
              <a:latin typeface="Calibri (Headings)"/>
              <a:cs typeface="Calibri (Headings)"/>
            </a:endParaRPr>
          </a:p>
        </p:txBody>
      </p:sp>
      <p:sp>
        <p:nvSpPr>
          <p:cNvPr id="15" name="Subtitle 2"/>
          <p:cNvSpPr txBox="1">
            <a:spLocks/>
          </p:cNvSpPr>
          <p:nvPr/>
        </p:nvSpPr>
        <p:spPr bwMode="auto">
          <a:xfrm>
            <a:off x="963267" y="5464895"/>
            <a:ext cx="1809592" cy="9556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smtClean="0">
                <a:solidFill>
                  <a:srgbClr val="376092"/>
                </a:solidFill>
                <a:latin typeface="Calibri (Headings)"/>
                <a:cs typeface="Calibri (Headings)"/>
              </a:rPr>
              <a:t>Eastern Washington University</a:t>
            </a:r>
            <a:endParaRPr lang="en-US" sz="1400" dirty="0">
              <a:solidFill>
                <a:srgbClr val="376092"/>
              </a:solidFill>
              <a:latin typeface="Calibri (Headings)"/>
              <a:cs typeface="Calibri (Headings)"/>
            </a:endParaRPr>
          </a:p>
        </p:txBody>
      </p:sp>
      <p:sp>
        <p:nvSpPr>
          <p:cNvPr id="16" name="Subtitle 2"/>
          <p:cNvSpPr txBox="1">
            <a:spLocks/>
          </p:cNvSpPr>
          <p:nvPr/>
        </p:nvSpPr>
        <p:spPr bwMode="auto">
          <a:xfrm>
            <a:off x="2946585" y="5464895"/>
            <a:ext cx="1503157" cy="6020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smtClean="0">
                <a:solidFill>
                  <a:srgbClr val="376092"/>
                </a:solidFill>
                <a:latin typeface="Calibri (Headings)"/>
                <a:cs typeface="Calibri (Headings)"/>
              </a:rPr>
              <a:t>Santa Rosa Junior College</a:t>
            </a:r>
          </a:p>
        </p:txBody>
      </p:sp>
      <p:sp>
        <p:nvSpPr>
          <p:cNvPr id="17" name="Subtitle 2"/>
          <p:cNvSpPr txBox="1">
            <a:spLocks/>
          </p:cNvSpPr>
          <p:nvPr/>
        </p:nvSpPr>
        <p:spPr bwMode="auto">
          <a:xfrm>
            <a:off x="4528081" y="2742787"/>
            <a:ext cx="2064529" cy="3275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b="1" dirty="0" smtClean="0">
                <a:solidFill>
                  <a:srgbClr val="376092"/>
                </a:solidFill>
                <a:latin typeface="Calibri (Headings)"/>
                <a:cs typeface="Calibri (Headings)"/>
              </a:rPr>
              <a:t>Hannah Scherer</a:t>
            </a:r>
            <a:endParaRPr lang="en-US" sz="1800" dirty="0">
              <a:solidFill>
                <a:srgbClr val="376092"/>
              </a:solidFill>
              <a:latin typeface="Calibri (Headings)"/>
              <a:cs typeface="Calibri (Headings)"/>
            </a:endParaRPr>
          </a:p>
        </p:txBody>
      </p:sp>
      <p:sp>
        <p:nvSpPr>
          <p:cNvPr id="18" name="Subtitle 2"/>
          <p:cNvSpPr txBox="1">
            <a:spLocks/>
          </p:cNvSpPr>
          <p:nvPr/>
        </p:nvSpPr>
        <p:spPr bwMode="auto">
          <a:xfrm>
            <a:off x="4626857" y="5464895"/>
            <a:ext cx="1889107" cy="328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smtClean="0">
                <a:solidFill>
                  <a:srgbClr val="376092"/>
                </a:solidFill>
                <a:latin typeface="Calibri (Headings)"/>
                <a:cs typeface="Calibri (Headings)"/>
              </a:rPr>
              <a:t>Virginia Tech</a:t>
            </a:r>
            <a:endParaRPr lang="en-US" sz="1600" dirty="0">
              <a:solidFill>
                <a:srgbClr val="376092"/>
              </a:solidFill>
              <a:latin typeface="Calibri (Headings)"/>
              <a:cs typeface="Calibri (Headings)"/>
            </a:endParaRPr>
          </a:p>
        </p:txBody>
      </p:sp>
      <p:sp>
        <p:nvSpPr>
          <p:cNvPr id="19" name="Subtitle 2"/>
          <p:cNvSpPr txBox="1">
            <a:spLocks/>
          </p:cNvSpPr>
          <p:nvPr/>
        </p:nvSpPr>
        <p:spPr bwMode="auto">
          <a:xfrm>
            <a:off x="6761942" y="5474160"/>
            <a:ext cx="1580445" cy="621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smtClean="0">
                <a:solidFill>
                  <a:srgbClr val="376092"/>
                </a:solidFill>
                <a:latin typeface="Calibri (Headings)"/>
                <a:cs typeface="Calibri (Headings)"/>
              </a:rPr>
              <a:t>SERC (Moderator)</a:t>
            </a:r>
            <a:endParaRPr lang="en-US" sz="1600" dirty="0">
              <a:solidFill>
                <a:srgbClr val="376092"/>
              </a:solidFill>
              <a:latin typeface="Calibri (Headings)"/>
              <a:cs typeface="Calibri (Headings)"/>
            </a:endParaRPr>
          </a:p>
        </p:txBody>
      </p:sp>
    </p:spTree>
    <p:extLst>
      <p:ext uri="{BB962C8B-B14F-4D97-AF65-F5344CB8AC3E}">
        <p14:creationId xmlns:p14="http://schemas.microsoft.com/office/powerpoint/2010/main" val="458377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7682" y="527349"/>
            <a:ext cx="8075748" cy="307777"/>
          </a:xfrm>
          <a:prstGeom prst="rect">
            <a:avLst/>
          </a:prstGeom>
          <a:noFill/>
        </p:spPr>
        <p:txBody>
          <a:bodyPr wrap="square" rtlCol="0">
            <a:spAutoFit/>
          </a:bodyPr>
          <a:lstStyle/>
          <a:p>
            <a:pPr algn="ctr"/>
            <a:r>
              <a:rPr lang="en-US" dirty="0">
                <a:hlinkClick r:id="rId3"/>
              </a:rPr>
              <a:t>http://serc.carleton.edu/dev/integrate/teaching_materials/soils/index.html</a:t>
            </a:r>
            <a:endParaRPr lang="en-US" dirty="0"/>
          </a:p>
        </p:txBody>
      </p:sp>
      <p:sp>
        <p:nvSpPr>
          <p:cNvPr id="7" name="Title 1"/>
          <p:cNvSpPr txBox="1">
            <a:spLocks/>
          </p:cNvSpPr>
          <p:nvPr/>
        </p:nvSpPr>
        <p:spPr>
          <a:xfrm>
            <a:off x="457200" y="-131861"/>
            <a:ext cx="8229600" cy="8130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accent1">
                    <a:lumMod val="75000"/>
                  </a:schemeClr>
                </a:solidFill>
              </a:rPr>
              <a:t>Soils, Systems, and Society Module</a:t>
            </a:r>
            <a:endParaRPr lang="en-US" sz="2200" dirty="0">
              <a:solidFill>
                <a:schemeClr val="accent1">
                  <a:lumMod val="75000"/>
                </a:schemeClr>
              </a:solidFill>
            </a:endParaRPr>
          </a:p>
        </p:txBody>
      </p:sp>
      <p:pic>
        <p:nvPicPr>
          <p:cNvPr id="4" name="Picture 3" descr="SSS1.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907016"/>
            <a:ext cx="9144000" cy="2448732"/>
          </a:xfrm>
          <a:prstGeom prst="rect">
            <a:avLst/>
          </a:prstGeom>
        </p:spPr>
      </p:pic>
      <p:pic>
        <p:nvPicPr>
          <p:cNvPr id="9" name="Picture 8" descr="SSS2.tif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7868" y="2528013"/>
            <a:ext cx="8609874" cy="1339636"/>
          </a:xfrm>
          <a:prstGeom prst="rect">
            <a:avLst/>
          </a:prstGeom>
          <a:ln>
            <a:solidFill>
              <a:schemeClr val="tx2"/>
            </a:solidFill>
          </a:ln>
        </p:spPr>
      </p:pic>
      <p:pic>
        <p:nvPicPr>
          <p:cNvPr id="10" name="Picture 9" descr="SSS_toc.tiff"/>
          <p:cNvPicPr>
            <a:picLocks noChangeAspect="1"/>
          </p:cNvPicPr>
          <p:nvPr/>
        </p:nvPicPr>
        <p:blipFill rotWithShape="1">
          <a:blip r:embed="rId6" cstate="screen">
            <a:extLst>
              <a:ext uri="{28A0092B-C50C-407E-A947-70E740481C1C}">
                <a14:useLocalDpi xmlns:a14="http://schemas.microsoft.com/office/drawing/2010/main"/>
              </a:ext>
            </a:extLst>
          </a:blip>
          <a:srcRect t="2606" b="38109"/>
          <a:stretch/>
        </p:blipFill>
        <p:spPr>
          <a:xfrm>
            <a:off x="4515556" y="4015661"/>
            <a:ext cx="4924778" cy="2672301"/>
          </a:xfrm>
          <a:prstGeom prst="rect">
            <a:avLst/>
          </a:prstGeom>
        </p:spPr>
      </p:pic>
      <p:pic>
        <p:nvPicPr>
          <p:cNvPr id="11" name="Picture 10" descr="SSS3.tiff"/>
          <p:cNvPicPr>
            <a:picLocks noChangeAspect="1"/>
          </p:cNvPicPr>
          <p:nvPr/>
        </p:nvPicPr>
        <p:blipFill rotWithShape="1">
          <a:blip r:embed="rId7" cstate="screen">
            <a:extLst>
              <a:ext uri="{28A0092B-C50C-407E-A947-70E740481C1C}">
                <a14:useLocalDpi xmlns:a14="http://schemas.microsoft.com/office/drawing/2010/main"/>
              </a:ext>
            </a:extLst>
          </a:blip>
          <a:srcRect r="19818"/>
          <a:stretch/>
        </p:blipFill>
        <p:spPr>
          <a:xfrm>
            <a:off x="111579" y="5080000"/>
            <a:ext cx="4288261" cy="1664406"/>
          </a:xfrm>
          <a:prstGeom prst="rect">
            <a:avLst/>
          </a:prstGeom>
        </p:spPr>
      </p:pic>
    </p:spTree>
    <p:extLst>
      <p:ext uri="{BB962C8B-B14F-4D97-AF65-F5344CB8AC3E}">
        <p14:creationId xmlns:p14="http://schemas.microsoft.com/office/powerpoint/2010/main" val="85753727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MeanAnnPrecip.pdf"/>
          <p:cNvPicPr>
            <a:picLocks noChangeAspect="1"/>
          </p:cNvPicPr>
          <p:nvPr/>
        </p:nvPicPr>
        <p:blipFill rotWithShape="1">
          <a:blip r:embed="rId3" cstate="email">
            <a:extLst>
              <a:ext uri="{28A0092B-C50C-407E-A947-70E740481C1C}">
                <a14:useLocalDpi xmlns:a14="http://schemas.microsoft.com/office/drawing/2010/main"/>
              </a:ext>
            </a:extLst>
          </a:blip>
          <a:srcRect l="10004" t="22591" r="20014" b="32479"/>
          <a:stretch/>
        </p:blipFill>
        <p:spPr>
          <a:xfrm>
            <a:off x="5215700" y="1050921"/>
            <a:ext cx="3491425" cy="2900783"/>
          </a:xfrm>
          <a:prstGeom prst="rect">
            <a:avLst/>
          </a:prstGeom>
        </p:spPr>
      </p:pic>
      <p:sp>
        <p:nvSpPr>
          <p:cNvPr id="2" name="Title 1"/>
          <p:cNvSpPr>
            <a:spLocks noGrp="1"/>
          </p:cNvSpPr>
          <p:nvPr>
            <p:ph type="title"/>
          </p:nvPr>
        </p:nvSpPr>
        <p:spPr>
          <a:xfrm>
            <a:off x="200713" y="379123"/>
            <a:ext cx="8229600" cy="673100"/>
          </a:xfrm>
        </p:spPr>
        <p:txBody>
          <a:bodyPr/>
          <a:lstStyle/>
          <a:p>
            <a:pPr algn="l"/>
            <a:r>
              <a:rPr lang="en-US" sz="3200" dirty="0" smtClean="0"/>
              <a:t>Unit 2 Mapping Patterns</a:t>
            </a:r>
            <a:endParaRPr lang="en-US" sz="3200" dirty="0"/>
          </a:p>
        </p:txBody>
      </p:sp>
      <p:pic>
        <p:nvPicPr>
          <p:cNvPr id="3" name="Picture 2" descr="126-CropMap2015-ForCopier.pdf"/>
          <p:cNvPicPr>
            <a:picLocks noChangeAspect="1"/>
          </p:cNvPicPr>
          <p:nvPr/>
        </p:nvPicPr>
        <p:blipFill rotWithShape="1">
          <a:blip r:embed="rId4" cstate="email">
            <a:extLst>
              <a:ext uri="{28A0092B-C50C-407E-A947-70E740481C1C}">
                <a14:useLocalDpi xmlns:a14="http://schemas.microsoft.com/office/drawing/2010/main"/>
              </a:ext>
            </a:extLst>
          </a:blip>
          <a:srcRect l="3339" t="14412" r="6045" b="4353"/>
          <a:stretch/>
        </p:blipFill>
        <p:spPr>
          <a:xfrm>
            <a:off x="4883726" y="4377764"/>
            <a:ext cx="4079395" cy="2366275"/>
          </a:xfrm>
          <a:prstGeom prst="rect">
            <a:avLst/>
          </a:prstGeom>
        </p:spPr>
      </p:pic>
      <p:sp>
        <p:nvSpPr>
          <p:cNvPr id="9" name="Title 1"/>
          <p:cNvSpPr txBox="1">
            <a:spLocks/>
          </p:cNvSpPr>
          <p:nvPr/>
        </p:nvSpPr>
        <p:spPr bwMode="auto">
          <a:xfrm>
            <a:off x="5349655" y="808030"/>
            <a:ext cx="3080658" cy="271113"/>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1800" dirty="0" smtClean="0"/>
              <a:t>WA Mean Annual Precipitation</a:t>
            </a:r>
            <a:endParaRPr lang="en-US" sz="1800" dirty="0"/>
          </a:p>
        </p:txBody>
      </p:sp>
      <p:sp>
        <p:nvSpPr>
          <p:cNvPr id="12" name="Title 1"/>
          <p:cNvSpPr txBox="1">
            <a:spLocks/>
          </p:cNvSpPr>
          <p:nvPr/>
        </p:nvSpPr>
        <p:spPr bwMode="auto">
          <a:xfrm>
            <a:off x="5913718" y="4075632"/>
            <a:ext cx="2129615" cy="373529"/>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1800" dirty="0" smtClean="0"/>
              <a:t>WA Agriculture Map</a:t>
            </a:r>
            <a:endParaRPr lang="en-US" sz="1800" dirty="0"/>
          </a:p>
        </p:txBody>
      </p:sp>
      <p:pic>
        <p:nvPicPr>
          <p:cNvPr id="14" name="Picture 13" descr="arcgisWA.tiff"/>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6959" y="4335200"/>
            <a:ext cx="2738870" cy="2408839"/>
          </a:xfrm>
          <a:prstGeom prst="rect">
            <a:avLst/>
          </a:prstGeom>
        </p:spPr>
      </p:pic>
      <p:sp>
        <p:nvSpPr>
          <p:cNvPr id="11" name="Title 1"/>
          <p:cNvSpPr txBox="1">
            <a:spLocks/>
          </p:cNvSpPr>
          <p:nvPr/>
        </p:nvSpPr>
        <p:spPr bwMode="auto">
          <a:xfrm>
            <a:off x="228864" y="4107043"/>
            <a:ext cx="1472539" cy="373529"/>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1800" dirty="0" smtClean="0"/>
              <a:t>WA Soil Map</a:t>
            </a:r>
            <a:endParaRPr lang="en-US" sz="1800" dirty="0"/>
          </a:p>
        </p:txBody>
      </p:sp>
      <p:pic>
        <p:nvPicPr>
          <p:cNvPr id="13" name="Picture 12" descr="WAmap.tiff"/>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4730" y="1249657"/>
            <a:ext cx="4278996" cy="2760573"/>
          </a:xfrm>
          <a:prstGeom prst="rect">
            <a:avLst/>
          </a:prstGeom>
        </p:spPr>
      </p:pic>
      <p:sp>
        <p:nvSpPr>
          <p:cNvPr id="8" name="Title 1"/>
          <p:cNvSpPr txBox="1">
            <a:spLocks/>
          </p:cNvSpPr>
          <p:nvPr/>
        </p:nvSpPr>
        <p:spPr bwMode="auto">
          <a:xfrm>
            <a:off x="200713" y="1079143"/>
            <a:ext cx="1944105" cy="358888"/>
          </a:xfrm>
          <a:prstGeom prst="rect">
            <a:avLst/>
          </a:prstGeom>
          <a:solidFill>
            <a:srgbClr val="FFFFFF"/>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1800" dirty="0" smtClean="0"/>
              <a:t>WA Elevation Map</a:t>
            </a:r>
            <a:endParaRPr lang="en-US" sz="1800" dirty="0"/>
          </a:p>
        </p:txBody>
      </p:sp>
    </p:spTree>
    <p:extLst>
      <p:ext uri="{BB962C8B-B14F-4D97-AF65-F5344CB8AC3E}">
        <p14:creationId xmlns:p14="http://schemas.microsoft.com/office/powerpoint/2010/main" val="7853314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746" y="0"/>
            <a:ext cx="3619254" cy="373529"/>
          </a:xfrm>
        </p:spPr>
        <p:txBody>
          <a:bodyPr/>
          <a:lstStyle/>
          <a:p>
            <a:pPr algn="r"/>
            <a:r>
              <a:rPr lang="en-US" sz="2400" dirty="0" smtClean="0"/>
              <a:t>Unit 2: Mapping Patterns</a:t>
            </a:r>
            <a:endParaRPr lang="en-US" sz="2400" dirty="0"/>
          </a:p>
        </p:txBody>
      </p:sp>
      <p:pic>
        <p:nvPicPr>
          <p:cNvPr id="7" name="Picture 6" descr="WAmap.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712" y="1052223"/>
            <a:ext cx="8943287" cy="5856815"/>
          </a:xfrm>
          <a:prstGeom prst="rect">
            <a:avLst/>
          </a:prstGeom>
        </p:spPr>
      </p:pic>
      <p:sp>
        <p:nvSpPr>
          <p:cNvPr id="8" name="Title 1"/>
          <p:cNvSpPr txBox="1">
            <a:spLocks/>
          </p:cNvSpPr>
          <p:nvPr/>
        </p:nvSpPr>
        <p:spPr bwMode="auto">
          <a:xfrm>
            <a:off x="3951111" y="692033"/>
            <a:ext cx="5065819" cy="358888"/>
          </a:xfrm>
          <a:prstGeom prst="rect">
            <a:avLst/>
          </a:prstGeom>
          <a:solidFill>
            <a:srgbClr val="FFFFFF"/>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2800" dirty="0" smtClean="0"/>
              <a:t>Washington Elevation Map</a:t>
            </a:r>
            <a:endParaRPr lang="en-US" sz="2800" dirty="0"/>
          </a:p>
        </p:txBody>
      </p:sp>
    </p:spTree>
    <p:extLst>
      <p:ext uri="{BB962C8B-B14F-4D97-AF65-F5344CB8AC3E}">
        <p14:creationId xmlns:p14="http://schemas.microsoft.com/office/powerpoint/2010/main" val="15625348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MeanAnnPrecip.pdf"/>
          <p:cNvPicPr>
            <a:picLocks noChangeAspect="1"/>
          </p:cNvPicPr>
          <p:nvPr/>
        </p:nvPicPr>
        <p:blipFill rotWithShape="1">
          <a:blip r:embed="rId3" cstate="email">
            <a:extLst>
              <a:ext uri="{28A0092B-C50C-407E-A947-70E740481C1C}">
                <a14:useLocalDpi xmlns:a14="http://schemas.microsoft.com/office/drawing/2010/main"/>
              </a:ext>
            </a:extLst>
          </a:blip>
          <a:srcRect l="10004" t="23273" r="7972" b="28202"/>
          <a:stretch/>
        </p:blipFill>
        <p:spPr>
          <a:xfrm>
            <a:off x="134471" y="784100"/>
            <a:ext cx="7933766" cy="6073900"/>
          </a:xfrm>
          <a:prstGeom prst="rect">
            <a:avLst/>
          </a:prstGeom>
        </p:spPr>
      </p:pic>
      <p:sp>
        <p:nvSpPr>
          <p:cNvPr id="8" name="Title 1"/>
          <p:cNvSpPr txBox="1">
            <a:spLocks/>
          </p:cNvSpPr>
          <p:nvPr/>
        </p:nvSpPr>
        <p:spPr bwMode="auto">
          <a:xfrm>
            <a:off x="5524746" y="0"/>
            <a:ext cx="3619254" cy="3735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r"/>
            <a:r>
              <a:rPr lang="en-US" sz="2400" dirty="0" smtClean="0"/>
              <a:t>Unit 2: Mapping Patterns</a:t>
            </a:r>
            <a:endParaRPr lang="en-US" sz="2400" dirty="0"/>
          </a:p>
        </p:txBody>
      </p:sp>
      <p:sp>
        <p:nvSpPr>
          <p:cNvPr id="14" name="Title 1"/>
          <p:cNvSpPr txBox="1">
            <a:spLocks/>
          </p:cNvSpPr>
          <p:nvPr/>
        </p:nvSpPr>
        <p:spPr bwMode="auto">
          <a:xfrm>
            <a:off x="6801556" y="512588"/>
            <a:ext cx="2215374" cy="1364189"/>
          </a:xfrm>
          <a:prstGeom prst="rect">
            <a:avLst/>
          </a:prstGeom>
          <a:solidFill>
            <a:srgbClr val="FFFFFF"/>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2800" dirty="0" smtClean="0"/>
              <a:t>Washington Mean Annual Precipitation</a:t>
            </a:r>
            <a:endParaRPr lang="en-US" sz="2800" dirty="0"/>
          </a:p>
        </p:txBody>
      </p:sp>
    </p:spTree>
    <p:extLst>
      <p:ext uri="{BB962C8B-B14F-4D97-AF65-F5344CB8AC3E}">
        <p14:creationId xmlns:p14="http://schemas.microsoft.com/office/powerpoint/2010/main" val="31008365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5524746" y="0"/>
            <a:ext cx="3619254" cy="3735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r"/>
            <a:r>
              <a:rPr lang="en-US" sz="2400" dirty="0" smtClean="0"/>
              <a:t>Unit 2: Mapping Patterns</a:t>
            </a:r>
            <a:endParaRPr lang="en-US" sz="2400" dirty="0"/>
          </a:p>
        </p:txBody>
      </p:sp>
      <p:pic>
        <p:nvPicPr>
          <p:cNvPr id="11" name="Picture 10" descr="arcgisWA.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889" y="593256"/>
            <a:ext cx="8382000" cy="6369776"/>
          </a:xfrm>
          <a:prstGeom prst="rect">
            <a:avLst/>
          </a:prstGeom>
        </p:spPr>
      </p:pic>
      <p:sp>
        <p:nvSpPr>
          <p:cNvPr id="9" name="Title 1"/>
          <p:cNvSpPr txBox="1">
            <a:spLocks/>
          </p:cNvSpPr>
          <p:nvPr/>
        </p:nvSpPr>
        <p:spPr bwMode="auto">
          <a:xfrm>
            <a:off x="5672666" y="874177"/>
            <a:ext cx="3400707" cy="358888"/>
          </a:xfrm>
          <a:prstGeom prst="rect">
            <a:avLst/>
          </a:prstGeom>
          <a:solidFill>
            <a:srgbClr val="FFFFFF"/>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2800" dirty="0" smtClean="0"/>
              <a:t>Washington Soil Map</a:t>
            </a:r>
            <a:endParaRPr lang="en-US" sz="2800" dirty="0"/>
          </a:p>
        </p:txBody>
      </p:sp>
    </p:spTree>
    <p:extLst>
      <p:ext uri="{BB962C8B-B14F-4D97-AF65-F5344CB8AC3E}">
        <p14:creationId xmlns:p14="http://schemas.microsoft.com/office/powerpoint/2010/main" val="31008365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5524746" y="0"/>
            <a:ext cx="3619254" cy="3735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r"/>
            <a:r>
              <a:rPr lang="en-US" sz="2400" dirty="0" smtClean="0"/>
              <a:t>Unit 2: Mapping Patterns</a:t>
            </a:r>
            <a:endParaRPr lang="en-US" sz="2400" dirty="0"/>
          </a:p>
        </p:txBody>
      </p:sp>
      <p:pic>
        <p:nvPicPr>
          <p:cNvPr id="2" name="Picture 1" descr="126-CropMap2015-ForCopier.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28" y="786075"/>
            <a:ext cx="9144000" cy="6082775"/>
          </a:xfrm>
          <a:prstGeom prst="rect">
            <a:avLst/>
          </a:prstGeom>
        </p:spPr>
      </p:pic>
      <p:sp>
        <p:nvSpPr>
          <p:cNvPr id="9" name="Title 1"/>
          <p:cNvSpPr txBox="1">
            <a:spLocks/>
          </p:cNvSpPr>
          <p:nvPr/>
        </p:nvSpPr>
        <p:spPr bwMode="auto">
          <a:xfrm>
            <a:off x="4035777" y="593256"/>
            <a:ext cx="5065819" cy="358888"/>
          </a:xfrm>
          <a:prstGeom prst="rect">
            <a:avLst/>
          </a:prstGeom>
          <a:solidFill>
            <a:srgbClr val="FFFFFF"/>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2800" dirty="0" smtClean="0"/>
              <a:t>Washington Agriculture Map</a:t>
            </a:r>
            <a:endParaRPr lang="en-US" sz="2800" dirty="0"/>
          </a:p>
        </p:txBody>
      </p:sp>
    </p:spTree>
    <p:extLst>
      <p:ext uri="{BB962C8B-B14F-4D97-AF65-F5344CB8AC3E}">
        <p14:creationId xmlns:p14="http://schemas.microsoft.com/office/powerpoint/2010/main" val="31008365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6415"/>
            <a:ext cx="8229600" cy="673100"/>
          </a:xfrm>
        </p:spPr>
        <p:txBody>
          <a:bodyPr/>
          <a:lstStyle/>
          <a:p>
            <a:r>
              <a:rPr lang="en-US" dirty="0" smtClean="0"/>
              <a:t>Soils, Systems and Society Module</a:t>
            </a:r>
            <a:br>
              <a:rPr lang="en-US" dirty="0" smtClean="0"/>
            </a:br>
            <a:r>
              <a:rPr lang="en-US" dirty="0" smtClean="0"/>
              <a:t>Lessons Learned</a:t>
            </a:r>
            <a:endParaRPr lang="en-US" dirty="0"/>
          </a:p>
        </p:txBody>
      </p:sp>
      <p:sp>
        <p:nvSpPr>
          <p:cNvPr id="3" name="Content Placeholder 2"/>
          <p:cNvSpPr>
            <a:spLocks noGrp="1"/>
          </p:cNvSpPr>
          <p:nvPr>
            <p:ph idx="1"/>
          </p:nvPr>
        </p:nvSpPr>
        <p:spPr>
          <a:xfrm>
            <a:off x="457200" y="1964876"/>
            <a:ext cx="8229600" cy="4416624"/>
          </a:xfrm>
        </p:spPr>
        <p:txBody>
          <a:bodyPr/>
          <a:lstStyle/>
          <a:p>
            <a:r>
              <a:rPr lang="en-US" sz="2400" dirty="0" smtClean="0"/>
              <a:t>Pilot module assessments indicated that students struggled most with interdisciplinary and systems thinking.</a:t>
            </a:r>
          </a:p>
          <a:p>
            <a:pPr lvl="1"/>
            <a:r>
              <a:rPr lang="en-US" sz="2400" dirty="0" smtClean="0"/>
              <a:t>Lesson alignment with the Next Generation Science Standards (NGSS).</a:t>
            </a:r>
          </a:p>
          <a:p>
            <a:r>
              <a:rPr lang="en-US" sz="2400" dirty="0" smtClean="0"/>
              <a:t>Module revised to include:</a:t>
            </a:r>
          </a:p>
          <a:p>
            <a:pPr lvl="1"/>
            <a:r>
              <a:rPr lang="en-US" sz="2400" dirty="0" smtClean="0"/>
              <a:t>Reading and discussion about systems thinking</a:t>
            </a:r>
          </a:p>
          <a:p>
            <a:pPr lvl="1"/>
            <a:r>
              <a:rPr lang="en-US" sz="2400" dirty="0" smtClean="0"/>
              <a:t>Concept mapping activity to connect Earth systems</a:t>
            </a:r>
          </a:p>
          <a:p>
            <a:pPr lvl="1"/>
            <a:r>
              <a:rPr lang="en-US" sz="2400" dirty="0" smtClean="0"/>
              <a:t>One lesson plan from the Soils, Systems and Society Kit must teach K-8 students about systems.</a:t>
            </a:r>
            <a:endParaRPr lang="en-US" sz="2400" dirty="0"/>
          </a:p>
        </p:txBody>
      </p:sp>
    </p:spTree>
    <p:extLst>
      <p:ext uri="{BB962C8B-B14F-4D97-AF65-F5344CB8AC3E}">
        <p14:creationId xmlns:p14="http://schemas.microsoft.com/office/powerpoint/2010/main" val="342995243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5269"/>
            <a:ext cx="8229600" cy="673100"/>
          </a:xfrm>
        </p:spPr>
        <p:txBody>
          <a:bodyPr/>
          <a:lstStyle/>
          <a:p>
            <a:r>
              <a:rPr lang="en-US" dirty="0" smtClean="0"/>
              <a:t>Systems Thinking</a:t>
            </a:r>
            <a:endParaRPr lang="en-US" dirty="0"/>
          </a:p>
        </p:txBody>
      </p:sp>
      <p:sp>
        <p:nvSpPr>
          <p:cNvPr id="5" name="TextBox 4">
            <a:hlinkClick r:id="rId3"/>
          </p:cNvPr>
          <p:cNvSpPr txBox="1"/>
          <p:nvPr/>
        </p:nvSpPr>
        <p:spPr>
          <a:xfrm>
            <a:off x="243043" y="6356866"/>
            <a:ext cx="7893424" cy="369332"/>
          </a:xfrm>
          <a:prstGeom prst="rect">
            <a:avLst/>
          </a:prstGeom>
          <a:noFill/>
        </p:spPr>
        <p:txBody>
          <a:bodyPr wrap="square" rtlCol="0">
            <a:spAutoFit/>
          </a:bodyPr>
          <a:lstStyle/>
          <a:p>
            <a:r>
              <a:rPr lang="en-US" dirty="0">
                <a:hlinkClick r:id="rId3"/>
              </a:rPr>
              <a:t>http://serc.carleton.edu/integrate/teaching_materials/systems_what.html</a:t>
            </a:r>
            <a:endParaRPr lang="en-US" dirty="0"/>
          </a:p>
        </p:txBody>
      </p:sp>
      <p:pic>
        <p:nvPicPr>
          <p:cNvPr id="3" name="Picture 2" descr="systemsthinking.tiff"/>
          <p:cNvPicPr>
            <a:picLocks noChangeAspect="1"/>
          </p:cNvPicPr>
          <p:nvPr/>
        </p:nvPicPr>
        <p:blipFill rotWithShape="1">
          <a:blip r:embed="rId4" cstate="screen">
            <a:extLst>
              <a:ext uri="{28A0092B-C50C-407E-A947-70E740481C1C}">
                <a14:useLocalDpi xmlns:a14="http://schemas.microsoft.com/office/drawing/2010/main"/>
              </a:ext>
            </a:extLst>
          </a:blip>
          <a:srcRect t="14932"/>
          <a:stretch/>
        </p:blipFill>
        <p:spPr>
          <a:xfrm>
            <a:off x="14111" y="1108853"/>
            <a:ext cx="9144000" cy="5248013"/>
          </a:xfrm>
          <a:prstGeom prst="rect">
            <a:avLst/>
          </a:prstGeom>
        </p:spPr>
      </p:pic>
    </p:spTree>
    <p:extLst>
      <p:ext uri="{BB962C8B-B14F-4D97-AF65-F5344CB8AC3E}">
        <p14:creationId xmlns:p14="http://schemas.microsoft.com/office/powerpoint/2010/main" val="307602540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779" y="495858"/>
            <a:ext cx="8229600" cy="673100"/>
          </a:xfrm>
        </p:spPr>
        <p:txBody>
          <a:bodyPr/>
          <a:lstStyle/>
          <a:p>
            <a:r>
              <a:rPr lang="en-US" dirty="0" smtClean="0"/>
              <a:t>Earth Systems Concept Mapping</a:t>
            </a:r>
            <a:endParaRPr lang="en-US" dirty="0"/>
          </a:p>
        </p:txBody>
      </p:sp>
      <p:sp>
        <p:nvSpPr>
          <p:cNvPr id="5" name="TextBox 4"/>
          <p:cNvSpPr txBox="1"/>
          <p:nvPr/>
        </p:nvSpPr>
        <p:spPr>
          <a:xfrm>
            <a:off x="148811" y="6453696"/>
            <a:ext cx="8075748" cy="646331"/>
          </a:xfrm>
          <a:prstGeom prst="rect">
            <a:avLst/>
          </a:prstGeom>
          <a:noFill/>
        </p:spPr>
        <p:txBody>
          <a:bodyPr wrap="square" rtlCol="0">
            <a:spAutoFit/>
          </a:bodyPr>
          <a:lstStyle/>
          <a:p>
            <a:r>
              <a:rPr lang="en-US" dirty="0">
                <a:hlinkClick r:id="rId3"/>
              </a:rPr>
              <a:t>http://serc.carleton.edu/integrate/teaching_materials/mineral_resources/conceptmaps.html</a:t>
            </a:r>
            <a:endParaRPr lang="en-US" dirty="0"/>
          </a:p>
        </p:txBody>
      </p:sp>
      <p:pic>
        <p:nvPicPr>
          <p:cNvPr id="3" name="Picture 2" descr="conceptmaps.tiff"/>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168958"/>
            <a:ext cx="1488078" cy="4518798"/>
          </a:xfrm>
          <a:prstGeom prst="rect">
            <a:avLst/>
          </a:prstGeom>
        </p:spPr>
      </p:pic>
      <p:pic>
        <p:nvPicPr>
          <p:cNvPr id="10" name="Picture 9" descr="conceptmaps.tiff"/>
          <p:cNvPicPr>
            <a:picLocks noChangeAspect="1"/>
          </p:cNvPicPr>
          <p:nvPr/>
        </p:nvPicPr>
        <p:blipFill rotWithShape="1">
          <a:blip r:embed="rId5" cstate="screen">
            <a:extLst>
              <a:ext uri="{28A0092B-C50C-407E-A947-70E740481C1C}">
                <a14:useLocalDpi xmlns:a14="http://schemas.microsoft.com/office/drawing/2010/main"/>
              </a:ext>
            </a:extLst>
          </a:blip>
          <a:srcRect l="15278" t="4644" r="10054" b="58903"/>
          <a:stretch/>
        </p:blipFill>
        <p:spPr>
          <a:xfrm>
            <a:off x="1488078" y="1210314"/>
            <a:ext cx="6827559" cy="2314224"/>
          </a:xfrm>
          <a:prstGeom prst="rect">
            <a:avLst/>
          </a:prstGeom>
        </p:spPr>
      </p:pic>
      <p:pic>
        <p:nvPicPr>
          <p:cNvPr id="11" name="Picture 10" descr="conceptmaps.tiff"/>
          <p:cNvPicPr>
            <a:picLocks noChangeAspect="1"/>
          </p:cNvPicPr>
          <p:nvPr/>
        </p:nvPicPr>
        <p:blipFill rotWithShape="1">
          <a:blip r:embed="rId5" cstate="screen">
            <a:extLst>
              <a:ext uri="{28A0092B-C50C-407E-A947-70E740481C1C}">
                <a14:useLocalDpi xmlns:a14="http://schemas.microsoft.com/office/drawing/2010/main"/>
              </a:ext>
            </a:extLst>
          </a:blip>
          <a:srcRect l="44136" t="56001" r="10055"/>
          <a:stretch/>
        </p:blipFill>
        <p:spPr>
          <a:xfrm>
            <a:off x="2652889" y="3623315"/>
            <a:ext cx="4188781" cy="2793255"/>
          </a:xfrm>
          <a:prstGeom prst="rect">
            <a:avLst/>
          </a:prstGeom>
        </p:spPr>
      </p:pic>
    </p:spTree>
    <p:extLst>
      <p:ext uri="{BB962C8B-B14F-4D97-AF65-F5344CB8AC3E}">
        <p14:creationId xmlns:p14="http://schemas.microsoft.com/office/powerpoint/2010/main" val="19315349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541856"/>
            <a:ext cx="8805333" cy="673100"/>
          </a:xfrm>
        </p:spPr>
        <p:txBody>
          <a:bodyPr/>
          <a:lstStyle/>
          <a:p>
            <a:r>
              <a:rPr lang="en-US" sz="3600" dirty="0" smtClean="0"/>
              <a:t>Example of </a:t>
            </a:r>
            <a:r>
              <a:rPr lang="en-US" sz="3600" dirty="0" err="1" smtClean="0"/>
              <a:t>Preservice</a:t>
            </a:r>
            <a:r>
              <a:rPr lang="en-US" sz="3600" dirty="0" smtClean="0"/>
              <a:t> Teacher Concept Map</a:t>
            </a:r>
            <a:endParaRPr lang="en-US" sz="36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05556" y="1165905"/>
            <a:ext cx="7732888" cy="5775799"/>
          </a:xfrm>
        </p:spPr>
      </p:pic>
    </p:spTree>
    <p:extLst>
      <p:ext uri="{BB962C8B-B14F-4D97-AF65-F5344CB8AC3E}">
        <p14:creationId xmlns:p14="http://schemas.microsoft.com/office/powerpoint/2010/main" val="25769238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11" y="587135"/>
            <a:ext cx="5896020" cy="673100"/>
          </a:xfrm>
        </p:spPr>
        <p:txBody>
          <a:bodyPr/>
          <a:lstStyle/>
          <a:p>
            <a:r>
              <a:rPr lang="en-US" sz="4000" dirty="0" smtClean="0"/>
              <a:t>Overview of Webinar</a:t>
            </a:r>
            <a:endParaRPr lang="en-US" sz="4000" dirty="0"/>
          </a:p>
        </p:txBody>
      </p:sp>
      <p:sp>
        <p:nvSpPr>
          <p:cNvPr id="3" name="Content Placeholder 2"/>
          <p:cNvSpPr>
            <a:spLocks noGrp="1"/>
          </p:cNvSpPr>
          <p:nvPr>
            <p:ph idx="1"/>
          </p:nvPr>
        </p:nvSpPr>
        <p:spPr>
          <a:xfrm>
            <a:off x="250844" y="1342797"/>
            <a:ext cx="4593555" cy="5023246"/>
          </a:xfrm>
        </p:spPr>
        <p:txBody>
          <a:bodyPr/>
          <a:lstStyle/>
          <a:p>
            <a:r>
              <a:rPr lang="en-US" dirty="0" smtClean="0"/>
              <a:t>An Introduction to Soils and Society</a:t>
            </a:r>
          </a:p>
          <a:p>
            <a:r>
              <a:rPr lang="en-US" dirty="0" smtClean="0"/>
              <a:t>Soils teaching activities </a:t>
            </a:r>
          </a:p>
          <a:p>
            <a:r>
              <a:rPr lang="en-US" dirty="0" smtClean="0"/>
              <a:t>Using soils to teach systems thinking</a:t>
            </a:r>
          </a:p>
          <a:p>
            <a:r>
              <a:rPr lang="en-US" dirty="0" smtClean="0"/>
              <a:t>Participant reflection</a:t>
            </a:r>
          </a:p>
          <a:p>
            <a:r>
              <a:rPr lang="en-US" dirty="0" smtClean="0"/>
              <a:t>Wrap-up and upcoming opportunities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44399" y="360638"/>
            <a:ext cx="4344149" cy="6497362"/>
          </a:xfrm>
          <a:prstGeom prst="rect">
            <a:avLst/>
          </a:prstGeom>
        </p:spPr>
      </p:pic>
    </p:spTree>
    <p:extLst>
      <p:ext uri="{BB962C8B-B14F-4D97-AF65-F5344CB8AC3E}">
        <p14:creationId xmlns:p14="http://schemas.microsoft.com/office/powerpoint/2010/main" val="26207017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5826"/>
            <a:ext cx="8229600" cy="673100"/>
          </a:xfrm>
        </p:spPr>
        <p:txBody>
          <a:bodyPr/>
          <a:lstStyle/>
          <a:p>
            <a:r>
              <a:rPr lang="en-US" sz="3600" dirty="0" smtClean="0"/>
              <a:t>Soils, Systems and Society Kit</a:t>
            </a:r>
            <a:endParaRPr lang="en-US" sz="36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61375" y="1148926"/>
            <a:ext cx="7621251" cy="5692416"/>
          </a:xfrm>
        </p:spPr>
      </p:pic>
    </p:spTree>
    <p:extLst>
      <p:ext uri="{BB962C8B-B14F-4D97-AF65-F5344CB8AC3E}">
        <p14:creationId xmlns:p14="http://schemas.microsoft.com/office/powerpoint/2010/main" val="27240090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owingConcern1.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16345"/>
            <a:ext cx="9144000" cy="2261220"/>
          </a:xfrm>
          <a:prstGeom prst="rect">
            <a:avLst/>
          </a:prstGeom>
        </p:spPr>
      </p:pic>
      <p:sp>
        <p:nvSpPr>
          <p:cNvPr id="8" name="Title 1"/>
          <p:cNvSpPr>
            <a:spLocks noGrp="1"/>
          </p:cNvSpPr>
          <p:nvPr>
            <p:ph type="title"/>
          </p:nvPr>
        </p:nvSpPr>
        <p:spPr>
          <a:xfrm>
            <a:off x="457200" y="-131861"/>
            <a:ext cx="8229600" cy="813099"/>
          </a:xfrm>
        </p:spPr>
        <p:txBody>
          <a:bodyPr>
            <a:normAutofit/>
          </a:bodyPr>
          <a:lstStyle/>
          <a:p>
            <a:r>
              <a:rPr lang="en-US" sz="3600" dirty="0" smtClean="0">
                <a:solidFill>
                  <a:schemeClr val="accent1">
                    <a:lumMod val="75000"/>
                  </a:schemeClr>
                </a:solidFill>
              </a:rPr>
              <a:t>A Growing Concern Module</a:t>
            </a:r>
            <a:endParaRPr lang="en-US" sz="2200" dirty="0">
              <a:solidFill>
                <a:schemeClr val="accent1">
                  <a:lumMod val="75000"/>
                </a:schemeClr>
              </a:solidFill>
            </a:endParaRPr>
          </a:p>
        </p:txBody>
      </p:sp>
      <p:pic>
        <p:nvPicPr>
          <p:cNvPr id="9" name="Picture 8" descr="GrowingConcern3.tiff"/>
          <p:cNvPicPr>
            <a:picLocks noChangeAspect="1"/>
          </p:cNvPicPr>
          <p:nvPr/>
        </p:nvPicPr>
        <p:blipFill rotWithShape="1">
          <a:blip r:embed="rId4" cstate="screen">
            <a:extLst>
              <a:ext uri="{28A0092B-C50C-407E-A947-70E740481C1C}">
                <a14:useLocalDpi xmlns:a14="http://schemas.microsoft.com/office/drawing/2010/main"/>
              </a:ext>
            </a:extLst>
          </a:blip>
          <a:srcRect r="28018"/>
          <a:stretch/>
        </p:blipFill>
        <p:spPr>
          <a:xfrm>
            <a:off x="172717" y="3456433"/>
            <a:ext cx="3856172" cy="1210692"/>
          </a:xfrm>
          <a:prstGeom prst="rect">
            <a:avLst/>
          </a:prstGeom>
        </p:spPr>
      </p:pic>
      <p:pic>
        <p:nvPicPr>
          <p:cNvPr id="14" name="Picture 13" descr="GrowingConcern2.tif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1801" y="2168298"/>
            <a:ext cx="8283221" cy="1220977"/>
          </a:xfrm>
          <a:prstGeom prst="rect">
            <a:avLst/>
          </a:prstGeom>
        </p:spPr>
      </p:pic>
      <p:pic>
        <p:nvPicPr>
          <p:cNvPr id="15" name="Picture 14" descr="GrowingConcern4.tif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99446" y="3399989"/>
            <a:ext cx="5338992" cy="3415678"/>
          </a:xfrm>
          <a:prstGeom prst="rect">
            <a:avLst/>
          </a:prstGeom>
        </p:spPr>
      </p:pic>
      <p:sp>
        <p:nvSpPr>
          <p:cNvPr id="18" name="Right Arrow 17"/>
          <p:cNvSpPr/>
          <p:nvPr/>
        </p:nvSpPr>
        <p:spPr>
          <a:xfrm>
            <a:off x="2928224" y="5912555"/>
            <a:ext cx="1234889" cy="395111"/>
          </a:xfrm>
          <a:prstGeom prst="rightArrow">
            <a:avLst/>
          </a:prstGeom>
          <a:solidFill>
            <a:srgbClr val="5493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57200" y="5933722"/>
            <a:ext cx="2499246" cy="307777"/>
          </a:xfrm>
          <a:prstGeom prst="rect">
            <a:avLst/>
          </a:prstGeom>
          <a:noFill/>
        </p:spPr>
        <p:txBody>
          <a:bodyPr wrap="square" rtlCol="0">
            <a:spAutoFit/>
          </a:bodyPr>
          <a:lstStyle/>
          <a:p>
            <a:pPr algn="r"/>
            <a:r>
              <a:rPr lang="en-US" b="1" dirty="0" smtClean="0"/>
              <a:t>Systems thinking activity</a:t>
            </a:r>
            <a:endParaRPr lang="en-US" b="1" dirty="0"/>
          </a:p>
        </p:txBody>
      </p:sp>
    </p:spTree>
    <p:extLst>
      <p:ext uri="{BB962C8B-B14F-4D97-AF65-F5344CB8AC3E}">
        <p14:creationId xmlns:p14="http://schemas.microsoft.com/office/powerpoint/2010/main" val="2564945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ctivity1 - revised.pdf"/>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6465" t="30647" b="20822"/>
          <a:stretch/>
        </p:blipFill>
        <p:spPr>
          <a:xfrm>
            <a:off x="0" y="781050"/>
            <a:ext cx="9088438" cy="6076950"/>
          </a:xfrm>
        </p:spPr>
      </p:pic>
    </p:spTree>
    <p:extLst>
      <p:ext uri="{BB962C8B-B14F-4D97-AF65-F5344CB8AC3E}">
        <p14:creationId xmlns:p14="http://schemas.microsoft.com/office/powerpoint/2010/main" val="36600655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2" name="Picture 1" descr="Growing Concern Home Page.tiff"/>
          <p:cNvPicPr>
            <a:picLocks noChangeAspect="1"/>
          </p:cNvPicPr>
          <p:nvPr/>
        </p:nvPicPr>
        <p:blipFill rotWithShape="1">
          <a:blip r:embed="rId3" cstate="email">
            <a:extLst>
              <a:ext uri="{28A0092B-C50C-407E-A947-70E740481C1C}">
                <a14:useLocalDpi xmlns:a14="http://schemas.microsoft.com/office/drawing/2010/main"/>
              </a:ext>
            </a:extLst>
          </a:blip>
          <a:srcRect l="831"/>
          <a:stretch/>
        </p:blipFill>
        <p:spPr>
          <a:xfrm>
            <a:off x="0" y="-1"/>
            <a:ext cx="9144000" cy="3293079"/>
          </a:xfrm>
          <a:prstGeom prst="rect">
            <a:avLst/>
          </a:prstGeom>
          <a:noFill/>
          <a:ln>
            <a:noFill/>
          </a:ln>
        </p:spPr>
      </p:pic>
      <p:sp>
        <p:nvSpPr>
          <p:cNvPr id="94" name="Shape 94"/>
          <p:cNvSpPr txBox="1">
            <a:spLocks noGrp="1"/>
          </p:cNvSpPr>
          <p:nvPr>
            <p:ph type="title"/>
          </p:nvPr>
        </p:nvSpPr>
        <p:spPr>
          <a:xfrm>
            <a:off x="0" y="3307700"/>
            <a:ext cx="9144000" cy="763135"/>
          </a:xfrm>
          <a:prstGeom prst="rect">
            <a:avLst/>
          </a:prstGeom>
        </p:spPr>
        <p:txBody>
          <a:bodyPr lIns="91425" tIns="91425" rIns="91425" bIns="91425" anchor="b" anchorCtr="0">
            <a:noAutofit/>
          </a:bodyPr>
          <a:lstStyle/>
          <a:p>
            <a:pPr rtl="0">
              <a:spcBef>
                <a:spcPts val="0"/>
              </a:spcBef>
              <a:buNone/>
            </a:pPr>
            <a:r>
              <a:rPr lang="en-US" sz="2400" dirty="0" smtClean="0"/>
              <a:t>Unit 5</a:t>
            </a:r>
            <a:r>
              <a:rPr lang="en" sz="2400" dirty="0" smtClean="0"/>
              <a:t>:</a:t>
            </a:r>
            <a:r>
              <a:rPr lang="en-US" sz="2400" dirty="0" smtClean="0"/>
              <a:t> Predicting the effects of climate change on soil loss</a:t>
            </a:r>
            <a:endParaRPr lang="en" sz="2400" dirty="0"/>
          </a:p>
          <a:p>
            <a:r>
              <a:rPr lang="en" sz="1400" u="sng" dirty="0">
                <a:solidFill>
                  <a:schemeClr val="hlink"/>
                </a:solidFill>
                <a:hlinkClick r:id="rId4"/>
              </a:rPr>
              <a:t>http://serc.carleton.edu/integrate/teaching_materials/sustain_agriculture/activity5.html</a:t>
            </a:r>
            <a:endParaRPr lang="en" sz="1400" b="0" u="sng" dirty="0">
              <a:solidFill>
                <a:schemeClr val="hlink"/>
              </a:solidFill>
              <a:hlinkClick r:id="rId5"/>
            </a:endParaRPr>
          </a:p>
        </p:txBody>
      </p:sp>
      <p:pic>
        <p:nvPicPr>
          <p:cNvPr id="3" name="Picture 2" descr="powerpoint_guided_lecture.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4535" y="4331368"/>
            <a:ext cx="2793496" cy="2095123"/>
          </a:xfrm>
          <a:prstGeom prst="rect">
            <a:avLst/>
          </a:prstGeom>
          <a:ln>
            <a:solidFill>
              <a:schemeClr val="accent1"/>
            </a:solidFill>
          </a:ln>
          <a:effectLst>
            <a:outerShdw blurRad="292100" dist="139700" dir="2700000" algn="tl" rotWithShape="0">
              <a:srgbClr val="333333">
                <a:alpha val="65000"/>
              </a:srgbClr>
            </a:outerShdw>
          </a:effectLst>
        </p:spPr>
      </p:pic>
      <p:pic>
        <p:nvPicPr>
          <p:cNvPr id="4" name="Picture 3" descr="powerpoint_guided_lecture.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44095" y="4334083"/>
            <a:ext cx="2789877" cy="2092408"/>
          </a:xfrm>
          <a:prstGeom prst="rect">
            <a:avLst/>
          </a:prstGeom>
          <a:ln>
            <a:solidFill>
              <a:srgbClr val="4F81BD"/>
            </a:solidFill>
          </a:ln>
          <a:effectLst>
            <a:outerShdw blurRad="292100" dist="139700" dir="2700000" algn="tl" rotWithShape="0">
              <a:srgbClr val="333333">
                <a:alpha val="65000"/>
              </a:srgbClr>
            </a:outerShdw>
          </a:effectLst>
        </p:spPr>
      </p:pic>
      <p:pic>
        <p:nvPicPr>
          <p:cNvPr id="5" name="Picture 4" descr="powerpoint_guided_lecture.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00036" y="4328415"/>
            <a:ext cx="2797435" cy="2098076"/>
          </a:xfrm>
          <a:prstGeom prst="rect">
            <a:avLst/>
          </a:prstGeom>
          <a:ln>
            <a:solidFill>
              <a:srgbClr val="4F81BD"/>
            </a:solid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il-15540_128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545" y="1094956"/>
            <a:ext cx="8355402" cy="5607258"/>
          </a:xfrm>
          <a:prstGeom prst="rect">
            <a:avLst/>
          </a:prstGeom>
        </p:spPr>
      </p:pic>
      <p:sp>
        <p:nvSpPr>
          <p:cNvPr id="9" name="Title 3"/>
          <p:cNvSpPr txBox="1">
            <a:spLocks/>
          </p:cNvSpPr>
          <p:nvPr/>
        </p:nvSpPr>
        <p:spPr>
          <a:xfrm>
            <a:off x="458544" y="284989"/>
            <a:ext cx="8355403" cy="78387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prstClr val="black"/>
                </a:solidFill>
                <a:latin typeface="Calibri"/>
              </a:rPr>
              <a:t>The relationship between precipitation and soil erosion is a complex system.</a:t>
            </a:r>
            <a:endParaRPr lang="en-US" sz="2400" b="1" dirty="0">
              <a:solidFill>
                <a:prstClr val="black"/>
              </a:solidFill>
              <a:latin typeface="Calibri"/>
            </a:endParaRPr>
          </a:p>
        </p:txBody>
      </p:sp>
      <p:sp>
        <p:nvSpPr>
          <p:cNvPr id="10" name="Content Placeholder 5"/>
          <p:cNvSpPr>
            <a:spLocks noGrp="1"/>
          </p:cNvSpPr>
          <p:nvPr>
            <p:ph idx="1"/>
          </p:nvPr>
        </p:nvSpPr>
        <p:spPr>
          <a:xfrm>
            <a:off x="2035685" y="3529609"/>
            <a:ext cx="5685560" cy="1370880"/>
          </a:xfrm>
          <a:solidFill>
            <a:srgbClr val="F2DCDB">
              <a:alpha val="50000"/>
            </a:srgbClr>
          </a:solidFill>
          <a:ln>
            <a:solidFill>
              <a:srgbClr val="C0504D"/>
            </a:solidFill>
          </a:ln>
        </p:spPr>
        <p:txBody>
          <a:bodyPr/>
          <a:lstStyle/>
          <a:p>
            <a:pPr marL="0" indent="0" algn="ctr">
              <a:buNone/>
            </a:pPr>
            <a:r>
              <a:rPr lang="en-US" b="1" dirty="0">
                <a:solidFill>
                  <a:schemeClr val="accent2">
                    <a:lumMod val="75000"/>
                  </a:schemeClr>
                </a:solidFill>
              </a:rPr>
              <a:t>Estimated average soil loss = R*K*LS*C*P</a:t>
            </a:r>
          </a:p>
        </p:txBody>
      </p:sp>
    </p:spTree>
    <p:extLst>
      <p:ext uri="{BB962C8B-B14F-4D97-AF65-F5344CB8AC3E}">
        <p14:creationId xmlns:p14="http://schemas.microsoft.com/office/powerpoint/2010/main" val="16140578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oil-15540_128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545" y="1094956"/>
            <a:ext cx="8355402" cy="5607258"/>
          </a:xfrm>
          <a:prstGeom prst="rect">
            <a:avLst/>
          </a:prstGeom>
        </p:spPr>
      </p:pic>
      <p:sp>
        <p:nvSpPr>
          <p:cNvPr id="12" name="Content Placeholder 5"/>
          <p:cNvSpPr>
            <a:spLocks noGrp="1"/>
          </p:cNvSpPr>
          <p:nvPr>
            <p:ph idx="1"/>
          </p:nvPr>
        </p:nvSpPr>
        <p:spPr>
          <a:xfrm>
            <a:off x="737124" y="3234244"/>
            <a:ext cx="7753469" cy="1846029"/>
          </a:xfrm>
          <a:solidFill>
            <a:srgbClr val="F2DCDB">
              <a:alpha val="70000"/>
            </a:srgbClr>
          </a:solidFill>
          <a:ln>
            <a:solidFill>
              <a:srgbClr val="C0504D"/>
            </a:solidFill>
          </a:ln>
        </p:spPr>
        <p:txBody>
          <a:bodyPr>
            <a:normAutofit/>
          </a:bodyPr>
          <a:lstStyle/>
          <a:p>
            <a:pPr marL="0" indent="0" algn="ctr">
              <a:buNone/>
            </a:pPr>
            <a:r>
              <a:rPr lang="en-US" sz="4400" b="1" dirty="0" smtClean="0">
                <a:solidFill>
                  <a:schemeClr val="accent2">
                    <a:lumMod val="75000"/>
                  </a:schemeClr>
                </a:solidFill>
              </a:rPr>
              <a:t>?</a:t>
            </a:r>
            <a:endParaRPr lang="en-US" sz="4400" b="1" dirty="0">
              <a:solidFill>
                <a:schemeClr val="accent2">
                  <a:lumMod val="75000"/>
                </a:schemeClr>
              </a:solidFill>
            </a:endParaRPr>
          </a:p>
        </p:txBody>
      </p:sp>
      <p:sp>
        <p:nvSpPr>
          <p:cNvPr id="4" name="Oval 3"/>
          <p:cNvSpPr>
            <a:spLocks/>
          </p:cNvSpPr>
          <p:nvPr/>
        </p:nvSpPr>
        <p:spPr bwMode="auto">
          <a:xfrm>
            <a:off x="810954" y="3480142"/>
            <a:ext cx="2406817" cy="1243581"/>
          </a:xfrm>
          <a:prstGeom prst="ellipse">
            <a:avLst/>
          </a:prstGeom>
          <a:noFill/>
          <a:ln w="28575" cap="flat" cmpd="sng">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defTabSz="457200"/>
            <a:r>
              <a:rPr lang="en-US" sz="2400" b="1" kern="1200" dirty="0">
                <a:ln w="12700">
                  <a:solidFill>
                    <a:prstClr val="black"/>
                  </a:solidFill>
                  <a:prstDash val="solid"/>
                </a:ln>
                <a:solidFill>
                  <a:prstClr val="black"/>
                </a:solidFill>
                <a:latin typeface="Times New Roman Bold"/>
                <a:ea typeface="ヒラギノ角ゴ Pro W3"/>
                <a:cs typeface="Times New Roman"/>
              </a:rPr>
              <a:t>Precipitation</a:t>
            </a:r>
            <a:endParaRPr lang="en-US" sz="2400" b="1" kern="1200" dirty="0">
              <a:ln w="12700">
                <a:solidFill>
                  <a:prstClr val="black"/>
                </a:solidFill>
                <a:prstDash val="solid"/>
              </a:ln>
              <a:solidFill>
                <a:prstClr val="black"/>
              </a:solidFill>
              <a:latin typeface="Helvetica"/>
              <a:ea typeface="ヒラギノ角ゴ Pro W3"/>
              <a:cs typeface="Times New Roman"/>
            </a:endParaRPr>
          </a:p>
        </p:txBody>
      </p:sp>
      <p:sp>
        <p:nvSpPr>
          <p:cNvPr id="7" name="Oval 6"/>
          <p:cNvSpPr>
            <a:spLocks/>
          </p:cNvSpPr>
          <p:nvPr/>
        </p:nvSpPr>
        <p:spPr bwMode="auto">
          <a:xfrm>
            <a:off x="5940239" y="3474678"/>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000000"/>
                  </a:solidFill>
                  <a:prstDash val="solid"/>
                </a:ln>
                <a:latin typeface="Times New Roman Bold"/>
                <a:ea typeface="ヒラギノ角ゴ Pro W3"/>
                <a:cs typeface="Times New Roman"/>
              </a:rPr>
              <a:t>Erosion</a:t>
            </a:r>
            <a:endParaRPr lang="en-US" sz="2400" kern="1200" dirty="0">
              <a:ln w="12700">
                <a:solidFill>
                  <a:srgbClr val="000000"/>
                </a:solidFill>
                <a:prstDash val="solid"/>
              </a:ln>
              <a:latin typeface="Helvetica"/>
              <a:ea typeface="ヒラギノ角ゴ Pro W3"/>
              <a:cs typeface="Times New Roman"/>
            </a:endParaRPr>
          </a:p>
        </p:txBody>
      </p:sp>
      <p:cxnSp>
        <p:nvCxnSpPr>
          <p:cNvPr id="8" name="Line 9"/>
          <p:cNvCxnSpPr/>
          <p:nvPr/>
        </p:nvCxnSpPr>
        <p:spPr bwMode="auto">
          <a:xfrm>
            <a:off x="3588199" y="4166349"/>
            <a:ext cx="2200171" cy="1"/>
          </a:xfrm>
          <a:prstGeom prst="line">
            <a:avLst/>
          </a:prstGeom>
          <a:noFill/>
          <a:ln w="76200" cap="flat" cmpd="sng">
            <a:solidFill>
              <a:schemeClr val="accent6">
                <a:lumMod val="50000"/>
              </a:schemeClr>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10" name="Title 3"/>
          <p:cNvSpPr txBox="1">
            <a:spLocks noGrp="1"/>
          </p:cNvSpPr>
          <p:nvPr>
            <p:ph type="title"/>
          </p:nvPr>
        </p:nvSpPr>
        <p:spPr>
          <a:xfrm>
            <a:off x="457200" y="274638"/>
            <a:ext cx="8229600" cy="8203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t>The relationship between precipitation and soil erosion is a complex system.</a:t>
            </a:r>
            <a:endParaRPr lang="en-US" sz="2400" b="1" dirty="0"/>
          </a:p>
        </p:txBody>
      </p:sp>
    </p:spTree>
    <p:extLst>
      <p:ext uri="{BB962C8B-B14F-4D97-AF65-F5344CB8AC3E}">
        <p14:creationId xmlns:p14="http://schemas.microsoft.com/office/powerpoint/2010/main" val="8782960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544" y="284989"/>
            <a:ext cx="8355403" cy="783872"/>
          </a:xfrm>
        </p:spPr>
        <p:txBody>
          <a:bodyPr>
            <a:noAutofit/>
          </a:bodyPr>
          <a:lstStyle/>
          <a:p>
            <a:r>
              <a:rPr lang="en-US" sz="2400" dirty="0" smtClean="0"/>
              <a:t>This diagram illustrates relationships between factors that influence erosion in agricultural systems.</a:t>
            </a:r>
            <a:endParaRPr lang="en-US" sz="2400" dirty="0"/>
          </a:p>
        </p:txBody>
      </p:sp>
      <p:sp>
        <p:nvSpPr>
          <p:cNvPr id="6" name="Text Placeholder 5"/>
          <p:cNvSpPr>
            <a:spLocks noGrp="1"/>
          </p:cNvSpPr>
          <p:nvPr>
            <p:ph type="body" sz="half" idx="2"/>
          </p:nvPr>
        </p:nvSpPr>
        <p:spPr>
          <a:xfrm>
            <a:off x="301761" y="6362866"/>
            <a:ext cx="8570798" cy="436830"/>
          </a:xfrm>
        </p:spPr>
        <p:txBody>
          <a:bodyPr>
            <a:normAutofit fontScale="92500" lnSpcReduction="20000"/>
          </a:bodyPr>
          <a:lstStyle/>
          <a:p>
            <a:r>
              <a:rPr lang="en-US" dirty="0"/>
              <a:t>M</a:t>
            </a:r>
            <a:r>
              <a:rPr lang="en-US" dirty="0" smtClean="0"/>
              <a:t>odified from: </a:t>
            </a:r>
            <a:r>
              <a:rPr lang="en-US" dirty="0" err="1"/>
              <a:t>Pruski</a:t>
            </a:r>
            <a:r>
              <a:rPr lang="en-US" dirty="0"/>
              <a:t>, F. F., and M. A. Nearing, 2002, Climate-induced changes in erosion during the 21st century for eight U.S. locations, Water </a:t>
            </a:r>
            <a:r>
              <a:rPr lang="en-US" dirty="0" err="1"/>
              <a:t>Resour</a:t>
            </a:r>
            <a:r>
              <a:rPr lang="en-US" dirty="0"/>
              <a:t>. Res., 38(12), 1298, doi:10.1029/2001WR000493.</a:t>
            </a:r>
          </a:p>
          <a:p>
            <a:endParaRPr lang="en-US" dirty="0"/>
          </a:p>
        </p:txBody>
      </p:sp>
      <p:sp>
        <p:nvSpPr>
          <p:cNvPr id="22" name="Oval 21"/>
          <p:cNvSpPr>
            <a:spLocks/>
          </p:cNvSpPr>
          <p:nvPr/>
        </p:nvSpPr>
        <p:spPr bwMode="auto">
          <a:xfrm>
            <a:off x="737124" y="3480142"/>
            <a:ext cx="2406817" cy="1243581"/>
          </a:xfrm>
          <a:prstGeom prst="ellipse">
            <a:avLst/>
          </a:prstGeom>
          <a:noFill/>
          <a:ln w="28575" cap="flat" cmpd="sng">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Precipitation</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3" name="Oval 22"/>
          <p:cNvSpPr>
            <a:spLocks/>
          </p:cNvSpPr>
          <p:nvPr/>
        </p:nvSpPr>
        <p:spPr bwMode="auto">
          <a:xfrm>
            <a:off x="3020362" y="1804512"/>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Runoff</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4" name="Oval 23"/>
          <p:cNvSpPr>
            <a:spLocks/>
          </p:cNvSpPr>
          <p:nvPr/>
        </p:nvSpPr>
        <p:spPr bwMode="auto">
          <a:xfrm>
            <a:off x="5940239" y="3474678"/>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Erosion</a:t>
            </a:r>
            <a:endParaRPr lang="en-US" sz="2400" kern="1200" dirty="0">
              <a:ln w="12700">
                <a:solidFill>
                  <a:srgbClr val="4F81BD"/>
                </a:solidFill>
                <a:prstDash val="solid"/>
              </a:ln>
              <a:solidFill>
                <a:srgbClr val="4F81BD"/>
              </a:solidFill>
              <a:latin typeface="Helvetica"/>
              <a:ea typeface="ヒラギノ角ゴ Pro W3"/>
              <a:cs typeface="Times New Roman"/>
            </a:endParaRPr>
          </a:p>
        </p:txBody>
      </p:sp>
      <p:cxnSp>
        <p:nvCxnSpPr>
          <p:cNvPr id="25" name="Line 9"/>
          <p:cNvCxnSpPr/>
          <p:nvPr/>
        </p:nvCxnSpPr>
        <p:spPr bwMode="auto">
          <a:xfrm flipV="1">
            <a:off x="2082477" y="2801103"/>
            <a:ext cx="937885" cy="553293"/>
          </a:xfrm>
          <a:prstGeom prst="line">
            <a:avLst/>
          </a:prstGeom>
          <a:noFill/>
          <a:ln w="76200" cap="flat" cmpd="sng">
            <a:solidFill>
              <a:schemeClr val="accent6"/>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6" name="Line 10"/>
          <p:cNvCxnSpPr/>
          <p:nvPr/>
        </p:nvCxnSpPr>
        <p:spPr bwMode="auto">
          <a:xfrm>
            <a:off x="1919023" y="4881967"/>
            <a:ext cx="1034246" cy="495300"/>
          </a:xfrm>
          <a:prstGeom prst="line">
            <a:avLst/>
          </a:prstGeom>
          <a:noFill/>
          <a:ln w="76200" cap="flat" cmpd="sng">
            <a:solidFill>
              <a:srgbClr val="F79646"/>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27" name="Oval 26"/>
          <p:cNvSpPr>
            <a:spLocks/>
          </p:cNvSpPr>
          <p:nvPr/>
        </p:nvSpPr>
        <p:spPr bwMode="auto">
          <a:xfrm>
            <a:off x="3074405" y="4982566"/>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Crop Yield</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cxnSp>
        <p:nvCxnSpPr>
          <p:cNvPr id="28" name="Line 13"/>
          <p:cNvCxnSpPr/>
          <p:nvPr/>
        </p:nvCxnSpPr>
        <p:spPr bwMode="auto">
          <a:xfrm flipV="1">
            <a:off x="4290688" y="3216073"/>
            <a:ext cx="0" cy="1534882"/>
          </a:xfrm>
          <a:prstGeom prst="line">
            <a:avLst/>
          </a:prstGeom>
          <a:noFill/>
          <a:ln w="76200" cap="flat" cmpd="sng">
            <a:solidFill>
              <a:schemeClr val="accent4"/>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9" name="Line 14"/>
          <p:cNvCxnSpPr/>
          <p:nvPr/>
        </p:nvCxnSpPr>
        <p:spPr bwMode="auto">
          <a:xfrm flipV="1">
            <a:off x="5427652" y="4718093"/>
            <a:ext cx="1030366" cy="483866"/>
          </a:xfrm>
          <a:prstGeom prst="line">
            <a:avLst/>
          </a:prstGeom>
          <a:noFill/>
          <a:ln w="76200" cap="flat" cmpd="sng">
            <a:solidFill>
              <a:srgbClr val="8064A2"/>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30" name="Line 15"/>
          <p:cNvCxnSpPr/>
          <p:nvPr/>
        </p:nvCxnSpPr>
        <p:spPr bwMode="auto">
          <a:xfrm>
            <a:off x="5543041" y="2681667"/>
            <a:ext cx="914977" cy="723029"/>
          </a:xfrm>
          <a:prstGeom prst="line">
            <a:avLst/>
          </a:prstGeom>
          <a:noFill/>
          <a:ln w="76200" cap="flat" cmpd="sng">
            <a:solidFill>
              <a:srgbClr val="F79646"/>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32" name="Rectangle 31"/>
          <p:cNvSpPr>
            <a:spLocks/>
          </p:cNvSpPr>
          <p:nvPr/>
        </p:nvSpPr>
        <p:spPr bwMode="auto">
          <a:xfrm>
            <a:off x="2165746" y="2643941"/>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34" name="Rectangle 33"/>
          <p:cNvSpPr>
            <a:spLocks/>
          </p:cNvSpPr>
          <p:nvPr/>
        </p:nvSpPr>
        <p:spPr bwMode="auto">
          <a:xfrm>
            <a:off x="4553589" y="3756789"/>
            <a:ext cx="414629" cy="28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35" name="Rectangle 34"/>
          <p:cNvSpPr>
            <a:spLocks/>
          </p:cNvSpPr>
          <p:nvPr/>
        </p:nvSpPr>
        <p:spPr bwMode="auto">
          <a:xfrm>
            <a:off x="5577896" y="4539574"/>
            <a:ext cx="11938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a:latin typeface="Times New Roman Bold"/>
                <a:ea typeface="ヒラギノ角ゴ Pro W3"/>
                <a:cs typeface="Times New Roman"/>
              </a:rPr>
              <a:t>-</a:t>
            </a:r>
            <a:endParaRPr lang="en-US" sz="3600" kern="1200">
              <a:latin typeface="Helvetica"/>
              <a:ea typeface="ヒラギノ角ゴ Pro W3"/>
              <a:cs typeface="Times New Roman"/>
            </a:endParaRPr>
          </a:p>
        </p:txBody>
      </p:sp>
      <p:sp>
        <p:nvSpPr>
          <p:cNvPr id="48" name="Rectangle 47"/>
          <p:cNvSpPr>
            <a:spLocks/>
          </p:cNvSpPr>
          <p:nvPr/>
        </p:nvSpPr>
        <p:spPr bwMode="auto">
          <a:xfrm>
            <a:off x="5975483" y="2541187"/>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49" name="Rectangle 48"/>
          <p:cNvSpPr>
            <a:spLocks/>
          </p:cNvSpPr>
          <p:nvPr/>
        </p:nvSpPr>
        <p:spPr bwMode="auto">
          <a:xfrm>
            <a:off x="2021126" y="4942043"/>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Tree>
    <p:extLst>
      <p:ext uri="{BB962C8B-B14F-4D97-AF65-F5344CB8AC3E}">
        <p14:creationId xmlns:p14="http://schemas.microsoft.com/office/powerpoint/2010/main" val="406040363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544" y="284989"/>
            <a:ext cx="8355403" cy="783872"/>
          </a:xfrm>
        </p:spPr>
        <p:txBody>
          <a:bodyPr>
            <a:noAutofit/>
          </a:bodyPr>
          <a:lstStyle/>
          <a:p>
            <a:r>
              <a:rPr lang="en-US" sz="2400" dirty="0" smtClean="0"/>
              <a:t>The </a:t>
            </a:r>
            <a:r>
              <a:rPr lang="en-US" sz="2400" i="1" dirty="0" smtClean="0"/>
              <a:t>direction</a:t>
            </a:r>
            <a:r>
              <a:rPr lang="en-US" sz="2400" dirty="0" smtClean="0"/>
              <a:t> of the arrows indicates cause and effect relationships.</a:t>
            </a:r>
            <a:endParaRPr lang="en-US" sz="2400" dirty="0"/>
          </a:p>
        </p:txBody>
      </p:sp>
      <p:sp>
        <p:nvSpPr>
          <p:cNvPr id="6" name="Text Placeholder 5"/>
          <p:cNvSpPr>
            <a:spLocks noGrp="1"/>
          </p:cNvSpPr>
          <p:nvPr>
            <p:ph type="body" sz="half" idx="2"/>
          </p:nvPr>
        </p:nvSpPr>
        <p:spPr>
          <a:xfrm>
            <a:off x="5180239" y="6488614"/>
            <a:ext cx="3692320" cy="311082"/>
          </a:xfrm>
        </p:spPr>
        <p:txBody>
          <a:bodyPr>
            <a:normAutofit fontScale="92500"/>
          </a:bodyPr>
          <a:lstStyle/>
          <a:p>
            <a:r>
              <a:rPr lang="en-US" dirty="0" smtClean="0"/>
              <a:t>(diagram modified </a:t>
            </a:r>
            <a:r>
              <a:rPr lang="en-US" dirty="0"/>
              <a:t>from </a:t>
            </a:r>
            <a:r>
              <a:rPr lang="en-US" dirty="0" err="1"/>
              <a:t>Pruski</a:t>
            </a:r>
            <a:r>
              <a:rPr lang="en-US" dirty="0"/>
              <a:t> and Nearing, 2002)</a:t>
            </a:r>
            <a:r>
              <a:rPr lang="en-US" dirty="0" smtClean="0">
                <a:effectLst/>
              </a:rPr>
              <a:t> </a:t>
            </a:r>
            <a:endParaRPr lang="en-US" dirty="0"/>
          </a:p>
        </p:txBody>
      </p:sp>
      <p:sp>
        <p:nvSpPr>
          <p:cNvPr id="22" name="Oval 21"/>
          <p:cNvSpPr>
            <a:spLocks/>
          </p:cNvSpPr>
          <p:nvPr/>
        </p:nvSpPr>
        <p:spPr bwMode="auto">
          <a:xfrm>
            <a:off x="737124" y="3480142"/>
            <a:ext cx="2406817" cy="1243581"/>
          </a:xfrm>
          <a:prstGeom prst="ellipse">
            <a:avLst/>
          </a:prstGeom>
          <a:noFill/>
          <a:ln w="28575" cap="flat" cmpd="sng">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Precipitation</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3" name="Oval 22"/>
          <p:cNvSpPr>
            <a:spLocks/>
          </p:cNvSpPr>
          <p:nvPr/>
        </p:nvSpPr>
        <p:spPr bwMode="auto">
          <a:xfrm>
            <a:off x="3020362" y="1804512"/>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Runoff</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4" name="Oval 23"/>
          <p:cNvSpPr>
            <a:spLocks/>
          </p:cNvSpPr>
          <p:nvPr/>
        </p:nvSpPr>
        <p:spPr bwMode="auto">
          <a:xfrm>
            <a:off x="5940239" y="3474678"/>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Erosion</a:t>
            </a:r>
            <a:endParaRPr lang="en-US" sz="2400" kern="1200" dirty="0">
              <a:ln w="12700">
                <a:solidFill>
                  <a:srgbClr val="4F81BD"/>
                </a:solidFill>
                <a:prstDash val="solid"/>
              </a:ln>
              <a:solidFill>
                <a:srgbClr val="4F81BD"/>
              </a:solidFill>
              <a:latin typeface="Helvetica"/>
              <a:ea typeface="ヒラギノ角ゴ Pro W3"/>
              <a:cs typeface="Times New Roman"/>
            </a:endParaRPr>
          </a:p>
        </p:txBody>
      </p:sp>
      <p:cxnSp>
        <p:nvCxnSpPr>
          <p:cNvPr id="25" name="Line 9"/>
          <p:cNvCxnSpPr/>
          <p:nvPr/>
        </p:nvCxnSpPr>
        <p:spPr bwMode="auto">
          <a:xfrm flipV="1">
            <a:off x="2082477" y="2801103"/>
            <a:ext cx="937885" cy="553293"/>
          </a:xfrm>
          <a:prstGeom prst="line">
            <a:avLst/>
          </a:prstGeom>
          <a:noFill/>
          <a:ln w="76200" cap="flat" cmpd="sng">
            <a:solidFill>
              <a:schemeClr val="tx1">
                <a:lumMod val="50000"/>
                <a:lumOff val="50000"/>
              </a:schemeClr>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6" name="Line 10"/>
          <p:cNvCxnSpPr/>
          <p:nvPr/>
        </p:nvCxnSpPr>
        <p:spPr bwMode="auto">
          <a:xfrm>
            <a:off x="1919023" y="4881967"/>
            <a:ext cx="1034246" cy="495300"/>
          </a:xfrm>
          <a:prstGeom prst="line">
            <a:avLst/>
          </a:prstGeom>
          <a:noFill/>
          <a:ln w="76200" cap="flat" cmpd="sng">
            <a:solidFill>
              <a:schemeClr val="tx1">
                <a:lumMod val="50000"/>
                <a:lumOff val="50000"/>
              </a:schemeClr>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27" name="Oval 26"/>
          <p:cNvSpPr>
            <a:spLocks/>
          </p:cNvSpPr>
          <p:nvPr/>
        </p:nvSpPr>
        <p:spPr bwMode="auto">
          <a:xfrm>
            <a:off x="3074405" y="4982566"/>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Crop Yield</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cxnSp>
        <p:nvCxnSpPr>
          <p:cNvPr id="28" name="Line 13"/>
          <p:cNvCxnSpPr/>
          <p:nvPr/>
        </p:nvCxnSpPr>
        <p:spPr bwMode="auto">
          <a:xfrm flipV="1">
            <a:off x="4290688" y="3216073"/>
            <a:ext cx="0" cy="1534882"/>
          </a:xfrm>
          <a:prstGeom prst="line">
            <a:avLst/>
          </a:prstGeom>
          <a:noFill/>
          <a:ln w="76200" cap="flat" cmpd="sng">
            <a:solidFill>
              <a:schemeClr val="tx1">
                <a:lumMod val="50000"/>
                <a:lumOff val="50000"/>
              </a:schemeClr>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9" name="Line 14"/>
          <p:cNvCxnSpPr/>
          <p:nvPr/>
        </p:nvCxnSpPr>
        <p:spPr bwMode="auto">
          <a:xfrm flipV="1">
            <a:off x="5427652" y="4718093"/>
            <a:ext cx="1030366" cy="483866"/>
          </a:xfrm>
          <a:prstGeom prst="line">
            <a:avLst/>
          </a:prstGeom>
          <a:noFill/>
          <a:ln w="76200" cap="flat" cmpd="sng">
            <a:solidFill>
              <a:schemeClr val="tx1">
                <a:lumMod val="50000"/>
                <a:lumOff val="50000"/>
              </a:schemeClr>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30" name="Line 15"/>
          <p:cNvCxnSpPr/>
          <p:nvPr/>
        </p:nvCxnSpPr>
        <p:spPr bwMode="auto">
          <a:xfrm>
            <a:off x="5543041" y="2681667"/>
            <a:ext cx="914977" cy="723029"/>
          </a:xfrm>
          <a:prstGeom prst="line">
            <a:avLst/>
          </a:prstGeom>
          <a:noFill/>
          <a:ln w="76200" cap="flat" cmpd="sng">
            <a:solidFill>
              <a:schemeClr val="tx1">
                <a:lumMod val="50000"/>
                <a:lumOff val="50000"/>
              </a:schemeClr>
            </a:solidFill>
            <a:prstDash val="solid"/>
            <a:miter lim="800000"/>
            <a:headEnd type="none"/>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4873906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544" y="284989"/>
            <a:ext cx="8355403" cy="783872"/>
          </a:xfrm>
        </p:spPr>
        <p:txBody>
          <a:bodyPr>
            <a:noAutofit/>
          </a:bodyPr>
          <a:lstStyle/>
          <a:p>
            <a:r>
              <a:rPr lang="en-US" sz="2400" dirty="0" smtClean="0"/>
              <a:t>For example, this arrow tells us that changes in precipitation cause changes in runoff.</a:t>
            </a:r>
            <a:endParaRPr lang="en-US" sz="2400" dirty="0"/>
          </a:p>
        </p:txBody>
      </p:sp>
      <p:sp>
        <p:nvSpPr>
          <p:cNvPr id="6" name="Text Placeholder 5"/>
          <p:cNvSpPr>
            <a:spLocks noGrp="1"/>
          </p:cNvSpPr>
          <p:nvPr>
            <p:ph type="body" sz="half" idx="2"/>
          </p:nvPr>
        </p:nvSpPr>
        <p:spPr>
          <a:xfrm>
            <a:off x="5180239" y="6488614"/>
            <a:ext cx="3692320" cy="311082"/>
          </a:xfrm>
        </p:spPr>
        <p:txBody>
          <a:bodyPr>
            <a:normAutofit fontScale="92500"/>
          </a:bodyPr>
          <a:lstStyle/>
          <a:p>
            <a:r>
              <a:rPr lang="en-US" dirty="0" smtClean="0"/>
              <a:t>(diagram modified </a:t>
            </a:r>
            <a:r>
              <a:rPr lang="en-US" dirty="0"/>
              <a:t>from </a:t>
            </a:r>
            <a:r>
              <a:rPr lang="en-US" dirty="0" err="1"/>
              <a:t>Pruski</a:t>
            </a:r>
            <a:r>
              <a:rPr lang="en-US" dirty="0"/>
              <a:t> and Nearing, 2002)</a:t>
            </a:r>
            <a:r>
              <a:rPr lang="en-US" dirty="0" smtClean="0">
                <a:effectLst/>
              </a:rPr>
              <a:t> </a:t>
            </a:r>
            <a:endParaRPr lang="en-US" dirty="0"/>
          </a:p>
        </p:txBody>
      </p:sp>
      <p:sp>
        <p:nvSpPr>
          <p:cNvPr id="22" name="Oval 21"/>
          <p:cNvSpPr>
            <a:spLocks/>
          </p:cNvSpPr>
          <p:nvPr/>
        </p:nvSpPr>
        <p:spPr bwMode="auto">
          <a:xfrm>
            <a:off x="737124" y="3480142"/>
            <a:ext cx="2406817" cy="1243581"/>
          </a:xfrm>
          <a:prstGeom prst="ellipse">
            <a:avLst/>
          </a:prstGeom>
          <a:noFill/>
          <a:ln w="28575" cap="flat" cmpd="sng">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Precipitation</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3" name="Oval 22"/>
          <p:cNvSpPr>
            <a:spLocks/>
          </p:cNvSpPr>
          <p:nvPr/>
        </p:nvSpPr>
        <p:spPr bwMode="auto">
          <a:xfrm>
            <a:off x="3020362" y="1804512"/>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Runoff</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cxnSp>
        <p:nvCxnSpPr>
          <p:cNvPr id="25" name="Line 9"/>
          <p:cNvCxnSpPr/>
          <p:nvPr/>
        </p:nvCxnSpPr>
        <p:spPr bwMode="auto">
          <a:xfrm flipV="1">
            <a:off x="2082477" y="2801103"/>
            <a:ext cx="937885" cy="553293"/>
          </a:xfrm>
          <a:prstGeom prst="line">
            <a:avLst/>
          </a:prstGeom>
          <a:noFill/>
          <a:ln w="76200" cap="flat" cmpd="sng">
            <a:solidFill>
              <a:schemeClr val="tx1">
                <a:lumMod val="50000"/>
                <a:lumOff val="50000"/>
              </a:schemeClr>
            </a:solidFill>
            <a:prstDash val="solid"/>
            <a:miter lim="800000"/>
            <a:headEnd type="none"/>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2017136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544" y="284989"/>
            <a:ext cx="8355403" cy="1110818"/>
          </a:xfrm>
        </p:spPr>
        <p:txBody>
          <a:bodyPr>
            <a:noAutofit/>
          </a:bodyPr>
          <a:lstStyle/>
          <a:p>
            <a:r>
              <a:rPr lang="en-US" sz="2400" dirty="0" smtClean="0"/>
              <a:t>If it were pointing the other way, that would mean that changes in runoff cause changes in precipitation</a:t>
            </a:r>
            <a:r>
              <a:rPr lang="en-US" sz="2400" smtClean="0"/>
              <a:t>. This </a:t>
            </a:r>
            <a:r>
              <a:rPr lang="en-US" sz="2400" dirty="0" smtClean="0"/>
              <a:t>doesn’t make much sense! </a:t>
            </a:r>
            <a:endParaRPr lang="en-US" sz="2400" dirty="0"/>
          </a:p>
        </p:txBody>
      </p:sp>
      <p:sp>
        <p:nvSpPr>
          <p:cNvPr id="6" name="Text Placeholder 5"/>
          <p:cNvSpPr>
            <a:spLocks noGrp="1"/>
          </p:cNvSpPr>
          <p:nvPr>
            <p:ph type="body" sz="half" idx="2"/>
          </p:nvPr>
        </p:nvSpPr>
        <p:spPr>
          <a:xfrm>
            <a:off x="5180239" y="6488614"/>
            <a:ext cx="3692320" cy="311082"/>
          </a:xfrm>
        </p:spPr>
        <p:txBody>
          <a:bodyPr>
            <a:normAutofit fontScale="92500"/>
          </a:bodyPr>
          <a:lstStyle/>
          <a:p>
            <a:r>
              <a:rPr lang="en-US" dirty="0" smtClean="0"/>
              <a:t>(diagram modified </a:t>
            </a:r>
            <a:r>
              <a:rPr lang="en-US" dirty="0"/>
              <a:t>from </a:t>
            </a:r>
            <a:r>
              <a:rPr lang="en-US" dirty="0" err="1"/>
              <a:t>Pruski</a:t>
            </a:r>
            <a:r>
              <a:rPr lang="en-US" dirty="0"/>
              <a:t> and Nearing, 2002)</a:t>
            </a:r>
            <a:r>
              <a:rPr lang="en-US" dirty="0" smtClean="0">
                <a:effectLst/>
              </a:rPr>
              <a:t> </a:t>
            </a:r>
            <a:endParaRPr lang="en-US" dirty="0"/>
          </a:p>
        </p:txBody>
      </p:sp>
      <p:sp>
        <p:nvSpPr>
          <p:cNvPr id="22" name="Oval 21"/>
          <p:cNvSpPr>
            <a:spLocks/>
          </p:cNvSpPr>
          <p:nvPr/>
        </p:nvSpPr>
        <p:spPr bwMode="auto">
          <a:xfrm>
            <a:off x="737124" y="3480142"/>
            <a:ext cx="2406817" cy="1243581"/>
          </a:xfrm>
          <a:prstGeom prst="ellipse">
            <a:avLst/>
          </a:prstGeom>
          <a:noFill/>
          <a:ln w="28575" cap="flat" cmpd="sng">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Precipitation</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3" name="Oval 22"/>
          <p:cNvSpPr>
            <a:spLocks/>
          </p:cNvSpPr>
          <p:nvPr/>
        </p:nvSpPr>
        <p:spPr bwMode="auto">
          <a:xfrm>
            <a:off x="3020362" y="1804512"/>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Runoff</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cxnSp>
        <p:nvCxnSpPr>
          <p:cNvPr id="25" name="Line 9"/>
          <p:cNvCxnSpPr/>
          <p:nvPr/>
        </p:nvCxnSpPr>
        <p:spPr bwMode="auto">
          <a:xfrm flipV="1">
            <a:off x="2082477" y="2801103"/>
            <a:ext cx="937885" cy="553293"/>
          </a:xfrm>
          <a:prstGeom prst="line">
            <a:avLst/>
          </a:prstGeom>
          <a:noFill/>
          <a:ln w="76200" cap="flat" cmpd="sng">
            <a:solidFill>
              <a:schemeClr val="tx1">
                <a:lumMod val="50000"/>
                <a:lumOff val="50000"/>
              </a:schemeClr>
            </a:solidFill>
            <a:prstDash val="solid"/>
            <a:miter lim="800000"/>
            <a:headEnd type="arrow"/>
            <a:tailEnd type="none" w="med" len="med"/>
          </a:ln>
          <a:extLst>
            <a:ext uri="{909E8E84-426E-40dd-AFC4-6F175D3DCCD1}">
              <a14:hiddenFill xmlns:a14="http://schemas.microsoft.com/office/drawing/2010/main">
                <a:noFill/>
              </a14:hiddenFill>
            </a:ext>
          </a:extLst>
        </p:spPr>
      </p:cxnSp>
      <p:sp>
        <p:nvSpPr>
          <p:cNvPr id="3" name="TextBox 2"/>
          <p:cNvSpPr txBox="1"/>
          <p:nvPr/>
        </p:nvSpPr>
        <p:spPr>
          <a:xfrm>
            <a:off x="2414091" y="2610104"/>
            <a:ext cx="508272" cy="769441"/>
          </a:xfrm>
          <a:prstGeom prst="rect">
            <a:avLst/>
          </a:prstGeom>
          <a:noFill/>
        </p:spPr>
        <p:txBody>
          <a:bodyPr wrap="none" rtlCol="0">
            <a:spAutoFit/>
          </a:bodyPr>
          <a:lstStyle/>
          <a:p>
            <a:pPr defTabSz="457200"/>
            <a:r>
              <a:rPr lang="en-US" sz="4400" b="1" kern="1200" dirty="0" smtClean="0">
                <a:solidFill>
                  <a:srgbClr val="FF0000"/>
                </a:solidFill>
                <a:latin typeface="Calibri"/>
                <a:ea typeface="+mn-ea"/>
                <a:cs typeface="+mn-cs"/>
              </a:rPr>
              <a:t>X</a:t>
            </a:r>
            <a:endParaRPr lang="en-US" sz="4400" b="1" kern="1200" dirty="0">
              <a:solidFill>
                <a:srgbClr val="FF0000"/>
              </a:solidFill>
              <a:latin typeface="Calibri"/>
              <a:ea typeface="+mn-ea"/>
              <a:cs typeface="+mn-cs"/>
            </a:endParaRPr>
          </a:p>
        </p:txBody>
      </p:sp>
    </p:spTree>
    <p:extLst>
      <p:ext uri="{BB962C8B-B14F-4D97-AF65-F5344CB8AC3E}">
        <p14:creationId xmlns:p14="http://schemas.microsoft.com/office/powerpoint/2010/main" val="2658850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035" y="661833"/>
            <a:ext cx="8229600" cy="812080"/>
          </a:xfrm>
        </p:spPr>
        <p:txBody>
          <a:bodyPr/>
          <a:lstStyle/>
          <a:p>
            <a:pPr algn="l"/>
            <a:r>
              <a:rPr lang="en-US" dirty="0" smtClean="0"/>
              <a:t>Soils and Society</a:t>
            </a:r>
            <a:endParaRPr lang="en-US" dirty="0"/>
          </a:p>
        </p:txBody>
      </p:sp>
      <p:sp>
        <p:nvSpPr>
          <p:cNvPr id="8" name="Content Placeholder 7"/>
          <p:cNvSpPr>
            <a:spLocks noGrp="1"/>
          </p:cNvSpPr>
          <p:nvPr>
            <p:ph idx="1"/>
          </p:nvPr>
        </p:nvSpPr>
        <p:spPr>
          <a:xfrm>
            <a:off x="4389751" y="948112"/>
            <a:ext cx="4926707" cy="5653129"/>
          </a:xfrm>
        </p:spPr>
        <p:txBody>
          <a:bodyPr/>
          <a:lstStyle/>
          <a:p>
            <a:r>
              <a:rPr lang="en-US" dirty="0" smtClean="0"/>
              <a:t>Highly relevant to grand challenges facing society</a:t>
            </a:r>
          </a:p>
          <a:p>
            <a:r>
              <a:rPr lang="en-US" dirty="0" smtClean="0"/>
              <a:t>Provides a frame for systems thinking</a:t>
            </a:r>
          </a:p>
          <a:p>
            <a:pPr lvl="1"/>
            <a:r>
              <a:rPr lang="en-US" dirty="0" smtClean="0"/>
              <a:t>Broadening knowledge of human impact on systems</a:t>
            </a:r>
          </a:p>
          <a:p>
            <a:r>
              <a:rPr lang="en-US" dirty="0" smtClean="0"/>
              <a:t>Soil is everywhere! </a:t>
            </a:r>
          </a:p>
          <a:p>
            <a:pPr lvl="1"/>
            <a:r>
              <a:rPr lang="en-US" dirty="0" smtClean="0"/>
              <a:t>Easily accessible to every educator</a:t>
            </a:r>
          </a:p>
          <a:p>
            <a:r>
              <a:rPr lang="en-US" dirty="0" smtClean="0"/>
              <a:t>Easy to include local context</a:t>
            </a:r>
            <a:endParaRPr lang="en-US" dirty="0"/>
          </a:p>
        </p:txBody>
      </p:sp>
      <p:sp>
        <p:nvSpPr>
          <p:cNvPr id="4" name="Title 6"/>
          <p:cNvSpPr txBox="1">
            <a:spLocks/>
          </p:cNvSpPr>
          <p:nvPr/>
        </p:nvSpPr>
        <p:spPr bwMode="auto">
          <a:xfrm>
            <a:off x="222035" y="1442554"/>
            <a:ext cx="3341172" cy="6997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r>
              <a:rPr lang="en-US" sz="5400" b="1" dirty="0" smtClean="0"/>
              <a:t>Why Soils?</a:t>
            </a:r>
            <a:endParaRPr lang="en-US" sz="5400" b="1" dirty="0"/>
          </a:p>
        </p:txBody>
      </p:sp>
      <p:pic>
        <p:nvPicPr>
          <p:cNvPr id="2" name="Picture 1"/>
          <p:cNvPicPr>
            <a:picLocks noChangeAspect="1"/>
          </p:cNvPicPr>
          <p:nvPr/>
        </p:nvPicPr>
        <p:blipFill>
          <a:blip r:embed="rId3"/>
          <a:stretch>
            <a:fillRect/>
          </a:stretch>
        </p:blipFill>
        <p:spPr>
          <a:xfrm>
            <a:off x="109746" y="2455927"/>
            <a:ext cx="4216419" cy="3016361"/>
          </a:xfrm>
          <a:prstGeom prst="rect">
            <a:avLst/>
          </a:prstGeom>
        </p:spPr>
      </p:pic>
    </p:spTree>
    <p:extLst>
      <p:ext uri="{BB962C8B-B14F-4D97-AF65-F5344CB8AC3E}">
        <p14:creationId xmlns:p14="http://schemas.microsoft.com/office/powerpoint/2010/main" val="1934613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544" y="284989"/>
            <a:ext cx="8355403" cy="783872"/>
          </a:xfrm>
        </p:spPr>
        <p:txBody>
          <a:bodyPr>
            <a:noAutofit/>
          </a:bodyPr>
          <a:lstStyle/>
          <a:p>
            <a:r>
              <a:rPr lang="en-US" sz="2400" dirty="0" smtClean="0"/>
              <a:t>But, the direction of the arrows doesn’t tell us </a:t>
            </a:r>
            <a:r>
              <a:rPr lang="en-US" sz="2400" i="1" dirty="0" smtClean="0"/>
              <a:t>how</a:t>
            </a:r>
            <a:r>
              <a:rPr lang="en-US" sz="2400" dirty="0" smtClean="0"/>
              <a:t> a factor impacts other factors.</a:t>
            </a:r>
            <a:endParaRPr lang="en-US" sz="2400" dirty="0"/>
          </a:p>
        </p:txBody>
      </p:sp>
      <p:sp>
        <p:nvSpPr>
          <p:cNvPr id="6" name="Text Placeholder 5"/>
          <p:cNvSpPr>
            <a:spLocks noGrp="1"/>
          </p:cNvSpPr>
          <p:nvPr>
            <p:ph type="body" sz="half" idx="2"/>
          </p:nvPr>
        </p:nvSpPr>
        <p:spPr>
          <a:xfrm>
            <a:off x="5180239" y="6488614"/>
            <a:ext cx="3692320" cy="311082"/>
          </a:xfrm>
        </p:spPr>
        <p:txBody>
          <a:bodyPr>
            <a:normAutofit fontScale="92500"/>
          </a:bodyPr>
          <a:lstStyle/>
          <a:p>
            <a:r>
              <a:rPr lang="en-US" dirty="0" smtClean="0"/>
              <a:t>(diagram modified </a:t>
            </a:r>
            <a:r>
              <a:rPr lang="en-US" dirty="0"/>
              <a:t>from </a:t>
            </a:r>
            <a:r>
              <a:rPr lang="en-US" dirty="0" err="1"/>
              <a:t>Pruski</a:t>
            </a:r>
            <a:r>
              <a:rPr lang="en-US" dirty="0"/>
              <a:t> and Nearing, 2002)</a:t>
            </a:r>
            <a:r>
              <a:rPr lang="en-US" dirty="0" smtClean="0">
                <a:effectLst/>
              </a:rPr>
              <a:t> </a:t>
            </a:r>
            <a:endParaRPr lang="en-US" dirty="0"/>
          </a:p>
        </p:txBody>
      </p:sp>
      <p:sp>
        <p:nvSpPr>
          <p:cNvPr id="22" name="Oval 21"/>
          <p:cNvSpPr>
            <a:spLocks/>
          </p:cNvSpPr>
          <p:nvPr/>
        </p:nvSpPr>
        <p:spPr bwMode="auto">
          <a:xfrm>
            <a:off x="737124" y="3480142"/>
            <a:ext cx="2406817" cy="1243581"/>
          </a:xfrm>
          <a:prstGeom prst="ellipse">
            <a:avLst/>
          </a:prstGeom>
          <a:noFill/>
          <a:ln w="28575" cap="flat" cmpd="sng">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Precipitation</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3" name="Oval 22"/>
          <p:cNvSpPr>
            <a:spLocks/>
          </p:cNvSpPr>
          <p:nvPr/>
        </p:nvSpPr>
        <p:spPr bwMode="auto">
          <a:xfrm>
            <a:off x="3020362" y="1804512"/>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Runoff</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4" name="Oval 23"/>
          <p:cNvSpPr>
            <a:spLocks/>
          </p:cNvSpPr>
          <p:nvPr/>
        </p:nvSpPr>
        <p:spPr bwMode="auto">
          <a:xfrm>
            <a:off x="5940239" y="3474678"/>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Erosion</a:t>
            </a:r>
            <a:endParaRPr lang="en-US" sz="2400" kern="1200" dirty="0">
              <a:ln w="12700">
                <a:solidFill>
                  <a:srgbClr val="4F81BD"/>
                </a:solidFill>
                <a:prstDash val="solid"/>
              </a:ln>
              <a:solidFill>
                <a:srgbClr val="4F81BD"/>
              </a:solidFill>
              <a:latin typeface="Helvetica"/>
              <a:ea typeface="ヒラギノ角ゴ Pro W3"/>
              <a:cs typeface="Times New Roman"/>
            </a:endParaRPr>
          </a:p>
        </p:txBody>
      </p:sp>
      <p:cxnSp>
        <p:nvCxnSpPr>
          <p:cNvPr id="25" name="Line 9"/>
          <p:cNvCxnSpPr/>
          <p:nvPr/>
        </p:nvCxnSpPr>
        <p:spPr bwMode="auto">
          <a:xfrm flipV="1">
            <a:off x="2082477" y="2801103"/>
            <a:ext cx="937885" cy="553293"/>
          </a:xfrm>
          <a:prstGeom prst="line">
            <a:avLst/>
          </a:prstGeom>
          <a:noFill/>
          <a:ln w="76200" cap="flat" cmpd="sng">
            <a:solidFill>
              <a:schemeClr val="tx1">
                <a:lumMod val="50000"/>
                <a:lumOff val="50000"/>
              </a:schemeClr>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6" name="Line 10"/>
          <p:cNvCxnSpPr/>
          <p:nvPr/>
        </p:nvCxnSpPr>
        <p:spPr bwMode="auto">
          <a:xfrm>
            <a:off x="1919023" y="4881967"/>
            <a:ext cx="1034246" cy="495300"/>
          </a:xfrm>
          <a:prstGeom prst="line">
            <a:avLst/>
          </a:prstGeom>
          <a:noFill/>
          <a:ln w="76200" cap="flat" cmpd="sng">
            <a:solidFill>
              <a:schemeClr val="tx1">
                <a:lumMod val="50000"/>
                <a:lumOff val="50000"/>
              </a:schemeClr>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27" name="Oval 26"/>
          <p:cNvSpPr>
            <a:spLocks/>
          </p:cNvSpPr>
          <p:nvPr/>
        </p:nvSpPr>
        <p:spPr bwMode="auto">
          <a:xfrm>
            <a:off x="3074405" y="4982566"/>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Crop Yield</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cxnSp>
        <p:nvCxnSpPr>
          <p:cNvPr id="28" name="Line 13"/>
          <p:cNvCxnSpPr/>
          <p:nvPr/>
        </p:nvCxnSpPr>
        <p:spPr bwMode="auto">
          <a:xfrm flipV="1">
            <a:off x="4290688" y="3216073"/>
            <a:ext cx="0" cy="1534882"/>
          </a:xfrm>
          <a:prstGeom prst="line">
            <a:avLst/>
          </a:prstGeom>
          <a:noFill/>
          <a:ln w="76200" cap="flat" cmpd="sng">
            <a:solidFill>
              <a:schemeClr val="tx1">
                <a:lumMod val="50000"/>
                <a:lumOff val="50000"/>
              </a:schemeClr>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9" name="Line 14"/>
          <p:cNvCxnSpPr/>
          <p:nvPr/>
        </p:nvCxnSpPr>
        <p:spPr bwMode="auto">
          <a:xfrm flipV="1">
            <a:off x="5427652" y="4718093"/>
            <a:ext cx="1030366" cy="483866"/>
          </a:xfrm>
          <a:prstGeom prst="line">
            <a:avLst/>
          </a:prstGeom>
          <a:noFill/>
          <a:ln w="76200" cap="flat" cmpd="sng">
            <a:solidFill>
              <a:schemeClr val="tx1">
                <a:lumMod val="50000"/>
                <a:lumOff val="50000"/>
              </a:schemeClr>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30" name="Line 15"/>
          <p:cNvCxnSpPr/>
          <p:nvPr/>
        </p:nvCxnSpPr>
        <p:spPr bwMode="auto">
          <a:xfrm>
            <a:off x="5543041" y="2681667"/>
            <a:ext cx="914977" cy="723029"/>
          </a:xfrm>
          <a:prstGeom prst="line">
            <a:avLst/>
          </a:prstGeom>
          <a:noFill/>
          <a:ln w="76200" cap="flat" cmpd="sng">
            <a:solidFill>
              <a:schemeClr val="tx1">
                <a:lumMod val="50000"/>
                <a:lumOff val="50000"/>
              </a:schemeClr>
            </a:solidFill>
            <a:prstDash val="solid"/>
            <a:miter lim="800000"/>
            <a:headEnd type="none"/>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967724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544" y="284989"/>
            <a:ext cx="8355403" cy="783872"/>
          </a:xfrm>
        </p:spPr>
        <p:txBody>
          <a:bodyPr>
            <a:noAutofit/>
          </a:bodyPr>
          <a:lstStyle/>
          <a:p>
            <a:r>
              <a:rPr lang="en-US" sz="2400" dirty="0" smtClean="0"/>
              <a:t>The + and – signs indicate what </a:t>
            </a:r>
            <a:r>
              <a:rPr lang="en-US" sz="2400" i="1" dirty="0" smtClean="0"/>
              <a:t>type</a:t>
            </a:r>
            <a:r>
              <a:rPr lang="en-US" sz="2400" dirty="0" smtClean="0"/>
              <a:t> of relationship exists between the factors.</a:t>
            </a:r>
            <a:endParaRPr lang="en-US" sz="2400" dirty="0"/>
          </a:p>
        </p:txBody>
      </p:sp>
      <p:sp>
        <p:nvSpPr>
          <p:cNvPr id="6" name="Text Placeholder 5"/>
          <p:cNvSpPr>
            <a:spLocks noGrp="1"/>
          </p:cNvSpPr>
          <p:nvPr>
            <p:ph type="body" sz="half" idx="2"/>
          </p:nvPr>
        </p:nvSpPr>
        <p:spPr>
          <a:xfrm>
            <a:off x="5180239" y="6488614"/>
            <a:ext cx="3692320" cy="311082"/>
          </a:xfrm>
        </p:spPr>
        <p:txBody>
          <a:bodyPr>
            <a:normAutofit fontScale="92500"/>
          </a:bodyPr>
          <a:lstStyle/>
          <a:p>
            <a:r>
              <a:rPr lang="en-US" dirty="0" smtClean="0"/>
              <a:t>(diagram modified </a:t>
            </a:r>
            <a:r>
              <a:rPr lang="en-US" dirty="0"/>
              <a:t>from </a:t>
            </a:r>
            <a:r>
              <a:rPr lang="en-US" dirty="0" err="1"/>
              <a:t>Pruski</a:t>
            </a:r>
            <a:r>
              <a:rPr lang="en-US" dirty="0"/>
              <a:t> and Nearing, 2002)</a:t>
            </a:r>
            <a:r>
              <a:rPr lang="en-US" dirty="0" smtClean="0">
                <a:effectLst/>
              </a:rPr>
              <a:t> </a:t>
            </a:r>
            <a:endParaRPr lang="en-US" dirty="0"/>
          </a:p>
        </p:txBody>
      </p:sp>
      <p:sp>
        <p:nvSpPr>
          <p:cNvPr id="22" name="Oval 21"/>
          <p:cNvSpPr>
            <a:spLocks/>
          </p:cNvSpPr>
          <p:nvPr/>
        </p:nvSpPr>
        <p:spPr bwMode="auto">
          <a:xfrm>
            <a:off x="737124" y="3480142"/>
            <a:ext cx="2406817" cy="1243581"/>
          </a:xfrm>
          <a:prstGeom prst="ellipse">
            <a:avLst/>
          </a:prstGeom>
          <a:noFill/>
          <a:ln w="28575" cap="flat" cmpd="sng">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Precipitation</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3" name="Oval 22"/>
          <p:cNvSpPr>
            <a:spLocks/>
          </p:cNvSpPr>
          <p:nvPr/>
        </p:nvSpPr>
        <p:spPr bwMode="auto">
          <a:xfrm>
            <a:off x="3020362" y="1804512"/>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Runoff</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4" name="Oval 23"/>
          <p:cNvSpPr>
            <a:spLocks/>
          </p:cNvSpPr>
          <p:nvPr/>
        </p:nvSpPr>
        <p:spPr bwMode="auto">
          <a:xfrm>
            <a:off x="5940239" y="3474678"/>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Erosion</a:t>
            </a:r>
            <a:endParaRPr lang="en-US" sz="2400" kern="1200" dirty="0">
              <a:ln w="12700">
                <a:solidFill>
                  <a:srgbClr val="4F81BD"/>
                </a:solidFill>
                <a:prstDash val="solid"/>
              </a:ln>
              <a:solidFill>
                <a:srgbClr val="4F81BD"/>
              </a:solidFill>
              <a:latin typeface="Helvetica"/>
              <a:ea typeface="ヒラギノ角ゴ Pro W3"/>
              <a:cs typeface="Times New Roman"/>
            </a:endParaRPr>
          </a:p>
        </p:txBody>
      </p:sp>
      <p:cxnSp>
        <p:nvCxnSpPr>
          <p:cNvPr id="25" name="Line 9"/>
          <p:cNvCxnSpPr/>
          <p:nvPr/>
        </p:nvCxnSpPr>
        <p:spPr bwMode="auto">
          <a:xfrm flipV="1">
            <a:off x="2082477" y="2801103"/>
            <a:ext cx="937885" cy="553293"/>
          </a:xfrm>
          <a:prstGeom prst="line">
            <a:avLst/>
          </a:prstGeom>
          <a:noFill/>
          <a:ln w="76200" cap="flat" cmpd="sng">
            <a:solidFill>
              <a:schemeClr val="accent6"/>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6" name="Line 10"/>
          <p:cNvCxnSpPr/>
          <p:nvPr/>
        </p:nvCxnSpPr>
        <p:spPr bwMode="auto">
          <a:xfrm>
            <a:off x="1919023" y="4881967"/>
            <a:ext cx="1034246" cy="495300"/>
          </a:xfrm>
          <a:prstGeom prst="line">
            <a:avLst/>
          </a:prstGeom>
          <a:noFill/>
          <a:ln w="76200" cap="flat" cmpd="sng">
            <a:solidFill>
              <a:srgbClr val="F79646"/>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27" name="Oval 26"/>
          <p:cNvSpPr>
            <a:spLocks/>
          </p:cNvSpPr>
          <p:nvPr/>
        </p:nvSpPr>
        <p:spPr bwMode="auto">
          <a:xfrm>
            <a:off x="3074405" y="4982566"/>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Crop Yield</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cxnSp>
        <p:nvCxnSpPr>
          <p:cNvPr id="28" name="Line 13"/>
          <p:cNvCxnSpPr/>
          <p:nvPr/>
        </p:nvCxnSpPr>
        <p:spPr bwMode="auto">
          <a:xfrm flipV="1">
            <a:off x="4290688" y="3216073"/>
            <a:ext cx="0" cy="1534882"/>
          </a:xfrm>
          <a:prstGeom prst="line">
            <a:avLst/>
          </a:prstGeom>
          <a:noFill/>
          <a:ln w="76200" cap="flat" cmpd="sng">
            <a:solidFill>
              <a:schemeClr val="accent4"/>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9" name="Line 14"/>
          <p:cNvCxnSpPr/>
          <p:nvPr/>
        </p:nvCxnSpPr>
        <p:spPr bwMode="auto">
          <a:xfrm flipV="1">
            <a:off x="5427652" y="4718093"/>
            <a:ext cx="1030366" cy="483866"/>
          </a:xfrm>
          <a:prstGeom prst="line">
            <a:avLst/>
          </a:prstGeom>
          <a:noFill/>
          <a:ln w="76200" cap="flat" cmpd="sng">
            <a:solidFill>
              <a:srgbClr val="8064A2"/>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30" name="Line 15"/>
          <p:cNvCxnSpPr/>
          <p:nvPr/>
        </p:nvCxnSpPr>
        <p:spPr bwMode="auto">
          <a:xfrm>
            <a:off x="5543041" y="2681667"/>
            <a:ext cx="914977" cy="723029"/>
          </a:xfrm>
          <a:prstGeom prst="line">
            <a:avLst/>
          </a:prstGeom>
          <a:noFill/>
          <a:ln w="76200" cap="flat" cmpd="sng">
            <a:solidFill>
              <a:srgbClr val="F79646"/>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32" name="Rectangle 31"/>
          <p:cNvSpPr>
            <a:spLocks/>
          </p:cNvSpPr>
          <p:nvPr/>
        </p:nvSpPr>
        <p:spPr bwMode="auto">
          <a:xfrm>
            <a:off x="2165746" y="2643941"/>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34" name="Rectangle 33"/>
          <p:cNvSpPr>
            <a:spLocks/>
          </p:cNvSpPr>
          <p:nvPr/>
        </p:nvSpPr>
        <p:spPr bwMode="auto">
          <a:xfrm>
            <a:off x="4553589" y="3756789"/>
            <a:ext cx="414629" cy="28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35" name="Rectangle 34"/>
          <p:cNvSpPr>
            <a:spLocks/>
          </p:cNvSpPr>
          <p:nvPr/>
        </p:nvSpPr>
        <p:spPr bwMode="auto">
          <a:xfrm>
            <a:off x="5577896" y="4539574"/>
            <a:ext cx="11938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a:latin typeface="Times New Roman Bold"/>
                <a:ea typeface="ヒラギノ角ゴ Pro W3"/>
                <a:cs typeface="Times New Roman"/>
              </a:rPr>
              <a:t>-</a:t>
            </a:r>
            <a:endParaRPr lang="en-US" sz="3600" kern="1200">
              <a:latin typeface="Helvetica"/>
              <a:ea typeface="ヒラギノ角ゴ Pro W3"/>
              <a:cs typeface="Times New Roman"/>
            </a:endParaRPr>
          </a:p>
        </p:txBody>
      </p:sp>
      <p:sp>
        <p:nvSpPr>
          <p:cNvPr id="48" name="Rectangle 47"/>
          <p:cNvSpPr>
            <a:spLocks/>
          </p:cNvSpPr>
          <p:nvPr/>
        </p:nvSpPr>
        <p:spPr bwMode="auto">
          <a:xfrm>
            <a:off x="5975483" y="2541187"/>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49" name="Rectangle 48"/>
          <p:cNvSpPr>
            <a:spLocks/>
          </p:cNvSpPr>
          <p:nvPr/>
        </p:nvSpPr>
        <p:spPr bwMode="auto">
          <a:xfrm>
            <a:off x="2021126" y="4942043"/>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2" name="TextBox 1"/>
          <p:cNvSpPr txBox="1"/>
          <p:nvPr/>
        </p:nvSpPr>
        <p:spPr>
          <a:xfrm>
            <a:off x="559726" y="1145606"/>
            <a:ext cx="2514679" cy="646331"/>
          </a:xfrm>
          <a:prstGeom prst="rect">
            <a:avLst/>
          </a:prstGeom>
          <a:noFill/>
        </p:spPr>
        <p:txBody>
          <a:bodyPr wrap="square" rtlCol="0">
            <a:spAutoFit/>
          </a:bodyPr>
          <a:lstStyle/>
          <a:p>
            <a:pPr defTabSz="457200"/>
            <a:r>
              <a:rPr lang="en-US" sz="1800" kern="1200" dirty="0" smtClean="0">
                <a:solidFill>
                  <a:prstClr val="black"/>
                </a:solidFill>
                <a:latin typeface="Calibri"/>
                <a:ea typeface="+mn-ea"/>
                <a:cs typeface="+mn-cs"/>
              </a:rPr>
              <a:t>+ = positive relationship</a:t>
            </a:r>
          </a:p>
          <a:p>
            <a:pPr defTabSz="457200"/>
            <a:r>
              <a:rPr lang="en-US" sz="1800" kern="1200" dirty="0" smtClean="0">
                <a:solidFill>
                  <a:prstClr val="black"/>
                </a:solidFill>
                <a:latin typeface="Calibri"/>
                <a:ea typeface="+mn-ea"/>
                <a:cs typeface="+mn-cs"/>
              </a:rPr>
              <a:t>- = negative relationship</a:t>
            </a:r>
            <a:endParaRPr lang="en-US" sz="1800" kern="1200" dirty="0">
              <a:solidFill>
                <a:prstClr val="black"/>
              </a:solidFill>
              <a:latin typeface="Calibri"/>
              <a:ea typeface="+mn-ea"/>
              <a:cs typeface="+mn-cs"/>
            </a:endParaRPr>
          </a:p>
        </p:txBody>
      </p:sp>
    </p:spTree>
    <p:extLst>
      <p:ext uri="{BB962C8B-B14F-4D97-AF65-F5344CB8AC3E}">
        <p14:creationId xmlns:p14="http://schemas.microsoft.com/office/powerpoint/2010/main" val="14133315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544" y="284989"/>
            <a:ext cx="8355403" cy="783872"/>
          </a:xfrm>
        </p:spPr>
        <p:txBody>
          <a:bodyPr>
            <a:noAutofit/>
          </a:bodyPr>
          <a:lstStyle/>
          <a:p>
            <a:r>
              <a:rPr lang="en-US" sz="2400" dirty="0" smtClean="0"/>
              <a:t>A </a:t>
            </a:r>
            <a:r>
              <a:rPr lang="en-US" sz="2400" i="1" dirty="0" smtClean="0"/>
              <a:t>positive relationship</a:t>
            </a:r>
            <a:r>
              <a:rPr lang="en-US" sz="2400" dirty="0" smtClean="0"/>
              <a:t> means that a change in one factor causes an effect on another factor </a:t>
            </a:r>
            <a:r>
              <a:rPr lang="en-US" sz="2400" i="1" dirty="0" smtClean="0"/>
              <a:t>in the same direction.</a:t>
            </a:r>
            <a:endParaRPr lang="en-US" sz="2400" i="1" dirty="0"/>
          </a:p>
        </p:txBody>
      </p:sp>
      <p:sp>
        <p:nvSpPr>
          <p:cNvPr id="6" name="Text Placeholder 5"/>
          <p:cNvSpPr>
            <a:spLocks noGrp="1"/>
          </p:cNvSpPr>
          <p:nvPr>
            <p:ph type="body" sz="half" idx="2"/>
          </p:nvPr>
        </p:nvSpPr>
        <p:spPr>
          <a:xfrm>
            <a:off x="5180239" y="6488614"/>
            <a:ext cx="3692320" cy="311082"/>
          </a:xfrm>
        </p:spPr>
        <p:txBody>
          <a:bodyPr>
            <a:normAutofit fontScale="92500"/>
          </a:bodyPr>
          <a:lstStyle/>
          <a:p>
            <a:r>
              <a:rPr lang="en-US" dirty="0" smtClean="0"/>
              <a:t>(diagram modified </a:t>
            </a:r>
            <a:r>
              <a:rPr lang="en-US" dirty="0"/>
              <a:t>from </a:t>
            </a:r>
            <a:r>
              <a:rPr lang="en-US" dirty="0" err="1"/>
              <a:t>Pruski</a:t>
            </a:r>
            <a:r>
              <a:rPr lang="en-US" dirty="0"/>
              <a:t> and Nearing, 2002)</a:t>
            </a:r>
            <a:r>
              <a:rPr lang="en-US" dirty="0" smtClean="0">
                <a:effectLst/>
              </a:rPr>
              <a:t> </a:t>
            </a:r>
            <a:endParaRPr lang="en-US" dirty="0"/>
          </a:p>
        </p:txBody>
      </p:sp>
      <p:sp>
        <p:nvSpPr>
          <p:cNvPr id="22" name="Oval 21"/>
          <p:cNvSpPr>
            <a:spLocks/>
          </p:cNvSpPr>
          <p:nvPr/>
        </p:nvSpPr>
        <p:spPr bwMode="auto">
          <a:xfrm>
            <a:off x="737124" y="3480142"/>
            <a:ext cx="2406817" cy="1243581"/>
          </a:xfrm>
          <a:prstGeom prst="ellipse">
            <a:avLst/>
          </a:prstGeom>
          <a:noFill/>
          <a:ln w="28575" cap="flat" cmpd="sng">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Precipitation</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3" name="Oval 22"/>
          <p:cNvSpPr>
            <a:spLocks/>
          </p:cNvSpPr>
          <p:nvPr/>
        </p:nvSpPr>
        <p:spPr bwMode="auto">
          <a:xfrm>
            <a:off x="3020362" y="1804512"/>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Runoff</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4" name="Oval 23"/>
          <p:cNvSpPr>
            <a:spLocks/>
          </p:cNvSpPr>
          <p:nvPr/>
        </p:nvSpPr>
        <p:spPr bwMode="auto">
          <a:xfrm>
            <a:off x="5940239" y="3474678"/>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Erosion</a:t>
            </a:r>
            <a:endParaRPr lang="en-US" sz="2400" kern="1200" dirty="0">
              <a:ln w="12700">
                <a:solidFill>
                  <a:srgbClr val="4F81BD"/>
                </a:solidFill>
                <a:prstDash val="solid"/>
              </a:ln>
              <a:solidFill>
                <a:srgbClr val="4F81BD"/>
              </a:solidFill>
              <a:latin typeface="Helvetica"/>
              <a:ea typeface="ヒラギノ角ゴ Pro W3"/>
              <a:cs typeface="Times New Roman"/>
            </a:endParaRPr>
          </a:p>
        </p:txBody>
      </p:sp>
      <p:cxnSp>
        <p:nvCxnSpPr>
          <p:cNvPr id="25" name="Line 9"/>
          <p:cNvCxnSpPr/>
          <p:nvPr/>
        </p:nvCxnSpPr>
        <p:spPr bwMode="auto">
          <a:xfrm flipV="1">
            <a:off x="2082477" y="2801103"/>
            <a:ext cx="937885" cy="553293"/>
          </a:xfrm>
          <a:prstGeom prst="line">
            <a:avLst/>
          </a:prstGeom>
          <a:noFill/>
          <a:ln w="76200" cap="flat" cmpd="sng">
            <a:solidFill>
              <a:schemeClr val="accent6"/>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6" name="Line 10"/>
          <p:cNvCxnSpPr/>
          <p:nvPr/>
        </p:nvCxnSpPr>
        <p:spPr bwMode="auto">
          <a:xfrm>
            <a:off x="1919023" y="4881967"/>
            <a:ext cx="1034246" cy="495300"/>
          </a:xfrm>
          <a:prstGeom prst="line">
            <a:avLst/>
          </a:prstGeom>
          <a:noFill/>
          <a:ln w="76200" cap="flat" cmpd="sng">
            <a:solidFill>
              <a:srgbClr val="F79646"/>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27" name="Oval 26"/>
          <p:cNvSpPr>
            <a:spLocks/>
          </p:cNvSpPr>
          <p:nvPr/>
        </p:nvSpPr>
        <p:spPr bwMode="auto">
          <a:xfrm>
            <a:off x="3074405" y="4982566"/>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Crop Yield</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cxnSp>
        <p:nvCxnSpPr>
          <p:cNvPr id="30" name="Line 15"/>
          <p:cNvCxnSpPr/>
          <p:nvPr/>
        </p:nvCxnSpPr>
        <p:spPr bwMode="auto">
          <a:xfrm>
            <a:off x="5543041" y="2681667"/>
            <a:ext cx="914977" cy="723029"/>
          </a:xfrm>
          <a:prstGeom prst="line">
            <a:avLst/>
          </a:prstGeom>
          <a:noFill/>
          <a:ln w="76200" cap="flat" cmpd="sng">
            <a:solidFill>
              <a:srgbClr val="F79646"/>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32" name="Rectangle 31"/>
          <p:cNvSpPr>
            <a:spLocks/>
          </p:cNvSpPr>
          <p:nvPr/>
        </p:nvSpPr>
        <p:spPr bwMode="auto">
          <a:xfrm>
            <a:off x="2165746" y="2643941"/>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48" name="Rectangle 47"/>
          <p:cNvSpPr>
            <a:spLocks/>
          </p:cNvSpPr>
          <p:nvPr/>
        </p:nvSpPr>
        <p:spPr bwMode="auto">
          <a:xfrm>
            <a:off x="5975483" y="2541187"/>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49" name="Rectangle 48"/>
          <p:cNvSpPr>
            <a:spLocks/>
          </p:cNvSpPr>
          <p:nvPr/>
        </p:nvSpPr>
        <p:spPr bwMode="auto">
          <a:xfrm>
            <a:off x="2021126" y="4942043"/>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Tree>
    <p:extLst>
      <p:ext uri="{BB962C8B-B14F-4D97-AF65-F5344CB8AC3E}">
        <p14:creationId xmlns:p14="http://schemas.microsoft.com/office/powerpoint/2010/main" val="46273517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544" y="284989"/>
            <a:ext cx="8355403" cy="1412614"/>
          </a:xfrm>
        </p:spPr>
        <p:txBody>
          <a:bodyPr>
            <a:noAutofit/>
          </a:bodyPr>
          <a:lstStyle/>
          <a:p>
            <a:pPr algn="ctr"/>
            <a:r>
              <a:rPr lang="en-US" sz="2400" dirty="0" smtClean="0"/>
              <a:t>For example, this arrow indicates that… </a:t>
            </a:r>
            <a:br>
              <a:rPr lang="en-US" sz="2400" dirty="0" smtClean="0"/>
            </a:br>
            <a:r>
              <a:rPr lang="en-US" sz="2400" dirty="0" smtClean="0"/>
              <a:t>an </a:t>
            </a:r>
            <a:r>
              <a:rPr lang="en-US" sz="2400" i="1" dirty="0" smtClean="0"/>
              <a:t>increase</a:t>
            </a:r>
            <a:r>
              <a:rPr lang="en-US" sz="2400" dirty="0" smtClean="0"/>
              <a:t> in precipitation causes an </a:t>
            </a:r>
            <a:r>
              <a:rPr lang="en-US" sz="2400" i="1" dirty="0" smtClean="0"/>
              <a:t>increase </a:t>
            </a:r>
            <a:r>
              <a:rPr lang="en-US" sz="2400" dirty="0" smtClean="0"/>
              <a:t>in runoff </a:t>
            </a:r>
            <a:br>
              <a:rPr lang="en-US" sz="2400" dirty="0" smtClean="0"/>
            </a:br>
            <a:r>
              <a:rPr lang="en-US" sz="2400" dirty="0" smtClean="0">
                <a:solidFill>
                  <a:srgbClr val="FF0000"/>
                </a:solidFill>
              </a:rPr>
              <a:t>AND</a:t>
            </a:r>
            <a:r>
              <a:rPr lang="en-US" sz="2400" dirty="0" smtClean="0"/>
              <a:t> </a:t>
            </a:r>
            <a:br>
              <a:rPr lang="en-US" sz="2400" dirty="0" smtClean="0"/>
            </a:br>
            <a:r>
              <a:rPr lang="en-US" sz="2400" dirty="0" smtClean="0"/>
              <a:t>a </a:t>
            </a:r>
            <a:r>
              <a:rPr lang="en-US" sz="2400" i="1" dirty="0" smtClean="0"/>
              <a:t>decrease </a:t>
            </a:r>
            <a:r>
              <a:rPr lang="en-US" sz="2400" dirty="0" smtClean="0"/>
              <a:t>in precipitation causes a </a:t>
            </a:r>
            <a:r>
              <a:rPr lang="en-US" sz="2400" i="1" dirty="0" smtClean="0"/>
              <a:t>decrease</a:t>
            </a:r>
            <a:r>
              <a:rPr lang="en-US" sz="2400" dirty="0" smtClean="0"/>
              <a:t> in runoff</a:t>
            </a:r>
            <a:endParaRPr lang="en-US" sz="2400" i="1" dirty="0"/>
          </a:p>
        </p:txBody>
      </p:sp>
      <p:sp>
        <p:nvSpPr>
          <p:cNvPr id="6" name="Text Placeholder 5"/>
          <p:cNvSpPr>
            <a:spLocks noGrp="1"/>
          </p:cNvSpPr>
          <p:nvPr>
            <p:ph type="body" sz="half" idx="2"/>
          </p:nvPr>
        </p:nvSpPr>
        <p:spPr>
          <a:xfrm>
            <a:off x="5180239" y="6488614"/>
            <a:ext cx="3692320" cy="311082"/>
          </a:xfrm>
        </p:spPr>
        <p:txBody>
          <a:bodyPr>
            <a:normAutofit fontScale="92500"/>
          </a:bodyPr>
          <a:lstStyle/>
          <a:p>
            <a:r>
              <a:rPr lang="en-US" dirty="0" smtClean="0"/>
              <a:t>(diagram modified </a:t>
            </a:r>
            <a:r>
              <a:rPr lang="en-US" dirty="0"/>
              <a:t>from </a:t>
            </a:r>
            <a:r>
              <a:rPr lang="en-US" dirty="0" err="1"/>
              <a:t>Pruski</a:t>
            </a:r>
            <a:r>
              <a:rPr lang="en-US" dirty="0"/>
              <a:t> and Nearing, 2002)</a:t>
            </a:r>
            <a:r>
              <a:rPr lang="en-US" dirty="0" smtClean="0">
                <a:effectLst/>
              </a:rPr>
              <a:t> </a:t>
            </a:r>
            <a:endParaRPr lang="en-US" dirty="0"/>
          </a:p>
        </p:txBody>
      </p:sp>
      <p:sp>
        <p:nvSpPr>
          <p:cNvPr id="22" name="Oval 21"/>
          <p:cNvSpPr>
            <a:spLocks/>
          </p:cNvSpPr>
          <p:nvPr/>
        </p:nvSpPr>
        <p:spPr bwMode="auto">
          <a:xfrm>
            <a:off x="737124" y="3480142"/>
            <a:ext cx="2406817" cy="1243581"/>
          </a:xfrm>
          <a:prstGeom prst="ellipse">
            <a:avLst/>
          </a:prstGeom>
          <a:noFill/>
          <a:ln w="28575" cap="flat" cmpd="sng">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Precipitation</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3" name="Oval 22"/>
          <p:cNvSpPr>
            <a:spLocks/>
          </p:cNvSpPr>
          <p:nvPr/>
        </p:nvSpPr>
        <p:spPr bwMode="auto">
          <a:xfrm>
            <a:off x="3020362" y="1804512"/>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Runoff</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cxnSp>
        <p:nvCxnSpPr>
          <p:cNvPr id="25" name="Line 9"/>
          <p:cNvCxnSpPr/>
          <p:nvPr/>
        </p:nvCxnSpPr>
        <p:spPr bwMode="auto">
          <a:xfrm flipV="1">
            <a:off x="2082477" y="2801103"/>
            <a:ext cx="937885" cy="553293"/>
          </a:xfrm>
          <a:prstGeom prst="line">
            <a:avLst/>
          </a:prstGeom>
          <a:noFill/>
          <a:ln w="76200" cap="flat" cmpd="sng">
            <a:solidFill>
              <a:schemeClr val="accent6"/>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32" name="Rectangle 31"/>
          <p:cNvSpPr>
            <a:spLocks/>
          </p:cNvSpPr>
          <p:nvPr/>
        </p:nvSpPr>
        <p:spPr bwMode="auto">
          <a:xfrm>
            <a:off x="2165746" y="2643941"/>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Tree>
    <p:extLst>
      <p:ext uri="{BB962C8B-B14F-4D97-AF65-F5344CB8AC3E}">
        <p14:creationId xmlns:p14="http://schemas.microsoft.com/office/powerpoint/2010/main" val="125949362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180239" y="6488614"/>
            <a:ext cx="3692320" cy="311082"/>
          </a:xfrm>
        </p:spPr>
        <p:txBody>
          <a:bodyPr>
            <a:normAutofit fontScale="92500"/>
          </a:bodyPr>
          <a:lstStyle/>
          <a:p>
            <a:r>
              <a:rPr lang="en-US" dirty="0" smtClean="0"/>
              <a:t>(diagram modified </a:t>
            </a:r>
            <a:r>
              <a:rPr lang="en-US" dirty="0"/>
              <a:t>from </a:t>
            </a:r>
            <a:r>
              <a:rPr lang="en-US" dirty="0" err="1"/>
              <a:t>Pruski</a:t>
            </a:r>
            <a:r>
              <a:rPr lang="en-US" dirty="0"/>
              <a:t> and Nearing, 2002)</a:t>
            </a:r>
            <a:r>
              <a:rPr lang="en-US" dirty="0" smtClean="0">
                <a:effectLst/>
              </a:rPr>
              <a:t> </a:t>
            </a:r>
            <a:endParaRPr lang="en-US" dirty="0"/>
          </a:p>
        </p:txBody>
      </p:sp>
      <p:sp>
        <p:nvSpPr>
          <p:cNvPr id="23" name="Oval 22"/>
          <p:cNvSpPr>
            <a:spLocks/>
          </p:cNvSpPr>
          <p:nvPr/>
        </p:nvSpPr>
        <p:spPr bwMode="auto">
          <a:xfrm>
            <a:off x="3020362" y="1804512"/>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Runoff</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4" name="Oval 23"/>
          <p:cNvSpPr>
            <a:spLocks/>
          </p:cNvSpPr>
          <p:nvPr/>
        </p:nvSpPr>
        <p:spPr bwMode="auto">
          <a:xfrm>
            <a:off x="5940239" y="3474678"/>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Erosion</a:t>
            </a:r>
            <a:endParaRPr lang="en-US" sz="2400" kern="1200" dirty="0">
              <a:ln w="12700">
                <a:solidFill>
                  <a:srgbClr val="4F81BD"/>
                </a:solidFill>
                <a:prstDash val="solid"/>
              </a:ln>
              <a:solidFill>
                <a:srgbClr val="4F81BD"/>
              </a:solidFill>
              <a:latin typeface="Helvetica"/>
              <a:ea typeface="ヒラギノ角ゴ Pro W3"/>
              <a:cs typeface="Times New Roman"/>
            </a:endParaRPr>
          </a:p>
        </p:txBody>
      </p:sp>
      <p:sp>
        <p:nvSpPr>
          <p:cNvPr id="27" name="Oval 26"/>
          <p:cNvSpPr>
            <a:spLocks/>
          </p:cNvSpPr>
          <p:nvPr/>
        </p:nvSpPr>
        <p:spPr bwMode="auto">
          <a:xfrm>
            <a:off x="3074405" y="4982566"/>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Crop Yield</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cxnSp>
        <p:nvCxnSpPr>
          <p:cNvPr id="28" name="Line 13"/>
          <p:cNvCxnSpPr/>
          <p:nvPr/>
        </p:nvCxnSpPr>
        <p:spPr bwMode="auto">
          <a:xfrm flipV="1">
            <a:off x="4290688" y="3216073"/>
            <a:ext cx="0" cy="1534882"/>
          </a:xfrm>
          <a:prstGeom prst="line">
            <a:avLst/>
          </a:prstGeom>
          <a:noFill/>
          <a:ln w="76200" cap="flat" cmpd="sng">
            <a:solidFill>
              <a:schemeClr val="accent4"/>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9" name="Line 14"/>
          <p:cNvCxnSpPr/>
          <p:nvPr/>
        </p:nvCxnSpPr>
        <p:spPr bwMode="auto">
          <a:xfrm flipV="1">
            <a:off x="5427652" y="4718093"/>
            <a:ext cx="1030366" cy="483866"/>
          </a:xfrm>
          <a:prstGeom prst="line">
            <a:avLst/>
          </a:prstGeom>
          <a:noFill/>
          <a:ln w="76200" cap="flat" cmpd="sng">
            <a:solidFill>
              <a:srgbClr val="8064A2"/>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34" name="Rectangle 33"/>
          <p:cNvSpPr>
            <a:spLocks/>
          </p:cNvSpPr>
          <p:nvPr/>
        </p:nvSpPr>
        <p:spPr bwMode="auto">
          <a:xfrm>
            <a:off x="4553589" y="3756789"/>
            <a:ext cx="414629" cy="28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35" name="Rectangle 34"/>
          <p:cNvSpPr>
            <a:spLocks/>
          </p:cNvSpPr>
          <p:nvPr/>
        </p:nvSpPr>
        <p:spPr bwMode="auto">
          <a:xfrm>
            <a:off x="5577896" y="4539574"/>
            <a:ext cx="11938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a:latin typeface="Times New Roman Bold"/>
                <a:ea typeface="ヒラギノ角ゴ Pro W3"/>
                <a:cs typeface="Times New Roman"/>
              </a:rPr>
              <a:t>-</a:t>
            </a:r>
            <a:endParaRPr lang="en-US" sz="3600" kern="1200">
              <a:latin typeface="Helvetica"/>
              <a:ea typeface="ヒラギノ角ゴ Pro W3"/>
              <a:cs typeface="Times New Roman"/>
            </a:endParaRPr>
          </a:p>
        </p:txBody>
      </p:sp>
      <p:sp>
        <p:nvSpPr>
          <p:cNvPr id="31" name="Title 3"/>
          <p:cNvSpPr txBox="1">
            <a:spLocks/>
          </p:cNvSpPr>
          <p:nvPr/>
        </p:nvSpPr>
        <p:spPr>
          <a:xfrm>
            <a:off x="458544" y="284989"/>
            <a:ext cx="8355403" cy="783872"/>
          </a:xfrm>
          <a:prstGeom prst="rect">
            <a:avLst/>
          </a:prstGeom>
        </p:spPr>
        <p:txBody>
          <a:bodyPr vert="horz" lIns="91440" tIns="45720" rIns="91440" bIns="45720" rtlCol="0" anchor="b">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sz="2400" dirty="0" smtClean="0">
                <a:solidFill>
                  <a:prstClr val="black"/>
                </a:solidFill>
                <a:latin typeface="Calibri"/>
              </a:rPr>
              <a:t>A </a:t>
            </a:r>
            <a:r>
              <a:rPr lang="en-US" sz="2400" i="1" dirty="0" smtClean="0">
                <a:solidFill>
                  <a:prstClr val="black"/>
                </a:solidFill>
                <a:latin typeface="Calibri"/>
              </a:rPr>
              <a:t>negative relationship</a:t>
            </a:r>
            <a:r>
              <a:rPr lang="en-US" sz="2400" dirty="0" smtClean="0">
                <a:solidFill>
                  <a:prstClr val="black"/>
                </a:solidFill>
                <a:latin typeface="Calibri"/>
              </a:rPr>
              <a:t> means that a change in one factor causes an effect on another factor </a:t>
            </a:r>
            <a:r>
              <a:rPr lang="en-US" sz="2400" i="1" dirty="0" smtClean="0">
                <a:solidFill>
                  <a:prstClr val="black"/>
                </a:solidFill>
                <a:latin typeface="Calibri"/>
              </a:rPr>
              <a:t>in the opposite direction.</a:t>
            </a:r>
            <a:endParaRPr lang="en-US" sz="2400" i="1" dirty="0">
              <a:solidFill>
                <a:prstClr val="black"/>
              </a:solidFill>
              <a:latin typeface="Calibri"/>
            </a:endParaRPr>
          </a:p>
        </p:txBody>
      </p:sp>
    </p:spTree>
    <p:extLst>
      <p:ext uri="{BB962C8B-B14F-4D97-AF65-F5344CB8AC3E}">
        <p14:creationId xmlns:p14="http://schemas.microsoft.com/office/powerpoint/2010/main" val="233242627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180239" y="6488614"/>
            <a:ext cx="3692320" cy="311082"/>
          </a:xfrm>
        </p:spPr>
        <p:txBody>
          <a:bodyPr>
            <a:normAutofit fontScale="92500"/>
          </a:bodyPr>
          <a:lstStyle/>
          <a:p>
            <a:r>
              <a:rPr lang="en-US" dirty="0" smtClean="0"/>
              <a:t>(diagram modified </a:t>
            </a:r>
            <a:r>
              <a:rPr lang="en-US" dirty="0"/>
              <a:t>from </a:t>
            </a:r>
            <a:r>
              <a:rPr lang="en-US" dirty="0" err="1"/>
              <a:t>Pruski</a:t>
            </a:r>
            <a:r>
              <a:rPr lang="en-US" dirty="0"/>
              <a:t> and Nearing, 2002)</a:t>
            </a:r>
            <a:r>
              <a:rPr lang="en-US" dirty="0" smtClean="0">
                <a:effectLst/>
              </a:rPr>
              <a:t> </a:t>
            </a:r>
            <a:endParaRPr lang="en-US" dirty="0"/>
          </a:p>
        </p:txBody>
      </p:sp>
      <p:sp>
        <p:nvSpPr>
          <p:cNvPr id="24" name="Oval 23"/>
          <p:cNvSpPr>
            <a:spLocks/>
          </p:cNvSpPr>
          <p:nvPr/>
        </p:nvSpPr>
        <p:spPr bwMode="auto">
          <a:xfrm>
            <a:off x="5940239" y="3474678"/>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Erosion</a:t>
            </a:r>
            <a:endParaRPr lang="en-US" sz="2400" kern="1200" dirty="0">
              <a:ln w="12700">
                <a:solidFill>
                  <a:srgbClr val="4F81BD"/>
                </a:solidFill>
                <a:prstDash val="solid"/>
              </a:ln>
              <a:solidFill>
                <a:srgbClr val="4F81BD"/>
              </a:solidFill>
              <a:latin typeface="Helvetica"/>
              <a:ea typeface="ヒラギノ角ゴ Pro W3"/>
              <a:cs typeface="Times New Roman"/>
            </a:endParaRPr>
          </a:p>
        </p:txBody>
      </p:sp>
      <p:sp>
        <p:nvSpPr>
          <p:cNvPr id="27" name="Oval 26"/>
          <p:cNvSpPr>
            <a:spLocks/>
          </p:cNvSpPr>
          <p:nvPr/>
        </p:nvSpPr>
        <p:spPr bwMode="auto">
          <a:xfrm>
            <a:off x="3074405" y="4982566"/>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Crop Yield</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cxnSp>
        <p:nvCxnSpPr>
          <p:cNvPr id="29" name="Line 14"/>
          <p:cNvCxnSpPr/>
          <p:nvPr/>
        </p:nvCxnSpPr>
        <p:spPr bwMode="auto">
          <a:xfrm flipV="1">
            <a:off x="5427652" y="4718093"/>
            <a:ext cx="1030366" cy="483866"/>
          </a:xfrm>
          <a:prstGeom prst="line">
            <a:avLst/>
          </a:prstGeom>
          <a:noFill/>
          <a:ln w="76200" cap="flat" cmpd="sng">
            <a:solidFill>
              <a:srgbClr val="8064A2"/>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35" name="Rectangle 34"/>
          <p:cNvSpPr>
            <a:spLocks/>
          </p:cNvSpPr>
          <p:nvPr/>
        </p:nvSpPr>
        <p:spPr bwMode="auto">
          <a:xfrm>
            <a:off x="5577896" y="4539574"/>
            <a:ext cx="11938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a:latin typeface="Times New Roman Bold"/>
                <a:ea typeface="ヒラギノ角ゴ Pro W3"/>
                <a:cs typeface="Times New Roman"/>
              </a:rPr>
              <a:t>-</a:t>
            </a:r>
            <a:endParaRPr lang="en-US" sz="3600" kern="1200">
              <a:latin typeface="Helvetica"/>
              <a:ea typeface="ヒラギノ角ゴ Pro W3"/>
              <a:cs typeface="Times New Roman"/>
            </a:endParaRPr>
          </a:p>
        </p:txBody>
      </p:sp>
      <p:sp>
        <p:nvSpPr>
          <p:cNvPr id="11" name="Title 3"/>
          <p:cNvSpPr>
            <a:spLocks noGrp="1"/>
          </p:cNvSpPr>
          <p:nvPr>
            <p:ph type="title"/>
          </p:nvPr>
        </p:nvSpPr>
        <p:spPr>
          <a:xfrm>
            <a:off x="458544" y="284989"/>
            <a:ext cx="8355403" cy="1412614"/>
          </a:xfrm>
        </p:spPr>
        <p:txBody>
          <a:bodyPr>
            <a:noAutofit/>
          </a:bodyPr>
          <a:lstStyle/>
          <a:p>
            <a:pPr algn="ctr"/>
            <a:r>
              <a:rPr lang="en-US" sz="2400" dirty="0" smtClean="0"/>
              <a:t>For example, this arrow indicates that… </a:t>
            </a:r>
            <a:br>
              <a:rPr lang="en-US" sz="2400" dirty="0" smtClean="0"/>
            </a:br>
            <a:r>
              <a:rPr lang="en-US" sz="2400" dirty="0" smtClean="0"/>
              <a:t>an </a:t>
            </a:r>
            <a:r>
              <a:rPr lang="en-US" sz="2400" i="1" dirty="0" smtClean="0"/>
              <a:t>increase</a:t>
            </a:r>
            <a:r>
              <a:rPr lang="en-US" sz="2400" dirty="0" smtClean="0"/>
              <a:t> in crop yield causes a </a:t>
            </a:r>
            <a:r>
              <a:rPr lang="en-US" sz="2400" i="1" dirty="0" smtClean="0"/>
              <a:t>decrease </a:t>
            </a:r>
            <a:r>
              <a:rPr lang="en-US" sz="2400" dirty="0" smtClean="0"/>
              <a:t>in erosion</a:t>
            </a:r>
            <a:br>
              <a:rPr lang="en-US" sz="2400" dirty="0" smtClean="0"/>
            </a:br>
            <a:r>
              <a:rPr lang="en-US" sz="2400" dirty="0" smtClean="0">
                <a:solidFill>
                  <a:srgbClr val="FF0000"/>
                </a:solidFill>
              </a:rPr>
              <a:t>AND</a:t>
            </a:r>
            <a:r>
              <a:rPr lang="en-US" sz="2400" dirty="0" smtClean="0"/>
              <a:t> </a:t>
            </a:r>
            <a:br>
              <a:rPr lang="en-US" sz="2400" dirty="0" smtClean="0"/>
            </a:br>
            <a:r>
              <a:rPr lang="en-US" sz="2400" dirty="0" smtClean="0"/>
              <a:t>a </a:t>
            </a:r>
            <a:r>
              <a:rPr lang="en-US" sz="2400" i="1" dirty="0" smtClean="0"/>
              <a:t>decrease </a:t>
            </a:r>
            <a:r>
              <a:rPr lang="en-US" sz="2400" dirty="0" smtClean="0"/>
              <a:t>in crop yield causes an </a:t>
            </a:r>
            <a:r>
              <a:rPr lang="en-US" sz="2400" i="1" dirty="0" smtClean="0"/>
              <a:t>increase </a:t>
            </a:r>
            <a:r>
              <a:rPr lang="en-US" sz="2400" dirty="0" smtClean="0"/>
              <a:t>in erosion</a:t>
            </a:r>
            <a:endParaRPr lang="en-US" sz="2400" i="1" dirty="0"/>
          </a:p>
        </p:txBody>
      </p:sp>
    </p:spTree>
    <p:extLst>
      <p:ext uri="{BB962C8B-B14F-4D97-AF65-F5344CB8AC3E}">
        <p14:creationId xmlns:p14="http://schemas.microsoft.com/office/powerpoint/2010/main" val="293448434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544" y="284989"/>
            <a:ext cx="8355403" cy="1274290"/>
          </a:xfrm>
        </p:spPr>
        <p:txBody>
          <a:bodyPr>
            <a:noAutofit/>
          </a:bodyPr>
          <a:lstStyle/>
          <a:p>
            <a:r>
              <a:rPr lang="en-US" sz="2400" dirty="0" smtClean="0"/>
              <a:t>So, we can use this diagram to describe relationships between factors that influence erosion in agricultural systems and predict how changes in one factor will influence other factors.</a:t>
            </a:r>
            <a:endParaRPr lang="en-US" sz="2400" dirty="0"/>
          </a:p>
        </p:txBody>
      </p:sp>
      <p:sp>
        <p:nvSpPr>
          <p:cNvPr id="6" name="Text Placeholder 5"/>
          <p:cNvSpPr>
            <a:spLocks noGrp="1"/>
          </p:cNvSpPr>
          <p:nvPr>
            <p:ph type="body" sz="half" idx="2"/>
          </p:nvPr>
        </p:nvSpPr>
        <p:spPr>
          <a:xfrm>
            <a:off x="5180239" y="6488614"/>
            <a:ext cx="3692320" cy="311082"/>
          </a:xfrm>
        </p:spPr>
        <p:txBody>
          <a:bodyPr>
            <a:normAutofit fontScale="92500"/>
          </a:bodyPr>
          <a:lstStyle/>
          <a:p>
            <a:r>
              <a:rPr lang="en-US" dirty="0" smtClean="0"/>
              <a:t>(diagram modified </a:t>
            </a:r>
            <a:r>
              <a:rPr lang="en-US" dirty="0"/>
              <a:t>from </a:t>
            </a:r>
            <a:r>
              <a:rPr lang="en-US" dirty="0" err="1"/>
              <a:t>Pruski</a:t>
            </a:r>
            <a:r>
              <a:rPr lang="en-US" dirty="0"/>
              <a:t> and Nearing, 2002)</a:t>
            </a:r>
            <a:r>
              <a:rPr lang="en-US" dirty="0" smtClean="0">
                <a:effectLst/>
              </a:rPr>
              <a:t> </a:t>
            </a:r>
            <a:endParaRPr lang="en-US" dirty="0"/>
          </a:p>
        </p:txBody>
      </p:sp>
      <p:sp>
        <p:nvSpPr>
          <p:cNvPr id="22" name="Oval 21"/>
          <p:cNvSpPr>
            <a:spLocks/>
          </p:cNvSpPr>
          <p:nvPr/>
        </p:nvSpPr>
        <p:spPr bwMode="auto">
          <a:xfrm>
            <a:off x="737124" y="3480142"/>
            <a:ext cx="2406817" cy="1243581"/>
          </a:xfrm>
          <a:prstGeom prst="ellipse">
            <a:avLst/>
          </a:prstGeom>
          <a:noFill/>
          <a:ln w="28575" cap="flat" cmpd="sng">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Precipitation</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3" name="Oval 22"/>
          <p:cNvSpPr>
            <a:spLocks/>
          </p:cNvSpPr>
          <p:nvPr/>
        </p:nvSpPr>
        <p:spPr bwMode="auto">
          <a:xfrm>
            <a:off x="3020362" y="1804512"/>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Runoff</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4" name="Oval 23"/>
          <p:cNvSpPr>
            <a:spLocks/>
          </p:cNvSpPr>
          <p:nvPr/>
        </p:nvSpPr>
        <p:spPr bwMode="auto">
          <a:xfrm>
            <a:off x="5940239" y="3474678"/>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Erosion</a:t>
            </a:r>
            <a:endParaRPr lang="en-US" sz="2400" kern="1200" dirty="0">
              <a:ln w="12700">
                <a:solidFill>
                  <a:srgbClr val="4F81BD"/>
                </a:solidFill>
                <a:prstDash val="solid"/>
              </a:ln>
              <a:solidFill>
                <a:srgbClr val="4F81BD"/>
              </a:solidFill>
              <a:latin typeface="Helvetica"/>
              <a:ea typeface="ヒラギノ角ゴ Pro W3"/>
              <a:cs typeface="Times New Roman"/>
            </a:endParaRPr>
          </a:p>
        </p:txBody>
      </p:sp>
      <p:cxnSp>
        <p:nvCxnSpPr>
          <p:cNvPr id="25" name="Line 9"/>
          <p:cNvCxnSpPr/>
          <p:nvPr/>
        </p:nvCxnSpPr>
        <p:spPr bwMode="auto">
          <a:xfrm flipV="1">
            <a:off x="2082477" y="2801103"/>
            <a:ext cx="937885" cy="553293"/>
          </a:xfrm>
          <a:prstGeom prst="line">
            <a:avLst/>
          </a:prstGeom>
          <a:noFill/>
          <a:ln w="76200" cap="flat" cmpd="sng">
            <a:solidFill>
              <a:schemeClr val="accent6"/>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6" name="Line 10"/>
          <p:cNvCxnSpPr/>
          <p:nvPr/>
        </p:nvCxnSpPr>
        <p:spPr bwMode="auto">
          <a:xfrm>
            <a:off x="1919023" y="4881967"/>
            <a:ext cx="1034246" cy="495300"/>
          </a:xfrm>
          <a:prstGeom prst="line">
            <a:avLst/>
          </a:prstGeom>
          <a:noFill/>
          <a:ln w="76200" cap="flat" cmpd="sng">
            <a:solidFill>
              <a:srgbClr val="F79646"/>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27" name="Oval 26"/>
          <p:cNvSpPr>
            <a:spLocks/>
          </p:cNvSpPr>
          <p:nvPr/>
        </p:nvSpPr>
        <p:spPr bwMode="auto">
          <a:xfrm>
            <a:off x="3074405" y="4982566"/>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Crop Yield</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cxnSp>
        <p:nvCxnSpPr>
          <p:cNvPr id="28" name="Line 13"/>
          <p:cNvCxnSpPr/>
          <p:nvPr/>
        </p:nvCxnSpPr>
        <p:spPr bwMode="auto">
          <a:xfrm flipV="1">
            <a:off x="4290688" y="3216073"/>
            <a:ext cx="0" cy="1534882"/>
          </a:xfrm>
          <a:prstGeom prst="line">
            <a:avLst/>
          </a:prstGeom>
          <a:noFill/>
          <a:ln w="76200" cap="flat" cmpd="sng">
            <a:solidFill>
              <a:schemeClr val="accent4"/>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9" name="Line 14"/>
          <p:cNvCxnSpPr/>
          <p:nvPr/>
        </p:nvCxnSpPr>
        <p:spPr bwMode="auto">
          <a:xfrm flipV="1">
            <a:off x="5427652" y="4718093"/>
            <a:ext cx="1030366" cy="483866"/>
          </a:xfrm>
          <a:prstGeom prst="line">
            <a:avLst/>
          </a:prstGeom>
          <a:noFill/>
          <a:ln w="76200" cap="flat" cmpd="sng">
            <a:solidFill>
              <a:srgbClr val="8064A2"/>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30" name="Line 15"/>
          <p:cNvCxnSpPr/>
          <p:nvPr/>
        </p:nvCxnSpPr>
        <p:spPr bwMode="auto">
          <a:xfrm>
            <a:off x="5543041" y="2681667"/>
            <a:ext cx="914977" cy="723029"/>
          </a:xfrm>
          <a:prstGeom prst="line">
            <a:avLst/>
          </a:prstGeom>
          <a:noFill/>
          <a:ln w="76200" cap="flat" cmpd="sng">
            <a:solidFill>
              <a:srgbClr val="F79646"/>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32" name="Rectangle 31"/>
          <p:cNvSpPr>
            <a:spLocks/>
          </p:cNvSpPr>
          <p:nvPr/>
        </p:nvSpPr>
        <p:spPr bwMode="auto">
          <a:xfrm>
            <a:off x="2165746" y="2643941"/>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34" name="Rectangle 33"/>
          <p:cNvSpPr>
            <a:spLocks/>
          </p:cNvSpPr>
          <p:nvPr/>
        </p:nvSpPr>
        <p:spPr bwMode="auto">
          <a:xfrm>
            <a:off x="4553589" y="3756789"/>
            <a:ext cx="414629" cy="28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35" name="Rectangle 34"/>
          <p:cNvSpPr>
            <a:spLocks/>
          </p:cNvSpPr>
          <p:nvPr/>
        </p:nvSpPr>
        <p:spPr bwMode="auto">
          <a:xfrm>
            <a:off x="5577896" y="4539574"/>
            <a:ext cx="11938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a:latin typeface="Times New Roman Bold"/>
                <a:ea typeface="ヒラギノ角ゴ Pro W3"/>
                <a:cs typeface="Times New Roman"/>
              </a:rPr>
              <a:t>-</a:t>
            </a:r>
            <a:endParaRPr lang="en-US" sz="3600" kern="1200">
              <a:latin typeface="Helvetica"/>
              <a:ea typeface="ヒラギノ角ゴ Pro W3"/>
              <a:cs typeface="Times New Roman"/>
            </a:endParaRPr>
          </a:p>
        </p:txBody>
      </p:sp>
      <p:sp>
        <p:nvSpPr>
          <p:cNvPr id="48" name="Rectangle 47"/>
          <p:cNvSpPr>
            <a:spLocks/>
          </p:cNvSpPr>
          <p:nvPr/>
        </p:nvSpPr>
        <p:spPr bwMode="auto">
          <a:xfrm>
            <a:off x="5975483" y="2541187"/>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49" name="Rectangle 48"/>
          <p:cNvSpPr>
            <a:spLocks/>
          </p:cNvSpPr>
          <p:nvPr/>
        </p:nvSpPr>
        <p:spPr bwMode="auto">
          <a:xfrm>
            <a:off x="2021126" y="4942043"/>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Tree>
    <p:extLst>
      <p:ext uri="{BB962C8B-B14F-4D97-AF65-F5344CB8AC3E}">
        <p14:creationId xmlns:p14="http://schemas.microsoft.com/office/powerpoint/2010/main" val="390116945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544" y="184389"/>
            <a:ext cx="8355403" cy="1941679"/>
          </a:xfrm>
        </p:spPr>
        <p:txBody>
          <a:bodyPr>
            <a:noAutofit/>
          </a:bodyPr>
          <a:lstStyle/>
          <a:p>
            <a:r>
              <a:rPr lang="en-US" sz="2400" dirty="0"/>
              <a:t>Models for Syracuse, Nebraska, predict </a:t>
            </a:r>
            <a:r>
              <a:rPr lang="en-US" sz="2400" dirty="0" smtClean="0"/>
              <a:t>that</a:t>
            </a:r>
            <a:r>
              <a:rPr lang="en-US" sz="2400" dirty="0"/>
              <a:t> </a:t>
            </a:r>
            <a:r>
              <a:rPr lang="en-US" sz="2400" dirty="0" smtClean="0"/>
              <a:t>precipitation will decrease overall </a:t>
            </a:r>
            <a:r>
              <a:rPr lang="en-US" sz="2400" dirty="0"/>
              <a:t>for the </a:t>
            </a:r>
            <a:r>
              <a:rPr lang="en-US" sz="2400" dirty="0" smtClean="0"/>
              <a:t>region. </a:t>
            </a:r>
            <a:r>
              <a:rPr lang="en-US" sz="2400" dirty="0"/>
              <a:t>E</a:t>
            </a:r>
            <a:r>
              <a:rPr lang="en-US" sz="2400" dirty="0" smtClean="0"/>
              <a:t>rosion </a:t>
            </a:r>
            <a:r>
              <a:rPr lang="en-US" sz="2400" dirty="0"/>
              <a:t>is </a:t>
            </a:r>
            <a:r>
              <a:rPr lang="en-US" sz="2400" dirty="0" smtClean="0"/>
              <a:t>also expected to </a:t>
            </a:r>
            <a:r>
              <a:rPr lang="en-US" sz="2400" i="1" dirty="0" smtClean="0"/>
              <a:t>decrease</a:t>
            </a:r>
            <a:r>
              <a:rPr lang="en-US" sz="2400" dirty="0" smtClean="0"/>
              <a:t> </a:t>
            </a:r>
            <a:r>
              <a:rPr lang="en-US" sz="2400" dirty="0"/>
              <a:t>for </a:t>
            </a:r>
            <a:r>
              <a:rPr lang="en-US" sz="2400" dirty="0" smtClean="0"/>
              <a:t>wheat.</a:t>
            </a:r>
            <a:r>
              <a:rPr lang="en-US" sz="2400" dirty="0"/>
              <a:t/>
            </a:r>
            <a:br>
              <a:rPr lang="en-US" sz="2400" dirty="0"/>
            </a:br>
            <a:r>
              <a:rPr lang="en-US" sz="2400" dirty="0" smtClean="0"/>
              <a:t/>
            </a:r>
            <a:br>
              <a:rPr lang="en-US" sz="2400" dirty="0" smtClean="0"/>
            </a:br>
            <a:r>
              <a:rPr lang="en-US" sz="2400" i="1" dirty="0" smtClean="0"/>
              <a:t>Which </a:t>
            </a:r>
            <a:r>
              <a:rPr lang="en-US" sz="2400" i="1" dirty="0"/>
              <a:t>pathway is most likely to be dominant for wheat?</a:t>
            </a:r>
          </a:p>
        </p:txBody>
      </p:sp>
      <p:sp>
        <p:nvSpPr>
          <p:cNvPr id="6" name="Text Placeholder 5"/>
          <p:cNvSpPr>
            <a:spLocks noGrp="1"/>
          </p:cNvSpPr>
          <p:nvPr>
            <p:ph type="body" sz="half" idx="2"/>
          </p:nvPr>
        </p:nvSpPr>
        <p:spPr>
          <a:xfrm>
            <a:off x="5180239" y="6488614"/>
            <a:ext cx="3692320" cy="311082"/>
          </a:xfrm>
        </p:spPr>
        <p:txBody>
          <a:bodyPr>
            <a:normAutofit fontScale="92500"/>
          </a:bodyPr>
          <a:lstStyle/>
          <a:p>
            <a:r>
              <a:rPr lang="en-US" dirty="0" smtClean="0"/>
              <a:t>(diagram modified </a:t>
            </a:r>
            <a:r>
              <a:rPr lang="en-US" dirty="0"/>
              <a:t>from </a:t>
            </a:r>
            <a:r>
              <a:rPr lang="en-US" dirty="0" err="1"/>
              <a:t>Pruski</a:t>
            </a:r>
            <a:r>
              <a:rPr lang="en-US" dirty="0"/>
              <a:t> and Nearing, 2002)</a:t>
            </a:r>
            <a:r>
              <a:rPr lang="en-US" dirty="0" smtClean="0">
                <a:effectLst/>
              </a:rPr>
              <a:t> </a:t>
            </a:r>
            <a:endParaRPr lang="en-US" dirty="0"/>
          </a:p>
        </p:txBody>
      </p:sp>
      <p:sp>
        <p:nvSpPr>
          <p:cNvPr id="22" name="Oval 21"/>
          <p:cNvSpPr>
            <a:spLocks/>
          </p:cNvSpPr>
          <p:nvPr/>
        </p:nvSpPr>
        <p:spPr bwMode="auto">
          <a:xfrm>
            <a:off x="737124" y="3908212"/>
            <a:ext cx="2406817" cy="1243581"/>
          </a:xfrm>
          <a:prstGeom prst="ellipse">
            <a:avLst/>
          </a:prstGeom>
          <a:noFill/>
          <a:ln w="28575" cap="flat" cmpd="sng">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Precipitation</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3" name="Oval 22"/>
          <p:cNvSpPr>
            <a:spLocks/>
          </p:cNvSpPr>
          <p:nvPr/>
        </p:nvSpPr>
        <p:spPr bwMode="auto">
          <a:xfrm>
            <a:off x="3020362" y="2232582"/>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Runoff</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4" name="Oval 23"/>
          <p:cNvSpPr>
            <a:spLocks/>
          </p:cNvSpPr>
          <p:nvPr/>
        </p:nvSpPr>
        <p:spPr bwMode="auto">
          <a:xfrm>
            <a:off x="5940239" y="3902748"/>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Erosion</a:t>
            </a:r>
            <a:endParaRPr lang="en-US" sz="2400" kern="1200" dirty="0">
              <a:ln w="12700">
                <a:solidFill>
                  <a:srgbClr val="4F81BD"/>
                </a:solidFill>
                <a:prstDash val="solid"/>
              </a:ln>
              <a:solidFill>
                <a:srgbClr val="4F81BD"/>
              </a:solidFill>
              <a:latin typeface="Helvetica"/>
              <a:ea typeface="ヒラギノ角ゴ Pro W3"/>
              <a:cs typeface="Times New Roman"/>
            </a:endParaRPr>
          </a:p>
        </p:txBody>
      </p:sp>
      <p:cxnSp>
        <p:nvCxnSpPr>
          <p:cNvPr id="25" name="Line 9"/>
          <p:cNvCxnSpPr/>
          <p:nvPr/>
        </p:nvCxnSpPr>
        <p:spPr bwMode="auto">
          <a:xfrm flipV="1">
            <a:off x="2082477" y="3229173"/>
            <a:ext cx="937885" cy="553293"/>
          </a:xfrm>
          <a:prstGeom prst="line">
            <a:avLst/>
          </a:prstGeom>
          <a:noFill/>
          <a:ln w="76200" cap="flat" cmpd="sng">
            <a:solidFill>
              <a:schemeClr val="accent6"/>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6" name="Line 10"/>
          <p:cNvCxnSpPr/>
          <p:nvPr/>
        </p:nvCxnSpPr>
        <p:spPr bwMode="auto">
          <a:xfrm>
            <a:off x="1919023" y="5310037"/>
            <a:ext cx="1034246" cy="495300"/>
          </a:xfrm>
          <a:prstGeom prst="line">
            <a:avLst/>
          </a:prstGeom>
          <a:noFill/>
          <a:ln w="76200" cap="flat" cmpd="sng">
            <a:solidFill>
              <a:srgbClr val="F79646"/>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27" name="Oval 26"/>
          <p:cNvSpPr>
            <a:spLocks/>
          </p:cNvSpPr>
          <p:nvPr/>
        </p:nvSpPr>
        <p:spPr bwMode="auto">
          <a:xfrm>
            <a:off x="3074405" y="5410636"/>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Crop Yield</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cxnSp>
        <p:nvCxnSpPr>
          <p:cNvPr id="28" name="Line 13"/>
          <p:cNvCxnSpPr/>
          <p:nvPr/>
        </p:nvCxnSpPr>
        <p:spPr bwMode="auto">
          <a:xfrm flipV="1">
            <a:off x="4290688" y="3644143"/>
            <a:ext cx="0" cy="1534882"/>
          </a:xfrm>
          <a:prstGeom prst="line">
            <a:avLst/>
          </a:prstGeom>
          <a:noFill/>
          <a:ln w="76200" cap="flat" cmpd="sng">
            <a:solidFill>
              <a:schemeClr val="accent4"/>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9" name="Line 14"/>
          <p:cNvCxnSpPr/>
          <p:nvPr/>
        </p:nvCxnSpPr>
        <p:spPr bwMode="auto">
          <a:xfrm flipV="1">
            <a:off x="5427652" y="5146163"/>
            <a:ext cx="1030366" cy="483866"/>
          </a:xfrm>
          <a:prstGeom prst="line">
            <a:avLst/>
          </a:prstGeom>
          <a:noFill/>
          <a:ln w="76200" cap="flat" cmpd="sng">
            <a:solidFill>
              <a:srgbClr val="8064A2"/>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30" name="Line 15"/>
          <p:cNvCxnSpPr/>
          <p:nvPr/>
        </p:nvCxnSpPr>
        <p:spPr bwMode="auto">
          <a:xfrm>
            <a:off x="5543041" y="3109737"/>
            <a:ext cx="914977" cy="723029"/>
          </a:xfrm>
          <a:prstGeom prst="line">
            <a:avLst/>
          </a:prstGeom>
          <a:noFill/>
          <a:ln w="76200" cap="flat" cmpd="sng">
            <a:solidFill>
              <a:srgbClr val="F79646"/>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32" name="Rectangle 31"/>
          <p:cNvSpPr>
            <a:spLocks/>
          </p:cNvSpPr>
          <p:nvPr/>
        </p:nvSpPr>
        <p:spPr bwMode="auto">
          <a:xfrm>
            <a:off x="2165746" y="3072011"/>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34" name="Rectangle 33"/>
          <p:cNvSpPr>
            <a:spLocks/>
          </p:cNvSpPr>
          <p:nvPr/>
        </p:nvSpPr>
        <p:spPr bwMode="auto">
          <a:xfrm>
            <a:off x="4553589" y="4184859"/>
            <a:ext cx="414629" cy="28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35" name="Rectangle 34"/>
          <p:cNvSpPr>
            <a:spLocks/>
          </p:cNvSpPr>
          <p:nvPr/>
        </p:nvSpPr>
        <p:spPr bwMode="auto">
          <a:xfrm>
            <a:off x="5577896" y="4967644"/>
            <a:ext cx="11938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a:latin typeface="Times New Roman Bold"/>
                <a:ea typeface="ヒラギノ角ゴ Pro W3"/>
                <a:cs typeface="Times New Roman"/>
              </a:rPr>
              <a:t>-</a:t>
            </a:r>
            <a:endParaRPr lang="en-US" sz="3600" kern="1200">
              <a:latin typeface="Helvetica"/>
              <a:ea typeface="ヒラギノ角ゴ Pro W3"/>
              <a:cs typeface="Times New Roman"/>
            </a:endParaRPr>
          </a:p>
        </p:txBody>
      </p:sp>
      <p:sp>
        <p:nvSpPr>
          <p:cNvPr id="48" name="Rectangle 47"/>
          <p:cNvSpPr>
            <a:spLocks/>
          </p:cNvSpPr>
          <p:nvPr/>
        </p:nvSpPr>
        <p:spPr bwMode="auto">
          <a:xfrm>
            <a:off x="5975483" y="2969257"/>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49" name="Rectangle 48"/>
          <p:cNvSpPr>
            <a:spLocks/>
          </p:cNvSpPr>
          <p:nvPr/>
        </p:nvSpPr>
        <p:spPr bwMode="auto">
          <a:xfrm>
            <a:off x="2021126" y="5370113"/>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Tree>
    <p:extLst>
      <p:ext uri="{BB962C8B-B14F-4D97-AF65-F5344CB8AC3E}">
        <p14:creationId xmlns:p14="http://schemas.microsoft.com/office/powerpoint/2010/main" val="343308819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544" y="284988"/>
            <a:ext cx="8355403" cy="1855350"/>
          </a:xfrm>
        </p:spPr>
        <p:txBody>
          <a:bodyPr>
            <a:noAutofit/>
          </a:bodyPr>
          <a:lstStyle/>
          <a:p>
            <a:r>
              <a:rPr lang="en-US" sz="2400" dirty="0" smtClean="0"/>
              <a:t>The same models </a:t>
            </a:r>
            <a:r>
              <a:rPr lang="en-US" sz="2400" dirty="0"/>
              <a:t>predict that, while precipitation decreases overall for the region, erosion is expected </a:t>
            </a:r>
            <a:r>
              <a:rPr lang="en-US" sz="2400" dirty="0" smtClean="0"/>
              <a:t>to </a:t>
            </a:r>
            <a:r>
              <a:rPr lang="en-US" sz="2400" i="1" dirty="0" smtClean="0"/>
              <a:t>increase</a:t>
            </a:r>
            <a:r>
              <a:rPr lang="en-US" sz="2400" dirty="0" smtClean="0"/>
              <a:t> </a:t>
            </a:r>
            <a:r>
              <a:rPr lang="en-US" sz="2400" dirty="0"/>
              <a:t>for cornfields.</a:t>
            </a:r>
            <a:br>
              <a:rPr lang="en-US" sz="2400" dirty="0"/>
            </a:br>
            <a:r>
              <a:rPr lang="en-US" sz="2400" i="1" dirty="0" smtClean="0"/>
              <a:t/>
            </a:r>
            <a:br>
              <a:rPr lang="en-US" sz="2400" i="1" dirty="0" smtClean="0"/>
            </a:br>
            <a:r>
              <a:rPr lang="en-US" sz="2400" i="1" dirty="0" smtClean="0"/>
              <a:t>Which pathway </a:t>
            </a:r>
            <a:r>
              <a:rPr lang="en-US" sz="2400" i="1" dirty="0"/>
              <a:t>is most likely to be dominant for corn?</a:t>
            </a:r>
            <a:r>
              <a:rPr lang="en-US" sz="2400" i="1" dirty="0" smtClean="0"/>
              <a:t> </a:t>
            </a:r>
            <a:endParaRPr lang="en-US" sz="2400" i="1" dirty="0"/>
          </a:p>
        </p:txBody>
      </p:sp>
      <p:sp>
        <p:nvSpPr>
          <p:cNvPr id="6" name="Text Placeholder 5"/>
          <p:cNvSpPr>
            <a:spLocks noGrp="1"/>
          </p:cNvSpPr>
          <p:nvPr>
            <p:ph type="body" sz="half" idx="2"/>
          </p:nvPr>
        </p:nvSpPr>
        <p:spPr>
          <a:xfrm>
            <a:off x="5180239" y="6488614"/>
            <a:ext cx="3692320" cy="311082"/>
          </a:xfrm>
        </p:spPr>
        <p:txBody>
          <a:bodyPr>
            <a:normAutofit fontScale="92500"/>
          </a:bodyPr>
          <a:lstStyle/>
          <a:p>
            <a:r>
              <a:rPr lang="en-US" dirty="0" smtClean="0"/>
              <a:t>(diagram modified </a:t>
            </a:r>
            <a:r>
              <a:rPr lang="en-US" dirty="0"/>
              <a:t>from </a:t>
            </a:r>
            <a:r>
              <a:rPr lang="en-US" dirty="0" err="1"/>
              <a:t>Pruski</a:t>
            </a:r>
            <a:r>
              <a:rPr lang="en-US" dirty="0"/>
              <a:t> and Nearing, 2002)</a:t>
            </a:r>
            <a:r>
              <a:rPr lang="en-US" dirty="0" smtClean="0">
                <a:effectLst/>
              </a:rPr>
              <a:t> </a:t>
            </a:r>
            <a:endParaRPr lang="en-US" dirty="0"/>
          </a:p>
        </p:txBody>
      </p:sp>
      <p:sp>
        <p:nvSpPr>
          <p:cNvPr id="22" name="Oval 21"/>
          <p:cNvSpPr>
            <a:spLocks/>
          </p:cNvSpPr>
          <p:nvPr/>
        </p:nvSpPr>
        <p:spPr bwMode="auto">
          <a:xfrm>
            <a:off x="737124" y="3951019"/>
            <a:ext cx="2406817" cy="1243581"/>
          </a:xfrm>
          <a:prstGeom prst="ellipse">
            <a:avLst/>
          </a:prstGeom>
          <a:noFill/>
          <a:ln w="28575" cap="flat" cmpd="sng">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Precipitation</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3" name="Oval 22"/>
          <p:cNvSpPr>
            <a:spLocks/>
          </p:cNvSpPr>
          <p:nvPr/>
        </p:nvSpPr>
        <p:spPr bwMode="auto">
          <a:xfrm>
            <a:off x="3020362" y="2275389"/>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Runoff</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4" name="Oval 23"/>
          <p:cNvSpPr>
            <a:spLocks/>
          </p:cNvSpPr>
          <p:nvPr/>
        </p:nvSpPr>
        <p:spPr bwMode="auto">
          <a:xfrm>
            <a:off x="5940239" y="3945555"/>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Erosion</a:t>
            </a:r>
            <a:endParaRPr lang="en-US" sz="2400" kern="1200" dirty="0">
              <a:ln w="12700">
                <a:solidFill>
                  <a:srgbClr val="4F81BD"/>
                </a:solidFill>
                <a:prstDash val="solid"/>
              </a:ln>
              <a:solidFill>
                <a:srgbClr val="4F81BD"/>
              </a:solidFill>
              <a:latin typeface="Helvetica"/>
              <a:ea typeface="ヒラギノ角ゴ Pro W3"/>
              <a:cs typeface="Times New Roman"/>
            </a:endParaRPr>
          </a:p>
        </p:txBody>
      </p:sp>
      <p:cxnSp>
        <p:nvCxnSpPr>
          <p:cNvPr id="25" name="Line 9"/>
          <p:cNvCxnSpPr/>
          <p:nvPr/>
        </p:nvCxnSpPr>
        <p:spPr bwMode="auto">
          <a:xfrm flipV="1">
            <a:off x="2082477" y="3271980"/>
            <a:ext cx="937885" cy="553293"/>
          </a:xfrm>
          <a:prstGeom prst="line">
            <a:avLst/>
          </a:prstGeom>
          <a:noFill/>
          <a:ln w="76200" cap="flat" cmpd="sng">
            <a:solidFill>
              <a:schemeClr val="accent6"/>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6" name="Line 10"/>
          <p:cNvCxnSpPr/>
          <p:nvPr/>
        </p:nvCxnSpPr>
        <p:spPr bwMode="auto">
          <a:xfrm>
            <a:off x="1919023" y="5352844"/>
            <a:ext cx="1034246" cy="495300"/>
          </a:xfrm>
          <a:prstGeom prst="line">
            <a:avLst/>
          </a:prstGeom>
          <a:noFill/>
          <a:ln w="76200" cap="flat" cmpd="sng">
            <a:solidFill>
              <a:srgbClr val="F79646"/>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27" name="Oval 26"/>
          <p:cNvSpPr>
            <a:spLocks/>
          </p:cNvSpPr>
          <p:nvPr/>
        </p:nvSpPr>
        <p:spPr bwMode="auto">
          <a:xfrm>
            <a:off x="3074405" y="5453443"/>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Crop Yield</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cxnSp>
        <p:nvCxnSpPr>
          <p:cNvPr id="28" name="Line 13"/>
          <p:cNvCxnSpPr/>
          <p:nvPr/>
        </p:nvCxnSpPr>
        <p:spPr bwMode="auto">
          <a:xfrm flipV="1">
            <a:off x="4290688" y="3686950"/>
            <a:ext cx="0" cy="1534882"/>
          </a:xfrm>
          <a:prstGeom prst="line">
            <a:avLst/>
          </a:prstGeom>
          <a:noFill/>
          <a:ln w="76200" cap="flat" cmpd="sng">
            <a:solidFill>
              <a:schemeClr val="accent4"/>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9" name="Line 14"/>
          <p:cNvCxnSpPr/>
          <p:nvPr/>
        </p:nvCxnSpPr>
        <p:spPr bwMode="auto">
          <a:xfrm flipV="1">
            <a:off x="5427652" y="5188970"/>
            <a:ext cx="1030366" cy="483866"/>
          </a:xfrm>
          <a:prstGeom prst="line">
            <a:avLst/>
          </a:prstGeom>
          <a:noFill/>
          <a:ln w="76200" cap="flat" cmpd="sng">
            <a:solidFill>
              <a:srgbClr val="8064A2"/>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30" name="Line 15"/>
          <p:cNvCxnSpPr/>
          <p:nvPr/>
        </p:nvCxnSpPr>
        <p:spPr bwMode="auto">
          <a:xfrm>
            <a:off x="5543041" y="3152544"/>
            <a:ext cx="914977" cy="723029"/>
          </a:xfrm>
          <a:prstGeom prst="line">
            <a:avLst/>
          </a:prstGeom>
          <a:noFill/>
          <a:ln w="76200" cap="flat" cmpd="sng">
            <a:solidFill>
              <a:srgbClr val="F79646"/>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32" name="Rectangle 31"/>
          <p:cNvSpPr>
            <a:spLocks/>
          </p:cNvSpPr>
          <p:nvPr/>
        </p:nvSpPr>
        <p:spPr bwMode="auto">
          <a:xfrm>
            <a:off x="2165746" y="3114818"/>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34" name="Rectangle 33"/>
          <p:cNvSpPr>
            <a:spLocks/>
          </p:cNvSpPr>
          <p:nvPr/>
        </p:nvSpPr>
        <p:spPr bwMode="auto">
          <a:xfrm>
            <a:off x="4553589" y="4227666"/>
            <a:ext cx="414629" cy="28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35" name="Rectangle 34"/>
          <p:cNvSpPr>
            <a:spLocks/>
          </p:cNvSpPr>
          <p:nvPr/>
        </p:nvSpPr>
        <p:spPr bwMode="auto">
          <a:xfrm>
            <a:off x="5577896" y="5010451"/>
            <a:ext cx="11938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a:latin typeface="Times New Roman Bold"/>
                <a:ea typeface="ヒラギノ角ゴ Pro W3"/>
                <a:cs typeface="Times New Roman"/>
              </a:rPr>
              <a:t>-</a:t>
            </a:r>
            <a:endParaRPr lang="en-US" sz="3600" kern="1200">
              <a:latin typeface="Helvetica"/>
              <a:ea typeface="ヒラギノ角ゴ Pro W3"/>
              <a:cs typeface="Times New Roman"/>
            </a:endParaRPr>
          </a:p>
        </p:txBody>
      </p:sp>
      <p:sp>
        <p:nvSpPr>
          <p:cNvPr id="48" name="Rectangle 47"/>
          <p:cNvSpPr>
            <a:spLocks/>
          </p:cNvSpPr>
          <p:nvPr/>
        </p:nvSpPr>
        <p:spPr bwMode="auto">
          <a:xfrm>
            <a:off x="5975483" y="3012064"/>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49" name="Rectangle 48"/>
          <p:cNvSpPr>
            <a:spLocks/>
          </p:cNvSpPr>
          <p:nvPr/>
        </p:nvSpPr>
        <p:spPr bwMode="auto">
          <a:xfrm>
            <a:off x="2021126" y="5412920"/>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Tree>
    <p:extLst>
      <p:ext uri="{BB962C8B-B14F-4D97-AF65-F5344CB8AC3E}">
        <p14:creationId xmlns:p14="http://schemas.microsoft.com/office/powerpoint/2010/main" val="341666315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544" y="284989"/>
            <a:ext cx="8355403" cy="856525"/>
          </a:xfrm>
        </p:spPr>
        <p:txBody>
          <a:bodyPr>
            <a:noAutofit/>
          </a:bodyPr>
          <a:lstStyle/>
          <a:p>
            <a:r>
              <a:rPr lang="en-US" sz="2400" dirty="0"/>
              <a:t>Based on these pathways, which </a:t>
            </a:r>
            <a:r>
              <a:rPr lang="en-US" sz="2400" i="1" dirty="0"/>
              <a:t>crop</a:t>
            </a:r>
            <a:r>
              <a:rPr lang="en-US" sz="2400" dirty="0"/>
              <a:t> do you think is more severely impacted by the decrease in precipitation? </a:t>
            </a:r>
          </a:p>
        </p:txBody>
      </p:sp>
      <p:sp>
        <p:nvSpPr>
          <p:cNvPr id="6" name="Text Placeholder 5"/>
          <p:cNvSpPr>
            <a:spLocks noGrp="1"/>
          </p:cNvSpPr>
          <p:nvPr>
            <p:ph type="body" sz="half" idx="2"/>
          </p:nvPr>
        </p:nvSpPr>
        <p:spPr>
          <a:xfrm>
            <a:off x="5180239" y="6488614"/>
            <a:ext cx="3692320" cy="311082"/>
          </a:xfrm>
        </p:spPr>
        <p:txBody>
          <a:bodyPr>
            <a:normAutofit fontScale="92500"/>
          </a:bodyPr>
          <a:lstStyle/>
          <a:p>
            <a:r>
              <a:rPr lang="en-US" dirty="0" smtClean="0"/>
              <a:t>(diagram modified </a:t>
            </a:r>
            <a:r>
              <a:rPr lang="en-US" dirty="0"/>
              <a:t>from </a:t>
            </a:r>
            <a:r>
              <a:rPr lang="en-US" dirty="0" err="1"/>
              <a:t>Pruski</a:t>
            </a:r>
            <a:r>
              <a:rPr lang="en-US" dirty="0"/>
              <a:t> and Nearing, 2002)</a:t>
            </a:r>
            <a:r>
              <a:rPr lang="en-US" dirty="0" smtClean="0">
                <a:effectLst/>
              </a:rPr>
              <a:t> </a:t>
            </a:r>
            <a:endParaRPr lang="en-US" dirty="0"/>
          </a:p>
        </p:txBody>
      </p:sp>
      <p:sp>
        <p:nvSpPr>
          <p:cNvPr id="22" name="Oval 21"/>
          <p:cNvSpPr>
            <a:spLocks/>
          </p:cNvSpPr>
          <p:nvPr/>
        </p:nvSpPr>
        <p:spPr bwMode="auto">
          <a:xfrm>
            <a:off x="737124" y="3480142"/>
            <a:ext cx="2406817" cy="1243581"/>
          </a:xfrm>
          <a:prstGeom prst="ellipse">
            <a:avLst/>
          </a:prstGeom>
          <a:noFill/>
          <a:ln w="28575" cap="flat" cmpd="sng">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Precipitation</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3" name="Oval 22"/>
          <p:cNvSpPr>
            <a:spLocks/>
          </p:cNvSpPr>
          <p:nvPr/>
        </p:nvSpPr>
        <p:spPr bwMode="auto">
          <a:xfrm>
            <a:off x="3020362" y="1804512"/>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Runoff</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sp>
        <p:nvSpPr>
          <p:cNvPr id="24" name="Oval 23"/>
          <p:cNvSpPr>
            <a:spLocks/>
          </p:cNvSpPr>
          <p:nvPr/>
        </p:nvSpPr>
        <p:spPr bwMode="auto">
          <a:xfrm>
            <a:off x="5940239" y="3474678"/>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Erosion</a:t>
            </a:r>
            <a:endParaRPr lang="en-US" sz="2400" kern="1200" dirty="0">
              <a:ln w="12700">
                <a:solidFill>
                  <a:srgbClr val="4F81BD"/>
                </a:solidFill>
                <a:prstDash val="solid"/>
              </a:ln>
              <a:solidFill>
                <a:srgbClr val="4F81BD"/>
              </a:solidFill>
              <a:latin typeface="Helvetica"/>
              <a:ea typeface="ヒラギノ角ゴ Pro W3"/>
              <a:cs typeface="Times New Roman"/>
            </a:endParaRPr>
          </a:p>
        </p:txBody>
      </p:sp>
      <p:cxnSp>
        <p:nvCxnSpPr>
          <p:cNvPr id="25" name="Line 9"/>
          <p:cNvCxnSpPr/>
          <p:nvPr/>
        </p:nvCxnSpPr>
        <p:spPr bwMode="auto">
          <a:xfrm flipV="1">
            <a:off x="2082477" y="2801103"/>
            <a:ext cx="937885" cy="553293"/>
          </a:xfrm>
          <a:prstGeom prst="line">
            <a:avLst/>
          </a:prstGeom>
          <a:noFill/>
          <a:ln w="76200" cap="flat" cmpd="sng">
            <a:solidFill>
              <a:schemeClr val="accent6"/>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6" name="Line 10"/>
          <p:cNvCxnSpPr/>
          <p:nvPr/>
        </p:nvCxnSpPr>
        <p:spPr bwMode="auto">
          <a:xfrm>
            <a:off x="1919023" y="4881967"/>
            <a:ext cx="1034246" cy="495300"/>
          </a:xfrm>
          <a:prstGeom prst="line">
            <a:avLst/>
          </a:prstGeom>
          <a:noFill/>
          <a:ln w="76200" cap="flat" cmpd="sng">
            <a:solidFill>
              <a:srgbClr val="F79646"/>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27" name="Oval 26"/>
          <p:cNvSpPr>
            <a:spLocks/>
          </p:cNvSpPr>
          <p:nvPr/>
        </p:nvSpPr>
        <p:spPr bwMode="auto">
          <a:xfrm>
            <a:off x="3074405" y="4982566"/>
            <a:ext cx="2407290" cy="1243415"/>
          </a:xfrm>
          <a:prstGeom prst="ellipse">
            <a:avLst/>
          </a:prstGeom>
          <a:noFill/>
          <a:ln w="28575" cap="flat"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algn="ctr" defTabSz="457200"/>
            <a:r>
              <a:rPr lang="en-US" sz="2400" b="1" kern="1200" dirty="0">
                <a:ln w="12700">
                  <a:solidFill>
                    <a:srgbClr val="4F81BD"/>
                  </a:solidFill>
                  <a:prstDash val="solid"/>
                </a:ln>
                <a:solidFill>
                  <a:srgbClr val="4F81BD"/>
                </a:solidFill>
                <a:latin typeface="Times New Roman Bold"/>
                <a:ea typeface="ヒラギノ角ゴ Pro W3"/>
                <a:cs typeface="Times New Roman"/>
              </a:rPr>
              <a:t>Crop Yield</a:t>
            </a:r>
            <a:endParaRPr lang="en-US" sz="2400" b="1" kern="1200" dirty="0">
              <a:ln w="12700">
                <a:solidFill>
                  <a:srgbClr val="4F81BD"/>
                </a:solidFill>
                <a:prstDash val="solid"/>
              </a:ln>
              <a:solidFill>
                <a:srgbClr val="4F81BD"/>
              </a:solidFill>
              <a:latin typeface="Helvetica"/>
              <a:ea typeface="ヒラギノ角ゴ Pro W3"/>
              <a:cs typeface="Times New Roman"/>
            </a:endParaRPr>
          </a:p>
        </p:txBody>
      </p:sp>
      <p:cxnSp>
        <p:nvCxnSpPr>
          <p:cNvPr id="28" name="Line 13"/>
          <p:cNvCxnSpPr/>
          <p:nvPr/>
        </p:nvCxnSpPr>
        <p:spPr bwMode="auto">
          <a:xfrm flipV="1">
            <a:off x="4290688" y="3216073"/>
            <a:ext cx="0" cy="1534882"/>
          </a:xfrm>
          <a:prstGeom prst="line">
            <a:avLst/>
          </a:prstGeom>
          <a:noFill/>
          <a:ln w="76200" cap="flat" cmpd="sng">
            <a:solidFill>
              <a:schemeClr val="accent4"/>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29" name="Line 14"/>
          <p:cNvCxnSpPr/>
          <p:nvPr/>
        </p:nvCxnSpPr>
        <p:spPr bwMode="auto">
          <a:xfrm flipV="1">
            <a:off x="5427652" y="4718093"/>
            <a:ext cx="1030366" cy="483866"/>
          </a:xfrm>
          <a:prstGeom prst="line">
            <a:avLst/>
          </a:prstGeom>
          <a:noFill/>
          <a:ln w="76200" cap="flat" cmpd="sng">
            <a:solidFill>
              <a:srgbClr val="8064A2"/>
            </a:solidFill>
            <a:prstDash val="solid"/>
            <a:miter lim="800000"/>
            <a:headEnd type="none"/>
            <a:tailEnd type="arrow" w="med" len="med"/>
          </a:ln>
          <a:extLst>
            <a:ext uri="{909E8E84-426E-40dd-AFC4-6F175D3DCCD1}">
              <a14:hiddenFill xmlns:a14="http://schemas.microsoft.com/office/drawing/2010/main">
                <a:noFill/>
              </a14:hiddenFill>
            </a:ext>
          </a:extLst>
        </p:spPr>
      </p:cxnSp>
      <p:cxnSp>
        <p:nvCxnSpPr>
          <p:cNvPr id="30" name="Line 15"/>
          <p:cNvCxnSpPr/>
          <p:nvPr/>
        </p:nvCxnSpPr>
        <p:spPr bwMode="auto">
          <a:xfrm>
            <a:off x="5543041" y="2681667"/>
            <a:ext cx="914977" cy="723029"/>
          </a:xfrm>
          <a:prstGeom prst="line">
            <a:avLst/>
          </a:prstGeom>
          <a:noFill/>
          <a:ln w="76200" cap="flat" cmpd="sng">
            <a:solidFill>
              <a:srgbClr val="F79646"/>
            </a:solidFill>
            <a:prstDash val="solid"/>
            <a:miter lim="800000"/>
            <a:headEnd type="none"/>
            <a:tailEnd type="arrow" w="med" len="med"/>
          </a:ln>
          <a:extLst>
            <a:ext uri="{909E8E84-426E-40dd-AFC4-6F175D3DCCD1}">
              <a14:hiddenFill xmlns:a14="http://schemas.microsoft.com/office/drawing/2010/main">
                <a:noFill/>
              </a14:hiddenFill>
            </a:ext>
          </a:extLst>
        </p:spPr>
      </p:cxnSp>
      <p:sp>
        <p:nvSpPr>
          <p:cNvPr id="32" name="Rectangle 31"/>
          <p:cNvSpPr>
            <a:spLocks/>
          </p:cNvSpPr>
          <p:nvPr/>
        </p:nvSpPr>
        <p:spPr bwMode="auto">
          <a:xfrm>
            <a:off x="2165746" y="2643941"/>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34" name="Rectangle 33"/>
          <p:cNvSpPr>
            <a:spLocks/>
          </p:cNvSpPr>
          <p:nvPr/>
        </p:nvSpPr>
        <p:spPr bwMode="auto">
          <a:xfrm>
            <a:off x="4553589" y="3756789"/>
            <a:ext cx="414629" cy="28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35" name="Rectangle 34"/>
          <p:cNvSpPr>
            <a:spLocks/>
          </p:cNvSpPr>
          <p:nvPr/>
        </p:nvSpPr>
        <p:spPr bwMode="auto">
          <a:xfrm>
            <a:off x="5577896" y="4539574"/>
            <a:ext cx="11938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a:latin typeface="Times New Roman Bold"/>
                <a:ea typeface="ヒラギノ角ゴ Pro W3"/>
                <a:cs typeface="Times New Roman"/>
              </a:rPr>
              <a:t>-</a:t>
            </a:r>
            <a:endParaRPr lang="en-US" sz="3600" kern="1200">
              <a:latin typeface="Helvetica"/>
              <a:ea typeface="ヒラギノ角ゴ Pro W3"/>
              <a:cs typeface="Times New Roman"/>
            </a:endParaRPr>
          </a:p>
        </p:txBody>
      </p:sp>
      <p:sp>
        <p:nvSpPr>
          <p:cNvPr id="48" name="Rectangle 47"/>
          <p:cNvSpPr>
            <a:spLocks/>
          </p:cNvSpPr>
          <p:nvPr/>
        </p:nvSpPr>
        <p:spPr bwMode="auto">
          <a:xfrm>
            <a:off x="5975483" y="2541187"/>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sp>
        <p:nvSpPr>
          <p:cNvPr id="49" name="Rectangle 48"/>
          <p:cNvSpPr>
            <a:spLocks/>
          </p:cNvSpPr>
          <p:nvPr/>
        </p:nvSpPr>
        <p:spPr bwMode="auto">
          <a:xfrm>
            <a:off x="2021126" y="4942043"/>
            <a:ext cx="482535" cy="36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txBody>
          <a:bodyPr rot="0" vert="horz" wrap="square" lIns="0" tIns="0" rIns="0" bIns="0" anchor="t" anchorCtr="0" upright="1">
            <a:noAutofit/>
          </a:bodyPr>
          <a:lstStyle/>
          <a:p>
            <a:pPr defTabSz="457200"/>
            <a:r>
              <a:rPr lang="en-US" sz="3600" kern="1200" dirty="0">
                <a:latin typeface="Times New Roman Bold"/>
                <a:ea typeface="ヒラギノ角ゴ Pro W3"/>
                <a:cs typeface="Times New Roman"/>
              </a:rPr>
              <a:t>+</a:t>
            </a:r>
            <a:endParaRPr lang="en-US" sz="3600" kern="1200" dirty="0">
              <a:latin typeface="Helvetica"/>
              <a:ea typeface="ヒラギノ角ゴ Pro W3"/>
              <a:cs typeface="Times New Roman"/>
            </a:endParaRPr>
          </a:p>
        </p:txBody>
      </p:sp>
      <p:grpSp>
        <p:nvGrpSpPr>
          <p:cNvPr id="8" name="Group 7"/>
          <p:cNvGrpSpPr/>
          <p:nvPr/>
        </p:nvGrpSpPr>
        <p:grpSpPr>
          <a:xfrm>
            <a:off x="255713" y="1440446"/>
            <a:ext cx="7022383" cy="1927019"/>
            <a:chOff x="255713" y="1440446"/>
            <a:chExt cx="7022383" cy="1927019"/>
          </a:xfrm>
        </p:grpSpPr>
        <p:sp>
          <p:nvSpPr>
            <p:cNvPr id="2" name="Freeform 1"/>
            <p:cNvSpPr/>
            <p:nvPr/>
          </p:nvSpPr>
          <p:spPr>
            <a:xfrm>
              <a:off x="1113121" y="1483854"/>
              <a:ext cx="6164975" cy="1883611"/>
            </a:xfrm>
            <a:custGeom>
              <a:avLst/>
              <a:gdLst>
                <a:gd name="connsiteX0" fmla="*/ 0 w 6164975"/>
                <a:gd name="connsiteY0" fmla="*/ 1883611 h 1883611"/>
                <a:gd name="connsiteX1" fmla="*/ 2982592 w 6164975"/>
                <a:gd name="connsiteY1" fmla="*/ 114 h 1883611"/>
                <a:gd name="connsiteX2" fmla="*/ 6164975 w 6164975"/>
                <a:gd name="connsiteY2" fmla="*/ 1783729 h 1883611"/>
                <a:gd name="connsiteX3" fmla="*/ 6164975 w 6164975"/>
                <a:gd name="connsiteY3" fmla="*/ 1783729 h 1883611"/>
              </a:gdLst>
              <a:ahLst/>
              <a:cxnLst>
                <a:cxn ang="0">
                  <a:pos x="connsiteX0" y="connsiteY0"/>
                </a:cxn>
                <a:cxn ang="0">
                  <a:pos x="connsiteX1" y="connsiteY1"/>
                </a:cxn>
                <a:cxn ang="0">
                  <a:pos x="connsiteX2" y="connsiteY2"/>
                </a:cxn>
                <a:cxn ang="0">
                  <a:pos x="connsiteX3" y="connsiteY3"/>
                </a:cxn>
              </a:cxnLst>
              <a:rect l="l" t="t" r="r" b="b"/>
              <a:pathLst>
                <a:path w="6164975" h="1883611">
                  <a:moveTo>
                    <a:pt x="0" y="1883611"/>
                  </a:moveTo>
                  <a:cubicBezTo>
                    <a:pt x="977548" y="950186"/>
                    <a:pt x="1955096" y="16761"/>
                    <a:pt x="2982592" y="114"/>
                  </a:cubicBezTo>
                  <a:cubicBezTo>
                    <a:pt x="4010088" y="-16533"/>
                    <a:pt x="6164975" y="1783729"/>
                    <a:pt x="6164975" y="1783729"/>
                  </a:cubicBezTo>
                  <a:lnTo>
                    <a:pt x="6164975" y="1783729"/>
                  </a:lnTo>
                </a:path>
              </a:pathLst>
            </a:custGeom>
            <a:ln w="76200" cmpd="tri">
              <a:headEnd type="none"/>
              <a:tailEnd type="triangle"/>
            </a:ln>
          </p:spPr>
          <p:style>
            <a:lnRef idx="3">
              <a:schemeClr val="accent2"/>
            </a:lnRef>
            <a:fillRef idx="0">
              <a:schemeClr val="accent2"/>
            </a:fillRef>
            <a:effectRef idx="2">
              <a:schemeClr val="accent2"/>
            </a:effectRef>
            <a:fontRef idx="minor">
              <a:schemeClr val="tx1"/>
            </a:fontRef>
          </p:style>
          <p:txBody>
            <a:bodyPr rtlCol="0" anchor="ctr"/>
            <a:lstStyle/>
            <a:p>
              <a:pPr algn="ctr" defTabSz="457200"/>
              <a:endParaRPr lang="en-US" sz="1800" kern="1200">
                <a:solidFill>
                  <a:prstClr val="black"/>
                </a:solidFill>
                <a:latin typeface="Calibri"/>
              </a:endParaRPr>
            </a:p>
          </p:txBody>
        </p:sp>
        <p:sp>
          <p:nvSpPr>
            <p:cNvPr id="3" name="Rectangle 2"/>
            <p:cNvSpPr/>
            <p:nvPr/>
          </p:nvSpPr>
          <p:spPr>
            <a:xfrm>
              <a:off x="255713" y="1440446"/>
              <a:ext cx="2114393" cy="923330"/>
            </a:xfrm>
            <a:prstGeom prst="rect">
              <a:avLst/>
            </a:prstGeom>
            <a:noFill/>
          </p:spPr>
          <p:txBody>
            <a:bodyPr wrap="none" lIns="91440" tIns="45720" rIns="91440" bIns="45720">
              <a:spAutoFit/>
            </a:bodyPr>
            <a:lstStyle/>
            <a:p>
              <a:pPr algn="ctr" defTabSz="457200"/>
              <a:r>
                <a:rPr lang="en-US" sz="5400" b="1" kern="1200" dirty="0" smtClean="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latin typeface="Calibri"/>
                  <a:ea typeface="+mn-ea"/>
                  <a:cs typeface="+mn-cs"/>
                </a:rPr>
                <a:t>Wheat</a:t>
              </a:r>
              <a:endParaRPr lang="en-US" sz="5400" b="1" kern="1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latin typeface="Calibri"/>
                <a:ea typeface="+mn-ea"/>
                <a:cs typeface="+mn-cs"/>
              </a:endParaRPr>
            </a:p>
          </p:txBody>
        </p:sp>
      </p:grpSp>
      <p:grpSp>
        <p:nvGrpSpPr>
          <p:cNvPr id="7" name="Group 6"/>
          <p:cNvGrpSpPr/>
          <p:nvPr/>
        </p:nvGrpSpPr>
        <p:grpSpPr>
          <a:xfrm>
            <a:off x="479869" y="4847853"/>
            <a:ext cx="6798227" cy="1951843"/>
            <a:chOff x="479869" y="4847853"/>
            <a:chExt cx="6798227" cy="1951843"/>
          </a:xfrm>
        </p:grpSpPr>
        <p:sp>
          <p:nvSpPr>
            <p:cNvPr id="20" name="Rectangle 19"/>
            <p:cNvSpPr/>
            <p:nvPr/>
          </p:nvSpPr>
          <p:spPr>
            <a:xfrm>
              <a:off x="479869" y="5876366"/>
              <a:ext cx="1541257" cy="923330"/>
            </a:xfrm>
            <a:prstGeom prst="rect">
              <a:avLst/>
            </a:prstGeom>
            <a:noFill/>
          </p:spPr>
          <p:txBody>
            <a:bodyPr wrap="none" lIns="91440" tIns="45720" rIns="91440" bIns="45720">
              <a:spAutoFit/>
            </a:bodyPr>
            <a:lstStyle/>
            <a:p>
              <a:pPr algn="ctr" defTabSz="457200"/>
              <a:r>
                <a:rPr lang="en-US" sz="5400" b="1" kern="1200" dirty="0" smtClean="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latin typeface="Calibri"/>
                  <a:ea typeface="+mn-ea"/>
                  <a:cs typeface="+mn-cs"/>
                </a:rPr>
                <a:t>Corn</a:t>
              </a:r>
              <a:endParaRPr lang="en-US" sz="5400" b="1" kern="1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latin typeface="Calibri"/>
                <a:ea typeface="+mn-ea"/>
                <a:cs typeface="+mn-cs"/>
              </a:endParaRPr>
            </a:p>
          </p:txBody>
        </p:sp>
        <p:sp>
          <p:nvSpPr>
            <p:cNvPr id="21" name="Freeform 20"/>
            <p:cNvSpPr/>
            <p:nvPr/>
          </p:nvSpPr>
          <p:spPr>
            <a:xfrm rot="10800000">
              <a:off x="1113121" y="4847853"/>
              <a:ext cx="6164975" cy="1883611"/>
            </a:xfrm>
            <a:custGeom>
              <a:avLst/>
              <a:gdLst>
                <a:gd name="connsiteX0" fmla="*/ 0 w 6164975"/>
                <a:gd name="connsiteY0" fmla="*/ 1883611 h 1883611"/>
                <a:gd name="connsiteX1" fmla="*/ 2982592 w 6164975"/>
                <a:gd name="connsiteY1" fmla="*/ 114 h 1883611"/>
                <a:gd name="connsiteX2" fmla="*/ 6164975 w 6164975"/>
                <a:gd name="connsiteY2" fmla="*/ 1783729 h 1883611"/>
                <a:gd name="connsiteX3" fmla="*/ 6164975 w 6164975"/>
                <a:gd name="connsiteY3" fmla="*/ 1783729 h 1883611"/>
              </a:gdLst>
              <a:ahLst/>
              <a:cxnLst>
                <a:cxn ang="0">
                  <a:pos x="connsiteX0" y="connsiteY0"/>
                </a:cxn>
                <a:cxn ang="0">
                  <a:pos x="connsiteX1" y="connsiteY1"/>
                </a:cxn>
                <a:cxn ang="0">
                  <a:pos x="connsiteX2" y="connsiteY2"/>
                </a:cxn>
                <a:cxn ang="0">
                  <a:pos x="connsiteX3" y="connsiteY3"/>
                </a:cxn>
              </a:cxnLst>
              <a:rect l="l" t="t" r="r" b="b"/>
              <a:pathLst>
                <a:path w="6164975" h="1883611">
                  <a:moveTo>
                    <a:pt x="0" y="1883611"/>
                  </a:moveTo>
                  <a:cubicBezTo>
                    <a:pt x="977548" y="950186"/>
                    <a:pt x="1955096" y="16761"/>
                    <a:pt x="2982592" y="114"/>
                  </a:cubicBezTo>
                  <a:cubicBezTo>
                    <a:pt x="4010088" y="-16533"/>
                    <a:pt x="6164975" y="1783729"/>
                    <a:pt x="6164975" y="1783729"/>
                  </a:cubicBezTo>
                  <a:lnTo>
                    <a:pt x="6164975" y="1783729"/>
                  </a:lnTo>
                </a:path>
              </a:pathLst>
            </a:custGeom>
            <a:ln w="76200" cmpd="tri">
              <a:headEnd type="triangle"/>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defTabSz="457200"/>
              <a:endParaRPr lang="en-US" sz="1800" kern="1200">
                <a:solidFill>
                  <a:prstClr val="black"/>
                </a:solidFill>
                <a:latin typeface="Calibri"/>
              </a:endParaRPr>
            </a:p>
          </p:txBody>
        </p:sp>
      </p:grpSp>
    </p:spTree>
    <p:extLst>
      <p:ext uri="{BB962C8B-B14F-4D97-AF65-F5344CB8AC3E}">
        <p14:creationId xmlns:p14="http://schemas.microsoft.com/office/powerpoint/2010/main" val="30097910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owingConcern1.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16345"/>
            <a:ext cx="9144000" cy="2261220"/>
          </a:xfrm>
          <a:prstGeom prst="rect">
            <a:avLst/>
          </a:prstGeom>
        </p:spPr>
      </p:pic>
      <p:sp>
        <p:nvSpPr>
          <p:cNvPr id="8" name="Title 1"/>
          <p:cNvSpPr>
            <a:spLocks noGrp="1"/>
          </p:cNvSpPr>
          <p:nvPr>
            <p:ph type="title"/>
          </p:nvPr>
        </p:nvSpPr>
        <p:spPr>
          <a:xfrm>
            <a:off x="457200" y="-131861"/>
            <a:ext cx="8229600" cy="813099"/>
          </a:xfrm>
        </p:spPr>
        <p:txBody>
          <a:bodyPr>
            <a:normAutofit/>
          </a:bodyPr>
          <a:lstStyle/>
          <a:p>
            <a:r>
              <a:rPr lang="en-US" sz="3600" dirty="0" smtClean="0">
                <a:solidFill>
                  <a:schemeClr val="accent1">
                    <a:lumMod val="75000"/>
                  </a:schemeClr>
                </a:solidFill>
              </a:rPr>
              <a:t>A Growing Concern Module</a:t>
            </a:r>
            <a:endParaRPr lang="en-US" sz="2200" dirty="0">
              <a:solidFill>
                <a:schemeClr val="accent1">
                  <a:lumMod val="75000"/>
                </a:schemeClr>
              </a:solidFill>
            </a:endParaRPr>
          </a:p>
        </p:txBody>
      </p:sp>
      <p:pic>
        <p:nvPicPr>
          <p:cNvPr id="9" name="Picture 8" descr="GrowingConcern3.tiff"/>
          <p:cNvPicPr>
            <a:picLocks noChangeAspect="1"/>
          </p:cNvPicPr>
          <p:nvPr/>
        </p:nvPicPr>
        <p:blipFill rotWithShape="1">
          <a:blip r:embed="rId4" cstate="screen">
            <a:extLst>
              <a:ext uri="{28A0092B-C50C-407E-A947-70E740481C1C}">
                <a14:useLocalDpi xmlns:a14="http://schemas.microsoft.com/office/drawing/2010/main"/>
              </a:ext>
            </a:extLst>
          </a:blip>
          <a:srcRect r="28018"/>
          <a:stretch/>
        </p:blipFill>
        <p:spPr>
          <a:xfrm>
            <a:off x="172717" y="3456433"/>
            <a:ext cx="3856172" cy="1210692"/>
          </a:xfrm>
          <a:prstGeom prst="rect">
            <a:avLst/>
          </a:prstGeom>
        </p:spPr>
      </p:pic>
      <p:pic>
        <p:nvPicPr>
          <p:cNvPr id="14" name="Picture 13" descr="GrowingConcern2.tif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1801" y="2168298"/>
            <a:ext cx="8283221" cy="1220977"/>
          </a:xfrm>
          <a:prstGeom prst="rect">
            <a:avLst/>
          </a:prstGeom>
        </p:spPr>
      </p:pic>
      <p:pic>
        <p:nvPicPr>
          <p:cNvPr id="15" name="Picture 14" descr="GrowingConcern4.tif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99446" y="3399989"/>
            <a:ext cx="5338992" cy="3415678"/>
          </a:xfrm>
          <a:prstGeom prst="rect">
            <a:avLst/>
          </a:prstGeom>
        </p:spPr>
      </p:pic>
      <p:sp>
        <p:nvSpPr>
          <p:cNvPr id="16" name="Right Arrow 15"/>
          <p:cNvSpPr/>
          <p:nvPr/>
        </p:nvSpPr>
        <p:spPr>
          <a:xfrm>
            <a:off x="2928224" y="5115281"/>
            <a:ext cx="1234889" cy="395111"/>
          </a:xfrm>
          <a:prstGeom prst="rightArrow">
            <a:avLst/>
          </a:prstGeom>
          <a:solidFill>
            <a:srgbClr val="5493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a:off x="2928224" y="5517447"/>
            <a:ext cx="1234889" cy="395111"/>
          </a:xfrm>
          <a:prstGeom prst="rightArrow">
            <a:avLst/>
          </a:prstGeom>
          <a:solidFill>
            <a:srgbClr val="5493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297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379464" y="165444"/>
            <a:ext cx="8355403" cy="12835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prstClr val="black"/>
                </a:solidFill>
                <a:latin typeface="Calibri"/>
              </a:rPr>
              <a:t>In agricultural systems, humans also make decisions that can have big impacts.</a:t>
            </a:r>
          </a:p>
          <a:p>
            <a:pPr algn="l"/>
            <a:endParaRPr lang="en-US" sz="2400" b="1" dirty="0">
              <a:solidFill>
                <a:prstClr val="black"/>
              </a:solidFill>
              <a:latin typeface="Calibri"/>
            </a:endParaRPr>
          </a:p>
        </p:txBody>
      </p:sp>
      <p:pic>
        <p:nvPicPr>
          <p:cNvPr id="10" name="Content Placeholder 9"/>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26"/>
          <a:stretch/>
        </p:blipFill>
        <p:spPr>
          <a:xfrm>
            <a:off x="379464" y="1270083"/>
            <a:ext cx="5526643" cy="5169774"/>
          </a:xfrm>
          <a:prstGeom prst="rect">
            <a:avLst/>
          </a:prstGeom>
        </p:spPr>
      </p:pic>
      <p:sp>
        <p:nvSpPr>
          <p:cNvPr id="11" name="Rectangle 10"/>
          <p:cNvSpPr/>
          <p:nvPr/>
        </p:nvSpPr>
        <p:spPr>
          <a:xfrm>
            <a:off x="6167169" y="2432508"/>
            <a:ext cx="2739847" cy="923330"/>
          </a:xfrm>
          <a:prstGeom prst="rect">
            <a:avLst/>
          </a:prstGeom>
        </p:spPr>
        <p:txBody>
          <a:bodyPr wrap="square">
            <a:spAutoFit/>
          </a:bodyPr>
          <a:lstStyle/>
          <a:p>
            <a:pPr defTabSz="457200"/>
            <a:r>
              <a:rPr lang="en-US" sz="1800" b="1" kern="1200" dirty="0">
                <a:solidFill>
                  <a:prstClr val="black"/>
                </a:solidFill>
                <a:latin typeface="Calibri"/>
                <a:ea typeface="+mn-ea"/>
                <a:cs typeface="+mn-cs"/>
              </a:rPr>
              <a:t>What are some ways </a:t>
            </a:r>
            <a:r>
              <a:rPr lang="en-US" sz="1800" b="1" kern="1200" dirty="0" smtClean="0">
                <a:solidFill>
                  <a:prstClr val="black"/>
                </a:solidFill>
                <a:latin typeface="Calibri"/>
                <a:ea typeface="+mn-ea"/>
                <a:cs typeface="+mn-cs"/>
              </a:rPr>
              <a:t>in which humans </a:t>
            </a:r>
            <a:r>
              <a:rPr lang="en-US" sz="1800" b="1" kern="1200" dirty="0">
                <a:solidFill>
                  <a:prstClr val="black"/>
                </a:solidFill>
                <a:latin typeface="Calibri"/>
                <a:ea typeface="+mn-ea"/>
                <a:cs typeface="+mn-cs"/>
              </a:rPr>
              <a:t>influence </a:t>
            </a:r>
            <a:r>
              <a:rPr lang="en-US" sz="1800" b="1" kern="1200" dirty="0" smtClean="0">
                <a:solidFill>
                  <a:prstClr val="black"/>
                </a:solidFill>
                <a:latin typeface="Calibri"/>
                <a:ea typeface="+mn-ea"/>
                <a:cs typeface="+mn-cs"/>
              </a:rPr>
              <a:t>agriculture?</a:t>
            </a:r>
            <a:endParaRPr lang="en-US" sz="1800" b="1" kern="1200" dirty="0">
              <a:solidFill>
                <a:prstClr val="black"/>
              </a:solidFill>
              <a:latin typeface="Calibri"/>
              <a:ea typeface="+mn-ea"/>
              <a:cs typeface="+mn-cs"/>
            </a:endParaRPr>
          </a:p>
        </p:txBody>
      </p:sp>
    </p:spTree>
    <p:extLst>
      <p:ext uri="{BB962C8B-B14F-4D97-AF65-F5344CB8AC3E}">
        <p14:creationId xmlns:p14="http://schemas.microsoft.com/office/powerpoint/2010/main" val="425394469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Both soils modules:</a:t>
            </a:r>
            <a:endParaRPr lang="en-US" dirty="0"/>
          </a:p>
        </p:txBody>
      </p:sp>
      <p:sp>
        <p:nvSpPr>
          <p:cNvPr id="3" name="Content Placeholder 2"/>
          <p:cNvSpPr>
            <a:spLocks noGrp="1"/>
          </p:cNvSpPr>
          <p:nvPr>
            <p:ph idx="1"/>
          </p:nvPr>
        </p:nvSpPr>
        <p:spPr>
          <a:xfrm>
            <a:off x="457200" y="1417035"/>
            <a:ext cx="8229600" cy="4416624"/>
          </a:xfrm>
        </p:spPr>
        <p:txBody>
          <a:bodyPr/>
          <a:lstStyle/>
          <a:p>
            <a:r>
              <a:rPr lang="en-US" dirty="0"/>
              <a:t>F</a:t>
            </a:r>
            <a:r>
              <a:rPr lang="en-US" dirty="0" smtClean="0"/>
              <a:t>ocus on the value of soils </a:t>
            </a:r>
          </a:p>
          <a:p>
            <a:r>
              <a:rPr lang="en-US" dirty="0"/>
              <a:t>P</a:t>
            </a:r>
            <a:r>
              <a:rPr lang="en-US" dirty="0" smtClean="0"/>
              <a:t>romote systems thinking</a:t>
            </a:r>
          </a:p>
          <a:p>
            <a:r>
              <a:rPr lang="en-US" dirty="0"/>
              <a:t>E</a:t>
            </a:r>
            <a:r>
              <a:rPr lang="en-US" dirty="0" smtClean="0"/>
              <a:t>xamine patterns as a way to understand Earth systems</a:t>
            </a:r>
          </a:p>
          <a:p>
            <a:r>
              <a:rPr lang="en-US" dirty="0" smtClean="0"/>
              <a:t>Interpret map data</a:t>
            </a:r>
          </a:p>
          <a:p>
            <a:r>
              <a:rPr lang="en-US" dirty="0" smtClean="0"/>
              <a:t>Are inquiry based. </a:t>
            </a:r>
            <a:r>
              <a:rPr lang="en-US" dirty="0"/>
              <a:t>S</a:t>
            </a:r>
            <a:r>
              <a:rPr lang="en-US" dirty="0" smtClean="0"/>
              <a:t>tudents are allowed to investigate their interests</a:t>
            </a:r>
          </a:p>
          <a:p>
            <a:r>
              <a:rPr lang="en-US" dirty="0" smtClean="0"/>
              <a:t>Have performance based summative assessments</a:t>
            </a:r>
            <a:endParaRPr lang="en-US" dirty="0"/>
          </a:p>
        </p:txBody>
      </p:sp>
    </p:spTree>
    <p:extLst>
      <p:ext uri="{BB962C8B-B14F-4D97-AF65-F5344CB8AC3E}">
        <p14:creationId xmlns:p14="http://schemas.microsoft.com/office/powerpoint/2010/main" val="158362893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0441"/>
            <a:ext cx="9144000" cy="673100"/>
          </a:xfrm>
        </p:spPr>
        <p:txBody>
          <a:bodyPr/>
          <a:lstStyle/>
          <a:p>
            <a:r>
              <a:rPr lang="en-US" sz="4000" dirty="0" smtClean="0"/>
              <a:t>Resources</a:t>
            </a:r>
            <a:endParaRPr lang="en-US" sz="4000" dirty="0"/>
          </a:p>
        </p:txBody>
      </p:sp>
      <p:sp>
        <p:nvSpPr>
          <p:cNvPr id="3" name="Content Placeholder 2"/>
          <p:cNvSpPr>
            <a:spLocks noGrp="1"/>
          </p:cNvSpPr>
          <p:nvPr>
            <p:ph idx="1"/>
          </p:nvPr>
        </p:nvSpPr>
        <p:spPr>
          <a:xfrm>
            <a:off x="826462" y="6002555"/>
            <a:ext cx="7587319" cy="505089"/>
          </a:xfrm>
        </p:spPr>
        <p:txBody>
          <a:bodyPr/>
          <a:lstStyle/>
          <a:p>
            <a:pPr marL="0" indent="-457200">
              <a:buNone/>
            </a:pPr>
            <a:r>
              <a:rPr lang="en-US" sz="1800" dirty="0">
                <a:hlinkClick r:id="rId3"/>
              </a:rPr>
              <a:t>http://</a:t>
            </a:r>
            <a:r>
              <a:rPr lang="en-US" sz="1800" dirty="0" err="1">
                <a:hlinkClick r:id="rId3"/>
              </a:rPr>
              <a:t>serc.carleton.edu</a:t>
            </a:r>
            <a:r>
              <a:rPr lang="en-US" sz="1800" dirty="0">
                <a:hlinkClick r:id="rId3"/>
              </a:rPr>
              <a:t>/integrate/</a:t>
            </a:r>
            <a:r>
              <a:rPr lang="en-US" sz="1800" dirty="0" err="1">
                <a:hlinkClick r:id="rId3"/>
              </a:rPr>
              <a:t>info_team_members</a:t>
            </a:r>
            <a:r>
              <a:rPr lang="en-US" sz="1800" dirty="0">
                <a:hlinkClick r:id="rId3"/>
              </a:rPr>
              <a:t>/</a:t>
            </a:r>
            <a:r>
              <a:rPr lang="en-US" sz="1800" dirty="0" err="1">
                <a:hlinkClick r:id="rId3"/>
              </a:rPr>
              <a:t>currdev</a:t>
            </a:r>
            <a:r>
              <a:rPr lang="en-US" sz="1800" dirty="0">
                <a:hlinkClick r:id="rId3"/>
              </a:rPr>
              <a:t>/</a:t>
            </a:r>
            <a:r>
              <a:rPr lang="en-US" sz="1800" dirty="0" err="1">
                <a:hlinkClick r:id="rId3"/>
              </a:rPr>
              <a:t>effective_materials</a:t>
            </a:r>
            <a:r>
              <a:rPr lang="en-US" sz="1800" dirty="0">
                <a:hlinkClick r:id="rId3"/>
              </a:rPr>
              <a:t>/</a:t>
            </a:r>
            <a:r>
              <a:rPr lang="en-US" sz="1800" dirty="0" err="1">
                <a:hlinkClick r:id="rId3"/>
              </a:rPr>
              <a:t>systems_think.html</a:t>
            </a:r>
            <a:endParaRPr lang="en-US" sz="2400" dirty="0"/>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0841" y="1313541"/>
            <a:ext cx="7762940" cy="44295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7674036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7031"/>
            <a:ext cx="9144000" cy="673100"/>
          </a:xfrm>
        </p:spPr>
        <p:txBody>
          <a:bodyPr/>
          <a:lstStyle/>
          <a:p>
            <a:r>
              <a:rPr lang="en-US" sz="4000" dirty="0" smtClean="0"/>
              <a:t>Resources</a:t>
            </a:r>
            <a:endParaRPr lang="en-US" sz="4000" dirty="0"/>
          </a:p>
        </p:txBody>
      </p:sp>
      <p:sp>
        <p:nvSpPr>
          <p:cNvPr id="3" name="Content Placeholder 2"/>
          <p:cNvSpPr>
            <a:spLocks noGrp="1"/>
          </p:cNvSpPr>
          <p:nvPr>
            <p:ph idx="1"/>
          </p:nvPr>
        </p:nvSpPr>
        <p:spPr>
          <a:xfrm>
            <a:off x="460700" y="6002555"/>
            <a:ext cx="8478799" cy="505089"/>
          </a:xfrm>
        </p:spPr>
        <p:txBody>
          <a:bodyPr/>
          <a:lstStyle/>
          <a:p>
            <a:pPr marL="0" indent="-457200">
              <a:buNone/>
            </a:pPr>
            <a:r>
              <a:rPr lang="en-US" sz="2000" dirty="0">
                <a:hlinkClick r:id="rId3"/>
              </a:rPr>
              <a:t>http://</a:t>
            </a:r>
            <a:r>
              <a:rPr lang="en-US" sz="2000" dirty="0" err="1">
                <a:hlinkClick r:id="rId3"/>
              </a:rPr>
              <a:t>serc.carleton.edu</a:t>
            </a:r>
            <a:r>
              <a:rPr lang="en-US" sz="2000" dirty="0">
                <a:hlinkClick r:id="rId3"/>
              </a:rPr>
              <a:t>/integrate/participate/</a:t>
            </a:r>
            <a:r>
              <a:rPr lang="en-US" sz="2000" dirty="0" err="1">
                <a:hlinkClick r:id="rId3"/>
              </a:rPr>
              <a:t>systems_thinking</a:t>
            </a:r>
            <a:r>
              <a:rPr lang="en-US" sz="2000" dirty="0">
                <a:hlinkClick r:id="rId3"/>
              </a:rPr>
              <a:t>/</a:t>
            </a:r>
            <a:r>
              <a:rPr lang="en-US" sz="2000" dirty="0" err="1">
                <a:hlinkClick r:id="rId3"/>
              </a:rPr>
              <a:t>index.html</a:t>
            </a:r>
            <a:endParaRPr lang="en-US" sz="2000" dirty="0"/>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0700" y="1859619"/>
            <a:ext cx="8237724" cy="36566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9498872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p:cNvSpPr>
          <p:nvPr/>
        </p:nvSpPr>
        <p:spPr>
          <a:xfrm>
            <a:off x="503100" y="2201897"/>
            <a:ext cx="8137800" cy="2407996"/>
          </a:xfrm>
          <a:prstGeom prst="rect">
            <a:avLst/>
          </a:prstGeom>
        </p:spPr>
        <p:txBody>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3600" dirty="0" smtClean="0"/>
              <a:t>How do you envision applying what you learned today to your situation, whether it’s your </a:t>
            </a:r>
            <a:r>
              <a:rPr lang="en-US" sz="3600" dirty="0"/>
              <a:t>class, </a:t>
            </a:r>
            <a:r>
              <a:rPr lang="en-US" sz="3600" dirty="0" smtClean="0"/>
              <a:t>department, </a:t>
            </a:r>
            <a:r>
              <a:rPr lang="en-US" sz="3600" dirty="0"/>
              <a:t>or college/university</a:t>
            </a:r>
            <a:r>
              <a:rPr lang="en-US" sz="3600" dirty="0" smtClean="0"/>
              <a:t>?</a:t>
            </a:r>
          </a:p>
          <a:p>
            <a:endParaRPr lang="en-US" sz="3600" dirty="0" smtClean="0"/>
          </a:p>
        </p:txBody>
      </p:sp>
      <p:sp>
        <p:nvSpPr>
          <p:cNvPr id="3" name="TextBox 2"/>
          <p:cNvSpPr txBox="1"/>
          <p:nvPr/>
        </p:nvSpPr>
        <p:spPr>
          <a:xfrm>
            <a:off x="951978" y="955626"/>
            <a:ext cx="7240044" cy="830997"/>
          </a:xfrm>
          <a:prstGeom prst="rect">
            <a:avLst/>
          </a:prstGeom>
          <a:noFill/>
          <a:ln w="38100">
            <a:solidFill>
              <a:schemeClr val="tx2">
                <a:lumMod val="75000"/>
              </a:schemeClr>
            </a:solidFill>
          </a:ln>
        </p:spPr>
        <p:txBody>
          <a:bodyPr wrap="square" rtlCol="0">
            <a:spAutoFit/>
          </a:bodyPr>
          <a:lstStyle/>
          <a:p>
            <a:pPr algn="ctr"/>
            <a:r>
              <a:rPr lang="en-US" sz="2400" dirty="0" smtClean="0"/>
              <a:t>After reflecting on this prompt for a moment, please use the ‘chat’ feature to write a few sentences.  </a:t>
            </a:r>
            <a:endParaRPr lang="en-US" sz="2400" dirty="0"/>
          </a:p>
        </p:txBody>
      </p:sp>
      <p:sp>
        <p:nvSpPr>
          <p:cNvPr id="4" name="TextBox 3"/>
          <p:cNvSpPr txBox="1"/>
          <p:nvPr/>
        </p:nvSpPr>
        <p:spPr>
          <a:xfrm>
            <a:off x="951978" y="5341600"/>
            <a:ext cx="7240044" cy="830997"/>
          </a:xfrm>
          <a:prstGeom prst="rect">
            <a:avLst/>
          </a:prstGeom>
          <a:noFill/>
          <a:ln w="38100">
            <a:solidFill>
              <a:schemeClr val="tx2">
                <a:lumMod val="75000"/>
              </a:schemeClr>
            </a:solidFill>
          </a:ln>
        </p:spPr>
        <p:txBody>
          <a:bodyPr wrap="square" rtlCol="0">
            <a:spAutoFit/>
          </a:bodyPr>
          <a:lstStyle/>
          <a:p>
            <a:pPr algn="ctr"/>
            <a:r>
              <a:rPr lang="en-US" sz="2400" dirty="0" smtClean="0"/>
              <a:t>You are also welcome to ask other questions for discussion at this time. </a:t>
            </a:r>
            <a:endParaRPr lang="en-US" sz="2400" dirty="0"/>
          </a:p>
        </p:txBody>
      </p:sp>
    </p:spTree>
    <p:extLst>
      <p:ext uri="{BB962C8B-B14F-4D97-AF65-F5344CB8AC3E}">
        <p14:creationId xmlns:p14="http://schemas.microsoft.com/office/powerpoint/2010/main" val="424172582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143235" y="2140182"/>
            <a:ext cx="9076267" cy="27486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spcAft>
                <a:spcPts val="0"/>
              </a:spcAft>
              <a:buFont typeface="Arial"/>
              <a:buChar char="•"/>
              <a:tabLst>
                <a:tab pos="800100" algn="l"/>
              </a:tabLst>
            </a:pPr>
            <a:r>
              <a:rPr lang="en-US" sz="2000" dirty="0" smtClean="0">
                <a:solidFill>
                  <a:srgbClr val="115486"/>
                </a:solidFill>
                <a:latin typeface="+mj-lt"/>
                <a:cs typeface="ＭＳ Ｐゴシック" charset="-128"/>
              </a:rPr>
              <a:t>Next InTeGrate webinar</a:t>
            </a:r>
            <a:r>
              <a:rPr lang="en-US" sz="2000" dirty="0">
                <a:solidFill>
                  <a:srgbClr val="115486"/>
                </a:solidFill>
                <a:latin typeface="+mj-lt"/>
                <a:cs typeface="ＭＳ Ｐゴシック" charset="-128"/>
              </a:rPr>
              <a:t>:</a:t>
            </a:r>
            <a:br>
              <a:rPr lang="en-US" sz="2000" dirty="0">
                <a:solidFill>
                  <a:srgbClr val="115486"/>
                </a:solidFill>
                <a:latin typeface="+mj-lt"/>
                <a:cs typeface="ＭＳ Ｐゴシック" charset="-128"/>
              </a:rPr>
            </a:br>
            <a:r>
              <a:rPr lang="en-US" sz="3200" dirty="0" smtClean="0">
                <a:solidFill>
                  <a:srgbClr val="115486"/>
                </a:solidFill>
                <a:latin typeface="+mj-lt"/>
              </a:rPr>
              <a:t>	</a:t>
            </a:r>
            <a:r>
              <a:rPr lang="en-US" sz="1800" dirty="0" smtClean="0">
                <a:solidFill>
                  <a:srgbClr val="000000"/>
                </a:solidFill>
                <a:latin typeface="+mj-lt"/>
              </a:rPr>
              <a:t>Working with Diverse Students on Societally Relevant Geoscience Issues</a:t>
            </a:r>
            <a:r>
              <a:rPr lang="en-US" sz="1600" dirty="0">
                <a:solidFill>
                  <a:srgbClr val="115486"/>
                </a:solidFill>
                <a:latin typeface="+mj-lt"/>
              </a:rPr>
              <a:t/>
            </a:r>
            <a:br>
              <a:rPr lang="en-US" sz="1600" dirty="0">
                <a:solidFill>
                  <a:srgbClr val="115486"/>
                </a:solidFill>
                <a:latin typeface="+mj-lt"/>
              </a:rPr>
            </a:br>
            <a:r>
              <a:rPr lang="en-US" sz="1600" dirty="0">
                <a:solidFill>
                  <a:srgbClr val="115486"/>
                </a:solidFill>
                <a:latin typeface="+mj-lt"/>
              </a:rPr>
              <a:t>	</a:t>
            </a:r>
            <a:r>
              <a:rPr lang="en-US" sz="1400" dirty="0" smtClean="0">
                <a:solidFill>
                  <a:srgbClr val="115486"/>
                </a:solidFill>
                <a:latin typeface="+mj-lt"/>
              </a:rPr>
              <a:t>Wednesday, May 11 </a:t>
            </a:r>
            <a:r>
              <a:rPr lang="en-US" sz="1400" dirty="0">
                <a:solidFill>
                  <a:srgbClr val="115486"/>
                </a:solidFill>
                <a:latin typeface="+mj-lt"/>
              </a:rPr>
              <a:t/>
            </a:r>
            <a:br>
              <a:rPr lang="en-US" sz="1400" dirty="0">
                <a:solidFill>
                  <a:srgbClr val="115486"/>
                </a:solidFill>
                <a:latin typeface="+mj-lt"/>
              </a:rPr>
            </a:br>
            <a:r>
              <a:rPr lang="en-US" sz="1400" dirty="0">
                <a:solidFill>
                  <a:srgbClr val="115486"/>
                </a:solidFill>
                <a:latin typeface="+mj-lt"/>
              </a:rPr>
              <a:t>	</a:t>
            </a:r>
            <a:r>
              <a:rPr lang="en-US" sz="1400" dirty="0" smtClean="0">
                <a:solidFill>
                  <a:srgbClr val="115486"/>
                </a:solidFill>
                <a:latin typeface="+mj-lt"/>
              </a:rPr>
              <a:t>11:</a:t>
            </a:r>
            <a:r>
              <a:rPr lang="en-US" sz="1400" dirty="0">
                <a:solidFill>
                  <a:srgbClr val="115486"/>
                </a:solidFill>
                <a:latin typeface="+mj-lt"/>
              </a:rPr>
              <a:t>00 </a:t>
            </a:r>
            <a:r>
              <a:rPr lang="en-US" sz="1400" dirty="0" smtClean="0">
                <a:solidFill>
                  <a:srgbClr val="115486"/>
                </a:solidFill>
                <a:latin typeface="+mj-lt"/>
              </a:rPr>
              <a:t>am </a:t>
            </a:r>
            <a:r>
              <a:rPr lang="en-US" sz="1400" dirty="0">
                <a:solidFill>
                  <a:srgbClr val="115486"/>
                </a:solidFill>
                <a:latin typeface="+mj-lt"/>
              </a:rPr>
              <a:t>Pacific | </a:t>
            </a:r>
            <a:r>
              <a:rPr lang="en-US" sz="1400" dirty="0" smtClean="0">
                <a:solidFill>
                  <a:srgbClr val="115486"/>
                </a:solidFill>
                <a:latin typeface="+mj-lt"/>
              </a:rPr>
              <a:t>12:</a:t>
            </a:r>
            <a:r>
              <a:rPr lang="en-US" sz="1400" dirty="0">
                <a:solidFill>
                  <a:srgbClr val="115486"/>
                </a:solidFill>
                <a:latin typeface="+mj-lt"/>
              </a:rPr>
              <a:t>00 pm Mountain | 1</a:t>
            </a:r>
            <a:r>
              <a:rPr lang="en-US" sz="1400" dirty="0" smtClean="0">
                <a:solidFill>
                  <a:srgbClr val="115486"/>
                </a:solidFill>
                <a:latin typeface="+mj-lt"/>
              </a:rPr>
              <a:t>:</a:t>
            </a:r>
            <a:r>
              <a:rPr lang="en-US" sz="1400" dirty="0">
                <a:solidFill>
                  <a:srgbClr val="115486"/>
                </a:solidFill>
                <a:latin typeface="+mj-lt"/>
              </a:rPr>
              <a:t>00 pm Central </a:t>
            </a:r>
            <a:r>
              <a:rPr lang="en-US" sz="1400" dirty="0" smtClean="0">
                <a:solidFill>
                  <a:srgbClr val="115486"/>
                </a:solidFill>
                <a:latin typeface="+mj-lt"/>
              </a:rPr>
              <a:t>| 2:</a:t>
            </a:r>
            <a:r>
              <a:rPr lang="en-US" sz="1400" dirty="0">
                <a:solidFill>
                  <a:srgbClr val="115486"/>
                </a:solidFill>
                <a:latin typeface="+mj-lt"/>
              </a:rPr>
              <a:t>00 pm Eastern </a:t>
            </a:r>
            <a:br>
              <a:rPr lang="en-US" sz="1400" dirty="0">
                <a:solidFill>
                  <a:srgbClr val="115486"/>
                </a:solidFill>
                <a:latin typeface="+mj-lt"/>
              </a:rPr>
            </a:br>
            <a:r>
              <a:rPr lang="en-US" sz="1400" dirty="0">
                <a:solidFill>
                  <a:srgbClr val="115486"/>
                </a:solidFill>
                <a:latin typeface="+mj-lt"/>
              </a:rPr>
              <a:t>	Registration deadline: </a:t>
            </a:r>
            <a:r>
              <a:rPr lang="en-US" sz="1400" dirty="0" smtClean="0">
                <a:solidFill>
                  <a:srgbClr val="115486"/>
                </a:solidFill>
                <a:latin typeface="+mj-lt"/>
              </a:rPr>
              <a:t>Monday, May 9</a:t>
            </a:r>
            <a:endParaRPr lang="en-US" sz="1400" dirty="0">
              <a:solidFill>
                <a:srgbClr val="115486"/>
              </a:solidFill>
              <a:latin typeface="+mj-lt"/>
            </a:endParaRPr>
          </a:p>
          <a:p>
            <a:pPr marL="342900" indent="-342900" algn="l">
              <a:lnSpc>
                <a:spcPct val="80000"/>
              </a:lnSpc>
              <a:spcAft>
                <a:spcPts val="0"/>
              </a:spcAft>
              <a:buFont typeface="Arial"/>
              <a:buChar char="•"/>
            </a:pPr>
            <a:endParaRPr lang="en-US" sz="2000" dirty="0" smtClean="0">
              <a:solidFill>
                <a:srgbClr val="115486"/>
              </a:solidFill>
              <a:latin typeface="+mj-lt"/>
            </a:endParaRPr>
          </a:p>
          <a:p>
            <a:pPr marL="342900" indent="-342900" algn="l">
              <a:lnSpc>
                <a:spcPct val="80000"/>
              </a:lnSpc>
              <a:spcBef>
                <a:spcPct val="0"/>
              </a:spcBef>
              <a:spcAft>
                <a:spcPts val="0"/>
              </a:spcAft>
              <a:buFont typeface="Arial"/>
              <a:buChar char="•"/>
            </a:pPr>
            <a:r>
              <a:rPr lang="en-US" sz="2000" dirty="0" smtClean="0">
                <a:solidFill>
                  <a:srgbClr val="115486"/>
                </a:solidFill>
                <a:latin typeface="+mj-lt"/>
              </a:rPr>
              <a:t>Join us at the next Earth Educators’ Rendezvous</a:t>
            </a:r>
            <a:r>
              <a:rPr lang="en-US" sz="2000" dirty="0">
                <a:solidFill>
                  <a:srgbClr val="115486"/>
                </a:solidFill>
                <a:latin typeface="+mj-lt"/>
              </a:rPr>
              <a:t> </a:t>
            </a:r>
            <a:r>
              <a:rPr lang="en-US" sz="2000" dirty="0" smtClean="0">
                <a:solidFill>
                  <a:srgbClr val="115486"/>
                </a:solidFill>
                <a:latin typeface="+mj-lt"/>
              </a:rPr>
              <a:t>(July, in Madison, WI)</a:t>
            </a:r>
          </a:p>
          <a:p>
            <a:pPr algn="l">
              <a:lnSpc>
                <a:spcPct val="80000"/>
              </a:lnSpc>
              <a:spcBef>
                <a:spcPct val="0"/>
              </a:spcBef>
              <a:spcAft>
                <a:spcPts val="0"/>
              </a:spcAft>
            </a:pPr>
            <a:r>
              <a:rPr lang="en-US" sz="2000" dirty="0" smtClean="0">
                <a:solidFill>
                  <a:srgbClr val="115486"/>
                </a:solidFill>
                <a:latin typeface="+mj-lt"/>
              </a:rPr>
              <a:t> </a:t>
            </a:r>
          </a:p>
          <a:p>
            <a:pPr marL="342900" indent="-342900" algn="l">
              <a:spcBef>
                <a:spcPct val="0"/>
              </a:spcBef>
              <a:spcAft>
                <a:spcPts val="0"/>
              </a:spcAft>
              <a:buFont typeface="Arial"/>
              <a:buChar char="•"/>
            </a:pPr>
            <a:r>
              <a:rPr lang="en-US" sz="2000" dirty="0" smtClean="0">
                <a:solidFill>
                  <a:srgbClr val="115486"/>
                </a:solidFill>
                <a:latin typeface="+mj-lt"/>
              </a:rPr>
              <a:t>Consider your department or course for NAGT’s Traveling Workshops Program</a:t>
            </a:r>
            <a:endParaRPr lang="en-US" sz="2000" dirty="0">
              <a:solidFill>
                <a:srgbClr val="115486"/>
              </a:solidFill>
              <a:latin typeface="+mj-lt"/>
            </a:endParaRPr>
          </a:p>
        </p:txBody>
      </p:sp>
      <p:sp>
        <p:nvSpPr>
          <p:cNvPr id="6" name="Title 1"/>
          <p:cNvSpPr txBox="1">
            <a:spLocks/>
          </p:cNvSpPr>
          <p:nvPr/>
        </p:nvSpPr>
        <p:spPr bwMode="auto">
          <a:xfrm>
            <a:off x="457200" y="1446666"/>
            <a:ext cx="8229600" cy="673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4000" dirty="0" smtClean="0"/>
              <a:t>Upcoming opportunities</a:t>
            </a:r>
            <a:endParaRPr lang="en-US" sz="4000" dirty="0"/>
          </a:p>
        </p:txBody>
      </p:sp>
      <p:sp>
        <p:nvSpPr>
          <p:cNvPr id="4" name="Title 1"/>
          <p:cNvSpPr txBox="1">
            <a:spLocks/>
          </p:cNvSpPr>
          <p:nvPr/>
        </p:nvSpPr>
        <p:spPr bwMode="auto">
          <a:xfrm>
            <a:off x="457200" y="5021435"/>
            <a:ext cx="8229600" cy="673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115486"/>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115486"/>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4000" dirty="0" smtClean="0">
                <a:solidFill>
                  <a:schemeClr val="accent6">
                    <a:lumMod val="75000"/>
                  </a:schemeClr>
                </a:solidFill>
              </a:rPr>
              <a:t>Help us…help you…</a:t>
            </a:r>
            <a:endParaRPr lang="en-US" sz="4000" dirty="0">
              <a:solidFill>
                <a:schemeClr val="accent6">
                  <a:lumMod val="75000"/>
                </a:schemeClr>
              </a:solidFill>
            </a:endParaRPr>
          </a:p>
        </p:txBody>
      </p:sp>
      <p:sp>
        <p:nvSpPr>
          <p:cNvPr id="7" name="Content Placeholder 2"/>
          <p:cNvSpPr txBox="1">
            <a:spLocks/>
          </p:cNvSpPr>
          <p:nvPr/>
        </p:nvSpPr>
        <p:spPr bwMode="auto">
          <a:xfrm>
            <a:off x="3071930" y="5736178"/>
            <a:ext cx="3000140" cy="4269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Aft>
                <a:spcPts val="0"/>
              </a:spcAft>
              <a:tabLst>
                <a:tab pos="800100" algn="l"/>
              </a:tabLst>
            </a:pPr>
            <a:r>
              <a:rPr lang="en-US" sz="2000" dirty="0" smtClean="0">
                <a:solidFill>
                  <a:schemeClr val="accent6">
                    <a:lumMod val="75000"/>
                  </a:schemeClr>
                </a:solidFill>
                <a:latin typeface="+mj-lt"/>
              </a:rPr>
              <a:t>Webinar evaluation</a:t>
            </a:r>
            <a:endParaRPr lang="en-US" sz="2000" dirty="0">
              <a:solidFill>
                <a:schemeClr val="accent6">
                  <a:lumMod val="75000"/>
                </a:schemeClr>
              </a:solidFill>
              <a:latin typeface="+mj-lt"/>
            </a:endParaRPr>
          </a:p>
        </p:txBody>
      </p:sp>
    </p:spTree>
    <p:extLst>
      <p:ext uri="{BB962C8B-B14F-4D97-AF65-F5344CB8AC3E}">
        <p14:creationId xmlns:p14="http://schemas.microsoft.com/office/powerpoint/2010/main" val="26082726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1485" y="504918"/>
            <a:ext cx="7292515" cy="1117860"/>
          </a:xfrm>
        </p:spPr>
        <p:txBody>
          <a:bodyPr>
            <a:noAutofit/>
          </a:bodyPr>
          <a:lstStyle/>
          <a:p>
            <a:pPr algn="l"/>
            <a:r>
              <a:rPr lang="en-US" sz="3600" dirty="0" smtClean="0"/>
              <a:t>Unit 3 – Natural and Agricultural Erosion Rates</a:t>
            </a:r>
            <a:endParaRPr lang="en-US" sz="2400" dirty="0">
              <a:solidFill>
                <a:srgbClr val="FF0000"/>
              </a:solidFill>
            </a:endParaRPr>
          </a:p>
        </p:txBody>
      </p:sp>
      <p:pic>
        <p:nvPicPr>
          <p:cNvPr id="4" name="Picture 3" descr="Unit3sidebar.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11" y="663221"/>
            <a:ext cx="1752708" cy="5291667"/>
          </a:xfrm>
          <a:prstGeom prst="rect">
            <a:avLst/>
          </a:prstGeom>
        </p:spPr>
      </p:pic>
      <p:pic>
        <p:nvPicPr>
          <p:cNvPr id="9" name="Picture 8" descr="Unit3goals.tiff"/>
          <p:cNvPicPr>
            <a:picLocks noChangeAspect="1"/>
          </p:cNvPicPr>
          <p:nvPr/>
        </p:nvPicPr>
        <p:blipFill rotWithShape="1">
          <a:blip r:embed="rId4" cstate="screen">
            <a:extLst>
              <a:ext uri="{28A0092B-C50C-407E-A947-70E740481C1C}">
                <a14:useLocalDpi xmlns:a14="http://schemas.microsoft.com/office/drawing/2010/main"/>
              </a:ext>
            </a:extLst>
          </a:blip>
          <a:srcRect r="39660" b="56823"/>
          <a:stretch/>
        </p:blipFill>
        <p:spPr>
          <a:xfrm>
            <a:off x="2020818" y="1721555"/>
            <a:ext cx="6103350" cy="1876778"/>
          </a:xfrm>
          <a:prstGeom prst="rect">
            <a:avLst/>
          </a:prstGeom>
        </p:spPr>
      </p:pic>
      <p:sp>
        <p:nvSpPr>
          <p:cNvPr id="3" name="Content Placeholder 2"/>
          <p:cNvSpPr>
            <a:spLocks noGrp="1"/>
          </p:cNvSpPr>
          <p:nvPr>
            <p:ph idx="1"/>
          </p:nvPr>
        </p:nvSpPr>
        <p:spPr>
          <a:xfrm>
            <a:off x="2274818" y="3965220"/>
            <a:ext cx="6107181" cy="1738862"/>
          </a:xfrm>
          <a:solidFill>
            <a:srgbClr val="5493F0">
              <a:alpha val="74000"/>
            </a:srgbClr>
          </a:solidFill>
        </p:spPr>
        <p:txBody>
          <a:bodyPr>
            <a:noAutofit/>
          </a:bodyPr>
          <a:lstStyle/>
          <a:p>
            <a:pPr marL="0" indent="0" algn="ctr">
              <a:buNone/>
            </a:pPr>
            <a:r>
              <a:rPr lang="en-US" sz="2800" dirty="0" smtClean="0"/>
              <a:t>Students consider the negative impact of agricultural erosion on soil sustainability</a:t>
            </a:r>
          </a:p>
          <a:p>
            <a:pPr marL="0" indent="0" algn="ctr">
              <a:buNone/>
            </a:pPr>
            <a:r>
              <a:rPr lang="en-US" sz="2800" dirty="0" smtClean="0"/>
              <a:t>(visualization activity)</a:t>
            </a:r>
            <a:endParaRPr lang="en-US" sz="2800" dirty="0"/>
          </a:p>
          <a:p>
            <a:pPr marL="0" indent="0" algn="ctr">
              <a:buNone/>
            </a:pPr>
            <a:endParaRPr lang="en-US" sz="2800" dirty="0" smtClean="0"/>
          </a:p>
        </p:txBody>
      </p:sp>
    </p:spTree>
    <p:extLst>
      <p:ext uri="{BB962C8B-B14F-4D97-AF65-F5344CB8AC3E}">
        <p14:creationId xmlns:p14="http://schemas.microsoft.com/office/powerpoint/2010/main" val="319749871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918" y="3987928"/>
            <a:ext cx="9144000" cy="2870071"/>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836" y="-1"/>
            <a:ext cx="9144000" cy="39879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28600" y="1075312"/>
            <a:ext cx="3200400" cy="1219199"/>
          </a:xfrm>
        </p:spPr>
        <p:txBody>
          <a:bodyPr>
            <a:noAutofit/>
          </a:bodyPr>
          <a:lstStyle/>
          <a:p>
            <a:r>
              <a:rPr lang="en-US" sz="2400" dirty="0" smtClean="0">
                <a:solidFill>
                  <a:schemeClr val="bg1"/>
                </a:solidFill>
              </a:rPr>
              <a:t>Visualize the average cropland erosion in </a:t>
            </a:r>
            <a:br>
              <a:rPr lang="en-US" sz="2400" dirty="0" smtClean="0">
                <a:solidFill>
                  <a:schemeClr val="bg1"/>
                </a:solidFill>
              </a:rPr>
            </a:br>
            <a:r>
              <a:rPr lang="en-US" sz="2400" dirty="0" smtClean="0">
                <a:solidFill>
                  <a:schemeClr val="bg1"/>
                </a:solidFill>
              </a:rPr>
              <a:t>1 year = 0.6 mm</a:t>
            </a:r>
            <a:endParaRPr lang="en-US" sz="2400" dirty="0">
              <a:solidFill>
                <a:schemeClr val="bg1"/>
              </a:solidFill>
            </a:endParaRPr>
          </a:p>
        </p:txBody>
      </p:sp>
      <p:sp>
        <p:nvSpPr>
          <p:cNvPr id="3" name="TextBox 2"/>
          <p:cNvSpPr txBox="1"/>
          <p:nvPr/>
        </p:nvSpPr>
        <p:spPr>
          <a:xfrm>
            <a:off x="3810000" y="1294981"/>
            <a:ext cx="5257800" cy="923330"/>
          </a:xfrm>
          <a:prstGeom prst="rect">
            <a:avLst/>
          </a:prstGeom>
          <a:noFill/>
        </p:spPr>
        <p:txBody>
          <a:bodyPr wrap="square" rtlCol="0">
            <a:spAutoFit/>
          </a:bodyPr>
          <a:lstStyle/>
          <a:p>
            <a:r>
              <a:rPr lang="en-US" sz="1800" dirty="0">
                <a:solidFill>
                  <a:srgbClr val="FFFF00"/>
                </a:solidFill>
              </a:rPr>
              <a:t>A</a:t>
            </a:r>
            <a:r>
              <a:rPr lang="en-US" sz="1800" dirty="0" smtClean="0">
                <a:solidFill>
                  <a:srgbClr val="FFFF00"/>
                </a:solidFill>
              </a:rPr>
              <a:t>pproximately equivalent to the thickness of  </a:t>
            </a:r>
          </a:p>
          <a:p>
            <a:pPr marL="285750" indent="-285750">
              <a:buFont typeface="Arial" pitchFamily="34" charset="0"/>
              <a:buChar char="•"/>
            </a:pPr>
            <a:r>
              <a:rPr lang="en-US" sz="1800" dirty="0" smtClean="0">
                <a:solidFill>
                  <a:srgbClr val="FFFF00"/>
                </a:solidFill>
              </a:rPr>
              <a:t>2 business cards</a:t>
            </a:r>
          </a:p>
          <a:p>
            <a:pPr marL="285750" indent="-285750">
              <a:buFont typeface="Arial" pitchFamily="34" charset="0"/>
              <a:buChar char="•"/>
            </a:pPr>
            <a:r>
              <a:rPr lang="en-US" sz="1800" dirty="0" smtClean="0">
                <a:solidFill>
                  <a:srgbClr val="FFFF00"/>
                </a:solidFill>
              </a:rPr>
              <a:t>One credit card</a:t>
            </a:r>
          </a:p>
        </p:txBody>
      </p:sp>
      <p:sp>
        <p:nvSpPr>
          <p:cNvPr id="4" name="Title 1"/>
          <p:cNvSpPr txBox="1">
            <a:spLocks/>
          </p:cNvSpPr>
          <p:nvPr/>
        </p:nvSpPr>
        <p:spPr>
          <a:xfrm>
            <a:off x="228600" y="4167286"/>
            <a:ext cx="32766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Visualize the average cropland erosion in </a:t>
            </a:r>
            <a:br>
              <a:rPr lang="en-US" sz="2400" dirty="0" smtClean="0"/>
            </a:br>
            <a:r>
              <a:rPr lang="en-US" sz="2400" dirty="0" smtClean="0"/>
              <a:t>1 decade = 6 mm</a:t>
            </a:r>
            <a:endParaRPr lang="en-US" sz="2400" dirty="0"/>
          </a:p>
        </p:txBody>
      </p:sp>
      <p:sp>
        <p:nvSpPr>
          <p:cNvPr id="5" name="TextBox 4"/>
          <p:cNvSpPr txBox="1"/>
          <p:nvPr/>
        </p:nvSpPr>
        <p:spPr>
          <a:xfrm>
            <a:off x="3810000" y="4345215"/>
            <a:ext cx="5257800" cy="923330"/>
          </a:xfrm>
          <a:prstGeom prst="rect">
            <a:avLst/>
          </a:prstGeom>
          <a:noFill/>
        </p:spPr>
        <p:txBody>
          <a:bodyPr wrap="square" rtlCol="0">
            <a:spAutoFit/>
          </a:bodyPr>
          <a:lstStyle/>
          <a:p>
            <a:r>
              <a:rPr lang="en-US" sz="1800" dirty="0">
                <a:solidFill>
                  <a:srgbClr val="C00000"/>
                </a:solidFill>
              </a:rPr>
              <a:t>A</a:t>
            </a:r>
            <a:r>
              <a:rPr lang="en-US" sz="1800" dirty="0" smtClean="0">
                <a:solidFill>
                  <a:srgbClr val="C00000"/>
                </a:solidFill>
              </a:rPr>
              <a:t>pproximately equivalent to the thickness of  </a:t>
            </a:r>
          </a:p>
          <a:p>
            <a:pPr marL="285750" indent="-285750">
              <a:buFont typeface="Arial" pitchFamily="34" charset="0"/>
              <a:buChar char="•"/>
            </a:pPr>
            <a:r>
              <a:rPr lang="en-US" sz="1800" dirty="0" smtClean="0">
                <a:solidFill>
                  <a:srgbClr val="C00000"/>
                </a:solidFill>
              </a:rPr>
              <a:t>3 quarters + 1 dime</a:t>
            </a:r>
          </a:p>
          <a:p>
            <a:pPr marL="285750" indent="-285750">
              <a:buFont typeface="Arial" pitchFamily="34" charset="0"/>
              <a:buChar char="•"/>
            </a:pPr>
            <a:r>
              <a:rPr lang="en-US" sz="1800" dirty="0" smtClean="0">
                <a:solidFill>
                  <a:srgbClr val="C00000"/>
                </a:solidFill>
              </a:rPr>
              <a:t>A slim cell phone</a:t>
            </a:r>
          </a:p>
        </p:txBody>
      </p:sp>
      <p:sp>
        <p:nvSpPr>
          <p:cNvPr id="8" name="Title 1"/>
          <p:cNvSpPr txBox="1">
            <a:spLocks/>
          </p:cNvSpPr>
          <p:nvPr/>
        </p:nvSpPr>
        <p:spPr>
          <a:xfrm>
            <a:off x="228600" y="2370711"/>
            <a:ext cx="3200400" cy="1219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chemeClr val="bg1"/>
                </a:solidFill>
              </a:rPr>
              <a:t>Visualize the average soil formation in</a:t>
            </a:r>
            <a:br>
              <a:rPr lang="en-US" sz="2400" dirty="0" smtClean="0">
                <a:solidFill>
                  <a:schemeClr val="bg1"/>
                </a:solidFill>
              </a:rPr>
            </a:br>
            <a:r>
              <a:rPr lang="en-US" sz="2400" dirty="0" smtClean="0">
                <a:solidFill>
                  <a:schemeClr val="bg1"/>
                </a:solidFill>
              </a:rPr>
              <a:t>1 year = 0.036 mm</a:t>
            </a:r>
            <a:endParaRPr lang="en-US" sz="2400" dirty="0">
              <a:solidFill>
                <a:schemeClr val="bg1"/>
              </a:solidFill>
            </a:endParaRPr>
          </a:p>
        </p:txBody>
      </p:sp>
      <p:sp>
        <p:nvSpPr>
          <p:cNvPr id="9" name="TextBox 8"/>
          <p:cNvSpPr txBox="1"/>
          <p:nvPr/>
        </p:nvSpPr>
        <p:spPr>
          <a:xfrm>
            <a:off x="3810000" y="2523110"/>
            <a:ext cx="5257800" cy="923330"/>
          </a:xfrm>
          <a:prstGeom prst="rect">
            <a:avLst/>
          </a:prstGeom>
          <a:noFill/>
        </p:spPr>
        <p:txBody>
          <a:bodyPr wrap="square" rtlCol="0">
            <a:spAutoFit/>
          </a:bodyPr>
          <a:lstStyle/>
          <a:p>
            <a:r>
              <a:rPr lang="en-US" sz="1800" dirty="0">
                <a:solidFill>
                  <a:srgbClr val="FFFF00"/>
                </a:solidFill>
              </a:rPr>
              <a:t>A</a:t>
            </a:r>
            <a:r>
              <a:rPr lang="en-US" sz="1800" dirty="0" smtClean="0">
                <a:solidFill>
                  <a:srgbClr val="FFFF00"/>
                </a:solidFill>
              </a:rPr>
              <a:t>pproximately equivalent to the thickness of  </a:t>
            </a:r>
          </a:p>
          <a:p>
            <a:pPr marL="285750" indent="-285750">
              <a:buFont typeface="Arial" pitchFamily="34" charset="0"/>
              <a:buChar char="•"/>
            </a:pPr>
            <a:r>
              <a:rPr lang="en-US" sz="1800" dirty="0" smtClean="0">
                <a:solidFill>
                  <a:srgbClr val="FFFF00"/>
                </a:solidFill>
              </a:rPr>
              <a:t>2 pieces of aluminum foil</a:t>
            </a:r>
          </a:p>
          <a:p>
            <a:pPr marL="285750" indent="-285750">
              <a:buFont typeface="Arial" pitchFamily="34" charset="0"/>
              <a:buChar char="•"/>
            </a:pPr>
            <a:r>
              <a:rPr lang="en-US" sz="1800" dirty="0" smtClean="0">
                <a:solidFill>
                  <a:srgbClr val="FFFF00"/>
                </a:solidFill>
              </a:rPr>
              <a:t>Half the thickness of a piece of copier paper</a:t>
            </a:r>
          </a:p>
        </p:txBody>
      </p:sp>
      <p:sp>
        <p:nvSpPr>
          <p:cNvPr id="10" name="Title 1"/>
          <p:cNvSpPr txBox="1">
            <a:spLocks/>
          </p:cNvSpPr>
          <p:nvPr/>
        </p:nvSpPr>
        <p:spPr>
          <a:xfrm>
            <a:off x="304800" y="5462686"/>
            <a:ext cx="32766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Visualize the average soil formation in </a:t>
            </a:r>
            <a:br>
              <a:rPr lang="en-US" sz="2400" dirty="0" smtClean="0"/>
            </a:br>
            <a:r>
              <a:rPr lang="en-US" sz="2400" dirty="0" smtClean="0"/>
              <a:t>1 decade = 0.36 mm</a:t>
            </a:r>
            <a:endParaRPr lang="en-US" sz="2400" dirty="0"/>
          </a:p>
        </p:txBody>
      </p:sp>
      <p:sp>
        <p:nvSpPr>
          <p:cNvPr id="11" name="TextBox 10"/>
          <p:cNvSpPr txBox="1"/>
          <p:nvPr/>
        </p:nvSpPr>
        <p:spPr>
          <a:xfrm>
            <a:off x="3810000" y="5640615"/>
            <a:ext cx="5257800" cy="923330"/>
          </a:xfrm>
          <a:prstGeom prst="rect">
            <a:avLst/>
          </a:prstGeom>
          <a:noFill/>
        </p:spPr>
        <p:txBody>
          <a:bodyPr wrap="square" rtlCol="0">
            <a:spAutoFit/>
          </a:bodyPr>
          <a:lstStyle/>
          <a:p>
            <a:r>
              <a:rPr lang="en-US" sz="1800" dirty="0">
                <a:solidFill>
                  <a:srgbClr val="C00000"/>
                </a:solidFill>
              </a:rPr>
              <a:t>A</a:t>
            </a:r>
            <a:r>
              <a:rPr lang="en-US" sz="1800" dirty="0" smtClean="0">
                <a:solidFill>
                  <a:srgbClr val="C00000"/>
                </a:solidFill>
              </a:rPr>
              <a:t>pproximately equivalent to the thickness of  </a:t>
            </a:r>
          </a:p>
          <a:p>
            <a:pPr marL="285750" indent="-285750">
              <a:buFont typeface="Arial" pitchFamily="34" charset="0"/>
              <a:buChar char="•"/>
            </a:pPr>
            <a:r>
              <a:rPr lang="en-US" sz="1800" dirty="0" smtClean="0">
                <a:solidFill>
                  <a:srgbClr val="C00000"/>
                </a:solidFill>
              </a:rPr>
              <a:t>Four $100 bills</a:t>
            </a:r>
          </a:p>
          <a:p>
            <a:pPr marL="285750" indent="-285750">
              <a:buFont typeface="Arial" pitchFamily="34" charset="0"/>
              <a:buChar char="•"/>
            </a:pPr>
            <a:r>
              <a:rPr lang="en-US" sz="1800" dirty="0" smtClean="0">
                <a:solidFill>
                  <a:srgbClr val="C00000"/>
                </a:solidFill>
              </a:rPr>
              <a:t>One business card</a:t>
            </a:r>
          </a:p>
        </p:txBody>
      </p:sp>
      <p:sp>
        <p:nvSpPr>
          <p:cNvPr id="6" name="TextBox 5"/>
          <p:cNvSpPr txBox="1"/>
          <p:nvPr/>
        </p:nvSpPr>
        <p:spPr>
          <a:xfrm>
            <a:off x="-5918" y="-8930"/>
            <a:ext cx="9138082" cy="1292662"/>
          </a:xfrm>
          <a:prstGeom prst="rect">
            <a:avLst/>
          </a:prstGeom>
          <a:noFill/>
        </p:spPr>
        <p:txBody>
          <a:bodyPr wrap="square" rtlCol="0">
            <a:spAutoFit/>
          </a:bodyPr>
          <a:lstStyle/>
          <a:p>
            <a:pPr algn="ctr"/>
            <a:r>
              <a:rPr lang="en-US" sz="2600" b="1" u="sng" dirty="0">
                <a:solidFill>
                  <a:schemeClr val="bg1"/>
                </a:solidFill>
              </a:rPr>
              <a:t>Visualize how much soil thickness will change in your </a:t>
            </a:r>
            <a:r>
              <a:rPr lang="en-US" sz="2600" b="1" u="sng" dirty="0" smtClean="0">
                <a:solidFill>
                  <a:schemeClr val="bg1"/>
                </a:solidFill>
              </a:rPr>
              <a:t>lifetime</a:t>
            </a:r>
          </a:p>
          <a:p>
            <a:pPr algn="ctr"/>
            <a:r>
              <a:rPr lang="en-US" sz="2600" u="sng" dirty="0" smtClean="0">
                <a:solidFill>
                  <a:schemeClr val="bg1"/>
                </a:solidFill>
              </a:rPr>
              <a:t>(from Unit 3)</a:t>
            </a:r>
            <a:r>
              <a:rPr lang="en-US" sz="2600" b="1" u="sng" dirty="0">
                <a:solidFill>
                  <a:schemeClr val="bg1"/>
                </a:solidFill>
              </a:rPr>
              <a:t/>
            </a:r>
            <a:br>
              <a:rPr lang="en-US" sz="2600" b="1" u="sng" dirty="0">
                <a:solidFill>
                  <a:schemeClr val="bg1"/>
                </a:solidFill>
              </a:rPr>
            </a:br>
            <a:endParaRPr lang="en-US" sz="2600" b="1" u="sng" dirty="0">
              <a:solidFill>
                <a:schemeClr val="bg1"/>
              </a:solidFill>
            </a:endParaRPr>
          </a:p>
        </p:txBody>
      </p:sp>
    </p:spTree>
    <p:extLst>
      <p:ext uri="{BB962C8B-B14F-4D97-AF65-F5344CB8AC3E}">
        <p14:creationId xmlns:p14="http://schemas.microsoft.com/office/powerpoint/2010/main" val="37711863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248400"/>
            <a:ext cx="3657600" cy="461665"/>
          </a:xfrm>
          <a:prstGeom prst="rect">
            <a:avLst/>
          </a:prstGeom>
        </p:spPr>
        <p:txBody>
          <a:bodyPr wrap="square">
            <a:spAutoFit/>
          </a:bodyPr>
          <a:lstStyle/>
          <a:p>
            <a:r>
              <a:rPr lang="en-US" sz="1200" dirty="0"/>
              <a:t>(Wilkinson and McElroy, 2007, </a:t>
            </a:r>
            <a:r>
              <a:rPr lang="en-US" sz="1200" i="1" dirty="0"/>
              <a:t>GSA Bulletin January/February, 2007 vol. 119 no. 1-2 140-156 </a:t>
            </a:r>
            <a:r>
              <a:rPr lang="en-US" sz="1200" dirty="0"/>
              <a:t>)</a:t>
            </a:r>
          </a:p>
        </p:txBody>
      </p:sp>
      <p:sp>
        <p:nvSpPr>
          <p:cNvPr id="4" name="Rectangle 3"/>
          <p:cNvSpPr/>
          <p:nvPr/>
        </p:nvSpPr>
        <p:spPr>
          <a:xfrm>
            <a:off x="152400" y="150957"/>
            <a:ext cx="4363156" cy="830997"/>
          </a:xfrm>
          <a:prstGeom prst="rect">
            <a:avLst/>
          </a:prstGeom>
          <a:noFill/>
        </p:spPr>
        <p:txBody>
          <a:bodyPr wrap="square">
            <a:spAutoFit/>
          </a:bodyPr>
          <a:lstStyle/>
          <a:p>
            <a:pPr>
              <a:spcAft>
                <a:spcPts val="600"/>
              </a:spcAft>
            </a:pPr>
            <a:r>
              <a:rPr lang="en-US" sz="1600" dirty="0" smtClean="0">
                <a:solidFill>
                  <a:srgbClr val="002060"/>
                </a:solidFill>
              </a:rPr>
              <a:t>In figure A, areas in white and green have erosion rates that are less than soil production rates (30 m/my). </a:t>
            </a:r>
            <a:endParaRPr lang="en-US" sz="1600" b="1" dirty="0">
              <a:solidFill>
                <a:schemeClr val="tx2"/>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22" y="1362523"/>
            <a:ext cx="4614006" cy="2970267"/>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2525" y="1375415"/>
            <a:ext cx="4343400" cy="3131997"/>
          </a:xfrm>
          <a:prstGeom prst="rect">
            <a:avLst/>
          </a:prstGeom>
        </p:spPr>
      </p:pic>
      <p:sp>
        <p:nvSpPr>
          <p:cNvPr id="3" name="TextBox 2"/>
          <p:cNvSpPr txBox="1"/>
          <p:nvPr/>
        </p:nvSpPr>
        <p:spPr>
          <a:xfrm>
            <a:off x="493763" y="981954"/>
            <a:ext cx="2888231" cy="307777"/>
          </a:xfrm>
          <a:prstGeom prst="rect">
            <a:avLst/>
          </a:prstGeom>
          <a:noFill/>
        </p:spPr>
        <p:txBody>
          <a:bodyPr wrap="none" rtlCol="0">
            <a:spAutoFit/>
          </a:bodyPr>
          <a:lstStyle/>
          <a:p>
            <a:r>
              <a:rPr lang="en-US" b="1" dirty="0" smtClean="0"/>
              <a:t>Figure A. Natural Erosion Rates </a:t>
            </a:r>
            <a:endParaRPr lang="en-US" b="1" dirty="0"/>
          </a:p>
        </p:txBody>
      </p:sp>
      <p:sp>
        <p:nvSpPr>
          <p:cNvPr id="10" name="TextBox 9"/>
          <p:cNvSpPr txBox="1"/>
          <p:nvPr/>
        </p:nvSpPr>
        <p:spPr>
          <a:xfrm>
            <a:off x="4963650" y="985252"/>
            <a:ext cx="3057598" cy="307777"/>
          </a:xfrm>
          <a:prstGeom prst="rect">
            <a:avLst/>
          </a:prstGeom>
          <a:noFill/>
        </p:spPr>
        <p:txBody>
          <a:bodyPr wrap="none" rtlCol="0">
            <a:spAutoFit/>
          </a:bodyPr>
          <a:lstStyle/>
          <a:p>
            <a:r>
              <a:rPr lang="en-US" b="1" dirty="0" smtClean="0"/>
              <a:t>Figure B. Cropland Erosion Rates</a:t>
            </a:r>
            <a:endParaRPr lang="en-US" b="1" dirty="0"/>
          </a:p>
        </p:txBody>
      </p:sp>
      <p:sp>
        <p:nvSpPr>
          <p:cNvPr id="5" name="Freeform 4"/>
          <p:cNvSpPr/>
          <p:nvPr/>
        </p:nvSpPr>
        <p:spPr>
          <a:xfrm>
            <a:off x="6944850" y="2814405"/>
            <a:ext cx="400050" cy="876300"/>
          </a:xfrm>
          <a:custGeom>
            <a:avLst/>
            <a:gdLst>
              <a:gd name="connsiteX0" fmla="*/ 314325 w 400050"/>
              <a:gd name="connsiteY0" fmla="*/ 314325 h 876300"/>
              <a:gd name="connsiteX1" fmla="*/ 361950 w 400050"/>
              <a:gd name="connsiteY1" fmla="*/ 228600 h 876300"/>
              <a:gd name="connsiteX2" fmla="*/ 381000 w 400050"/>
              <a:gd name="connsiteY2" fmla="*/ 171450 h 876300"/>
              <a:gd name="connsiteX3" fmla="*/ 400050 w 400050"/>
              <a:gd name="connsiteY3" fmla="*/ 95250 h 876300"/>
              <a:gd name="connsiteX4" fmla="*/ 390525 w 400050"/>
              <a:gd name="connsiteY4" fmla="*/ 9525 h 876300"/>
              <a:gd name="connsiteX5" fmla="*/ 361950 w 400050"/>
              <a:gd name="connsiteY5" fmla="*/ 0 h 876300"/>
              <a:gd name="connsiteX6" fmla="*/ 266700 w 400050"/>
              <a:gd name="connsiteY6" fmla="*/ 9525 h 876300"/>
              <a:gd name="connsiteX7" fmla="*/ 238125 w 400050"/>
              <a:gd name="connsiteY7" fmla="*/ 28575 h 876300"/>
              <a:gd name="connsiteX8" fmla="*/ 200025 w 400050"/>
              <a:gd name="connsiteY8" fmla="*/ 47625 h 876300"/>
              <a:gd name="connsiteX9" fmla="*/ 180975 w 400050"/>
              <a:gd name="connsiteY9" fmla="*/ 76200 h 876300"/>
              <a:gd name="connsiteX10" fmla="*/ 114300 w 400050"/>
              <a:gd name="connsiteY10" fmla="*/ 161925 h 876300"/>
              <a:gd name="connsiteX11" fmla="*/ 104775 w 400050"/>
              <a:gd name="connsiteY11" fmla="*/ 190500 h 876300"/>
              <a:gd name="connsiteX12" fmla="*/ 57150 w 400050"/>
              <a:gd name="connsiteY12" fmla="*/ 247650 h 876300"/>
              <a:gd name="connsiteX13" fmla="*/ 38100 w 400050"/>
              <a:gd name="connsiteY13" fmla="*/ 323850 h 876300"/>
              <a:gd name="connsiteX14" fmla="*/ 28575 w 400050"/>
              <a:gd name="connsiteY14" fmla="*/ 352425 h 876300"/>
              <a:gd name="connsiteX15" fmla="*/ 19050 w 400050"/>
              <a:gd name="connsiteY15" fmla="*/ 390525 h 876300"/>
              <a:gd name="connsiteX16" fmla="*/ 0 w 400050"/>
              <a:gd name="connsiteY16" fmla="*/ 419100 h 876300"/>
              <a:gd name="connsiteX17" fmla="*/ 19050 w 400050"/>
              <a:gd name="connsiteY17" fmla="*/ 571500 h 876300"/>
              <a:gd name="connsiteX18" fmla="*/ 47625 w 400050"/>
              <a:gd name="connsiteY18" fmla="*/ 628650 h 876300"/>
              <a:gd name="connsiteX19" fmla="*/ 76200 w 400050"/>
              <a:gd name="connsiteY19" fmla="*/ 847725 h 876300"/>
              <a:gd name="connsiteX20" fmla="*/ 104775 w 400050"/>
              <a:gd name="connsiteY20" fmla="*/ 866775 h 876300"/>
              <a:gd name="connsiteX21" fmla="*/ 133350 w 400050"/>
              <a:gd name="connsiteY21" fmla="*/ 876300 h 876300"/>
              <a:gd name="connsiteX22" fmla="*/ 190500 w 400050"/>
              <a:gd name="connsiteY22" fmla="*/ 866775 h 876300"/>
              <a:gd name="connsiteX23" fmla="*/ 238125 w 400050"/>
              <a:gd name="connsiteY23" fmla="*/ 800100 h 876300"/>
              <a:gd name="connsiteX24" fmla="*/ 266700 w 400050"/>
              <a:gd name="connsiteY24" fmla="*/ 695325 h 876300"/>
              <a:gd name="connsiteX25" fmla="*/ 276225 w 400050"/>
              <a:gd name="connsiteY25" fmla="*/ 666750 h 876300"/>
              <a:gd name="connsiteX26" fmla="*/ 285750 w 400050"/>
              <a:gd name="connsiteY26" fmla="*/ 628650 h 876300"/>
              <a:gd name="connsiteX27" fmla="*/ 304800 w 400050"/>
              <a:gd name="connsiteY27" fmla="*/ 600075 h 876300"/>
              <a:gd name="connsiteX28" fmla="*/ 314325 w 400050"/>
              <a:gd name="connsiteY28" fmla="*/ 571500 h 876300"/>
              <a:gd name="connsiteX29" fmla="*/ 333375 w 400050"/>
              <a:gd name="connsiteY29" fmla="*/ 542925 h 876300"/>
              <a:gd name="connsiteX30" fmla="*/ 342900 w 400050"/>
              <a:gd name="connsiteY30" fmla="*/ 514350 h 876300"/>
              <a:gd name="connsiteX31" fmla="*/ 361950 w 400050"/>
              <a:gd name="connsiteY31" fmla="*/ 476250 h 876300"/>
              <a:gd name="connsiteX32" fmla="*/ 371475 w 400050"/>
              <a:gd name="connsiteY32" fmla="*/ 428625 h 876300"/>
              <a:gd name="connsiteX33" fmla="*/ 390525 w 400050"/>
              <a:gd name="connsiteY33" fmla="*/ 323850 h 876300"/>
              <a:gd name="connsiteX34" fmla="*/ 361950 w 400050"/>
              <a:gd name="connsiteY34" fmla="*/ 28575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0050" h="876300">
                <a:moveTo>
                  <a:pt x="314325" y="314325"/>
                </a:moveTo>
                <a:cubicBezTo>
                  <a:pt x="328825" y="290158"/>
                  <a:pt x="351018" y="255929"/>
                  <a:pt x="361950" y="228600"/>
                </a:cubicBezTo>
                <a:cubicBezTo>
                  <a:pt x="369408" y="209956"/>
                  <a:pt x="376130" y="190931"/>
                  <a:pt x="381000" y="171450"/>
                </a:cubicBezTo>
                <a:lnTo>
                  <a:pt x="400050" y="95250"/>
                </a:lnTo>
                <a:cubicBezTo>
                  <a:pt x="396875" y="66675"/>
                  <a:pt x="401203" y="36219"/>
                  <a:pt x="390525" y="9525"/>
                </a:cubicBezTo>
                <a:cubicBezTo>
                  <a:pt x="386796" y="203"/>
                  <a:pt x="371990" y="0"/>
                  <a:pt x="361950" y="0"/>
                </a:cubicBezTo>
                <a:cubicBezTo>
                  <a:pt x="330042" y="0"/>
                  <a:pt x="298450" y="6350"/>
                  <a:pt x="266700" y="9525"/>
                </a:cubicBezTo>
                <a:cubicBezTo>
                  <a:pt x="257175" y="15875"/>
                  <a:pt x="248064" y="22895"/>
                  <a:pt x="238125" y="28575"/>
                </a:cubicBezTo>
                <a:cubicBezTo>
                  <a:pt x="225797" y="35620"/>
                  <a:pt x="210933" y="38535"/>
                  <a:pt x="200025" y="47625"/>
                </a:cubicBezTo>
                <a:cubicBezTo>
                  <a:pt x="191231" y="54954"/>
                  <a:pt x="188304" y="67406"/>
                  <a:pt x="180975" y="76200"/>
                </a:cubicBezTo>
                <a:cubicBezTo>
                  <a:pt x="153580" y="109074"/>
                  <a:pt x="130349" y="113777"/>
                  <a:pt x="114300" y="161925"/>
                </a:cubicBezTo>
                <a:cubicBezTo>
                  <a:pt x="111125" y="171450"/>
                  <a:pt x="109265" y="181520"/>
                  <a:pt x="104775" y="190500"/>
                </a:cubicBezTo>
                <a:cubicBezTo>
                  <a:pt x="91514" y="217022"/>
                  <a:pt x="78216" y="226584"/>
                  <a:pt x="57150" y="247650"/>
                </a:cubicBezTo>
                <a:cubicBezTo>
                  <a:pt x="35377" y="312969"/>
                  <a:pt x="61088" y="231898"/>
                  <a:pt x="38100" y="323850"/>
                </a:cubicBezTo>
                <a:cubicBezTo>
                  <a:pt x="35665" y="333590"/>
                  <a:pt x="31333" y="342771"/>
                  <a:pt x="28575" y="352425"/>
                </a:cubicBezTo>
                <a:cubicBezTo>
                  <a:pt x="24979" y="365012"/>
                  <a:pt x="24207" y="378493"/>
                  <a:pt x="19050" y="390525"/>
                </a:cubicBezTo>
                <a:cubicBezTo>
                  <a:pt x="14541" y="401047"/>
                  <a:pt x="6350" y="409575"/>
                  <a:pt x="0" y="419100"/>
                </a:cubicBezTo>
                <a:cubicBezTo>
                  <a:pt x="1147" y="432862"/>
                  <a:pt x="3493" y="535201"/>
                  <a:pt x="19050" y="571500"/>
                </a:cubicBezTo>
                <a:cubicBezTo>
                  <a:pt x="74443" y="700751"/>
                  <a:pt x="7489" y="508243"/>
                  <a:pt x="47625" y="628650"/>
                </a:cubicBezTo>
                <a:cubicBezTo>
                  <a:pt x="49783" y="671807"/>
                  <a:pt x="23312" y="794837"/>
                  <a:pt x="76200" y="847725"/>
                </a:cubicBezTo>
                <a:cubicBezTo>
                  <a:pt x="84295" y="855820"/>
                  <a:pt x="94536" y="861655"/>
                  <a:pt x="104775" y="866775"/>
                </a:cubicBezTo>
                <a:cubicBezTo>
                  <a:pt x="113755" y="871265"/>
                  <a:pt x="123825" y="873125"/>
                  <a:pt x="133350" y="876300"/>
                </a:cubicBezTo>
                <a:cubicBezTo>
                  <a:pt x="152400" y="873125"/>
                  <a:pt x="172852" y="874619"/>
                  <a:pt x="190500" y="866775"/>
                </a:cubicBezTo>
                <a:cubicBezTo>
                  <a:pt x="213560" y="856526"/>
                  <a:pt x="229447" y="820348"/>
                  <a:pt x="238125" y="800100"/>
                </a:cubicBezTo>
                <a:cubicBezTo>
                  <a:pt x="250484" y="771263"/>
                  <a:pt x="259415" y="717179"/>
                  <a:pt x="266700" y="695325"/>
                </a:cubicBezTo>
                <a:cubicBezTo>
                  <a:pt x="269875" y="685800"/>
                  <a:pt x="273467" y="676404"/>
                  <a:pt x="276225" y="666750"/>
                </a:cubicBezTo>
                <a:cubicBezTo>
                  <a:pt x="279821" y="654163"/>
                  <a:pt x="280593" y="640682"/>
                  <a:pt x="285750" y="628650"/>
                </a:cubicBezTo>
                <a:cubicBezTo>
                  <a:pt x="290259" y="618128"/>
                  <a:pt x="299680" y="610314"/>
                  <a:pt x="304800" y="600075"/>
                </a:cubicBezTo>
                <a:cubicBezTo>
                  <a:pt x="309290" y="591095"/>
                  <a:pt x="309835" y="580480"/>
                  <a:pt x="314325" y="571500"/>
                </a:cubicBezTo>
                <a:cubicBezTo>
                  <a:pt x="319445" y="561261"/>
                  <a:pt x="328255" y="553164"/>
                  <a:pt x="333375" y="542925"/>
                </a:cubicBezTo>
                <a:cubicBezTo>
                  <a:pt x="337865" y="533945"/>
                  <a:pt x="338945" y="523578"/>
                  <a:pt x="342900" y="514350"/>
                </a:cubicBezTo>
                <a:cubicBezTo>
                  <a:pt x="348493" y="501299"/>
                  <a:pt x="355600" y="488950"/>
                  <a:pt x="361950" y="476250"/>
                </a:cubicBezTo>
                <a:cubicBezTo>
                  <a:pt x="365125" y="460375"/>
                  <a:pt x="369013" y="444626"/>
                  <a:pt x="371475" y="428625"/>
                </a:cubicBezTo>
                <a:cubicBezTo>
                  <a:pt x="386861" y="328615"/>
                  <a:pt x="371095" y="382141"/>
                  <a:pt x="390525" y="323850"/>
                </a:cubicBezTo>
                <a:cubicBezTo>
                  <a:pt x="379460" y="279590"/>
                  <a:pt x="394091" y="285750"/>
                  <a:pt x="361950" y="285750"/>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
        <p:nvSpPr>
          <p:cNvPr id="6" name="Freeform 5"/>
          <p:cNvSpPr/>
          <p:nvPr/>
        </p:nvSpPr>
        <p:spPr>
          <a:xfrm>
            <a:off x="6716250" y="1671405"/>
            <a:ext cx="676275" cy="276225"/>
          </a:xfrm>
          <a:custGeom>
            <a:avLst/>
            <a:gdLst>
              <a:gd name="connsiteX0" fmla="*/ 609600 w 676275"/>
              <a:gd name="connsiteY0" fmla="*/ 104775 h 276225"/>
              <a:gd name="connsiteX1" fmla="*/ 561975 w 676275"/>
              <a:gd name="connsiteY1" fmla="*/ 66675 h 276225"/>
              <a:gd name="connsiteX2" fmla="*/ 371475 w 676275"/>
              <a:gd name="connsiteY2" fmla="*/ 28575 h 276225"/>
              <a:gd name="connsiteX3" fmla="*/ 333375 w 676275"/>
              <a:gd name="connsiteY3" fmla="*/ 19050 h 276225"/>
              <a:gd name="connsiteX4" fmla="*/ 247650 w 676275"/>
              <a:gd name="connsiteY4" fmla="*/ 0 h 276225"/>
              <a:gd name="connsiteX5" fmla="*/ 142875 w 676275"/>
              <a:gd name="connsiteY5" fmla="*/ 9525 h 276225"/>
              <a:gd name="connsiteX6" fmla="*/ 114300 w 676275"/>
              <a:gd name="connsiteY6" fmla="*/ 19050 h 276225"/>
              <a:gd name="connsiteX7" fmla="*/ 0 w 676275"/>
              <a:gd name="connsiteY7" fmla="*/ 38100 h 276225"/>
              <a:gd name="connsiteX8" fmla="*/ 28575 w 676275"/>
              <a:gd name="connsiteY8" fmla="*/ 47625 h 276225"/>
              <a:gd name="connsiteX9" fmla="*/ 114300 w 676275"/>
              <a:gd name="connsiteY9" fmla="*/ 114300 h 276225"/>
              <a:gd name="connsiteX10" fmla="*/ 161925 w 676275"/>
              <a:gd name="connsiteY10" fmla="*/ 171450 h 276225"/>
              <a:gd name="connsiteX11" fmla="*/ 238125 w 676275"/>
              <a:gd name="connsiteY11" fmla="*/ 209550 h 276225"/>
              <a:gd name="connsiteX12" fmla="*/ 295275 w 676275"/>
              <a:gd name="connsiteY12" fmla="*/ 228600 h 276225"/>
              <a:gd name="connsiteX13" fmla="*/ 304800 w 676275"/>
              <a:gd name="connsiteY13" fmla="*/ 257175 h 276225"/>
              <a:gd name="connsiteX14" fmla="*/ 361950 w 676275"/>
              <a:gd name="connsiteY14" fmla="*/ 276225 h 276225"/>
              <a:gd name="connsiteX15" fmla="*/ 504825 w 676275"/>
              <a:gd name="connsiteY15" fmla="*/ 266700 h 276225"/>
              <a:gd name="connsiteX16" fmla="*/ 638175 w 676275"/>
              <a:gd name="connsiteY16" fmla="*/ 247650 h 276225"/>
              <a:gd name="connsiteX17" fmla="*/ 657225 w 676275"/>
              <a:gd name="connsiteY17" fmla="*/ 219075 h 276225"/>
              <a:gd name="connsiteX18" fmla="*/ 676275 w 676275"/>
              <a:gd name="connsiteY18" fmla="*/ 161925 h 276225"/>
              <a:gd name="connsiteX19" fmla="*/ 666750 w 676275"/>
              <a:gd name="connsiteY19" fmla="*/ 95250 h 276225"/>
              <a:gd name="connsiteX20" fmla="*/ 638175 w 676275"/>
              <a:gd name="connsiteY20" fmla="*/ 76200 h 276225"/>
              <a:gd name="connsiteX21" fmla="*/ 609600 w 676275"/>
              <a:gd name="connsiteY21" fmla="*/ 10477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76275" h="276225">
                <a:moveTo>
                  <a:pt x="609600" y="104775"/>
                </a:moveTo>
                <a:cubicBezTo>
                  <a:pt x="596900" y="103188"/>
                  <a:pt x="579823" y="76410"/>
                  <a:pt x="561975" y="66675"/>
                </a:cubicBezTo>
                <a:cubicBezTo>
                  <a:pt x="508991" y="37775"/>
                  <a:pt x="420138" y="40741"/>
                  <a:pt x="371475" y="28575"/>
                </a:cubicBezTo>
                <a:cubicBezTo>
                  <a:pt x="358775" y="25400"/>
                  <a:pt x="346154" y="21890"/>
                  <a:pt x="333375" y="19050"/>
                </a:cubicBezTo>
                <a:cubicBezTo>
                  <a:pt x="224544" y="-5135"/>
                  <a:pt x="340568" y="23229"/>
                  <a:pt x="247650" y="0"/>
                </a:cubicBezTo>
                <a:cubicBezTo>
                  <a:pt x="212725" y="3175"/>
                  <a:pt x="177592" y="4565"/>
                  <a:pt x="142875" y="9525"/>
                </a:cubicBezTo>
                <a:cubicBezTo>
                  <a:pt x="132936" y="10945"/>
                  <a:pt x="124145" y="17081"/>
                  <a:pt x="114300" y="19050"/>
                </a:cubicBezTo>
                <a:cubicBezTo>
                  <a:pt x="76425" y="26625"/>
                  <a:pt x="0" y="38100"/>
                  <a:pt x="0" y="38100"/>
                </a:cubicBezTo>
                <a:cubicBezTo>
                  <a:pt x="9525" y="41275"/>
                  <a:pt x="19798" y="42749"/>
                  <a:pt x="28575" y="47625"/>
                </a:cubicBezTo>
                <a:cubicBezTo>
                  <a:pt x="61535" y="65936"/>
                  <a:pt x="90362" y="85575"/>
                  <a:pt x="114300" y="114300"/>
                </a:cubicBezTo>
                <a:cubicBezTo>
                  <a:pt x="134833" y="138940"/>
                  <a:pt x="132302" y="152599"/>
                  <a:pt x="161925" y="171450"/>
                </a:cubicBezTo>
                <a:cubicBezTo>
                  <a:pt x="185883" y="186696"/>
                  <a:pt x="211184" y="200570"/>
                  <a:pt x="238125" y="209550"/>
                </a:cubicBezTo>
                <a:lnTo>
                  <a:pt x="295275" y="228600"/>
                </a:lnTo>
                <a:cubicBezTo>
                  <a:pt x="298450" y="238125"/>
                  <a:pt x="296630" y="251339"/>
                  <a:pt x="304800" y="257175"/>
                </a:cubicBezTo>
                <a:cubicBezTo>
                  <a:pt x="321140" y="268847"/>
                  <a:pt x="361950" y="276225"/>
                  <a:pt x="361950" y="276225"/>
                </a:cubicBezTo>
                <a:lnTo>
                  <a:pt x="504825" y="266700"/>
                </a:lnTo>
                <a:cubicBezTo>
                  <a:pt x="613339" y="258353"/>
                  <a:pt x="578123" y="267667"/>
                  <a:pt x="638175" y="247650"/>
                </a:cubicBezTo>
                <a:cubicBezTo>
                  <a:pt x="644525" y="238125"/>
                  <a:pt x="652576" y="229536"/>
                  <a:pt x="657225" y="219075"/>
                </a:cubicBezTo>
                <a:cubicBezTo>
                  <a:pt x="665380" y="200725"/>
                  <a:pt x="676275" y="161925"/>
                  <a:pt x="676275" y="161925"/>
                </a:cubicBezTo>
                <a:cubicBezTo>
                  <a:pt x="673100" y="139700"/>
                  <a:pt x="675868" y="115766"/>
                  <a:pt x="666750" y="95250"/>
                </a:cubicBezTo>
                <a:cubicBezTo>
                  <a:pt x="662101" y="84789"/>
                  <a:pt x="648414" y="81320"/>
                  <a:pt x="638175" y="76200"/>
                </a:cubicBezTo>
                <a:cubicBezTo>
                  <a:pt x="629195" y="71710"/>
                  <a:pt x="622300" y="106362"/>
                  <a:pt x="609600" y="104775"/>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8170852" y="3538305"/>
            <a:ext cx="297998" cy="523875"/>
          </a:xfrm>
          <a:custGeom>
            <a:avLst/>
            <a:gdLst>
              <a:gd name="connsiteX0" fmla="*/ 183698 w 297998"/>
              <a:gd name="connsiteY0" fmla="*/ 200025 h 523875"/>
              <a:gd name="connsiteX1" fmla="*/ 174173 w 297998"/>
              <a:gd name="connsiteY1" fmla="*/ 152400 h 523875"/>
              <a:gd name="connsiteX2" fmla="*/ 136073 w 297998"/>
              <a:gd name="connsiteY2" fmla="*/ 85725 h 523875"/>
              <a:gd name="connsiteX3" fmla="*/ 107498 w 297998"/>
              <a:gd name="connsiteY3" fmla="*/ 57150 h 523875"/>
              <a:gd name="connsiteX4" fmla="*/ 88448 w 297998"/>
              <a:gd name="connsiteY4" fmla="*/ 28575 h 523875"/>
              <a:gd name="connsiteX5" fmla="*/ 31298 w 297998"/>
              <a:gd name="connsiteY5" fmla="*/ 0 h 523875"/>
              <a:gd name="connsiteX6" fmla="*/ 2723 w 297998"/>
              <a:gd name="connsiteY6" fmla="*/ 9525 h 523875"/>
              <a:gd name="connsiteX7" fmla="*/ 31298 w 297998"/>
              <a:gd name="connsiteY7" fmla="*/ 133350 h 523875"/>
              <a:gd name="connsiteX8" fmla="*/ 59873 w 297998"/>
              <a:gd name="connsiteY8" fmla="*/ 152400 h 523875"/>
              <a:gd name="connsiteX9" fmla="*/ 69398 w 297998"/>
              <a:gd name="connsiteY9" fmla="*/ 180975 h 523875"/>
              <a:gd name="connsiteX10" fmla="*/ 97973 w 297998"/>
              <a:gd name="connsiteY10" fmla="*/ 238125 h 523875"/>
              <a:gd name="connsiteX11" fmla="*/ 107498 w 297998"/>
              <a:gd name="connsiteY11" fmla="*/ 390525 h 523875"/>
              <a:gd name="connsiteX12" fmla="*/ 136073 w 297998"/>
              <a:gd name="connsiteY12" fmla="*/ 447675 h 523875"/>
              <a:gd name="connsiteX13" fmla="*/ 221798 w 297998"/>
              <a:gd name="connsiteY13" fmla="*/ 514350 h 523875"/>
              <a:gd name="connsiteX14" fmla="*/ 250373 w 297998"/>
              <a:gd name="connsiteY14" fmla="*/ 523875 h 523875"/>
              <a:gd name="connsiteX15" fmla="*/ 288473 w 297998"/>
              <a:gd name="connsiteY15" fmla="*/ 514350 h 523875"/>
              <a:gd name="connsiteX16" fmla="*/ 297998 w 297998"/>
              <a:gd name="connsiteY16" fmla="*/ 485775 h 523875"/>
              <a:gd name="connsiteX17" fmla="*/ 278948 w 297998"/>
              <a:gd name="connsiteY17" fmla="*/ 390525 h 523875"/>
              <a:gd name="connsiteX18" fmla="*/ 240848 w 297998"/>
              <a:gd name="connsiteY18" fmla="*/ 333375 h 523875"/>
              <a:gd name="connsiteX19" fmla="*/ 221798 w 297998"/>
              <a:gd name="connsiteY19" fmla="*/ 304800 h 523875"/>
              <a:gd name="connsiteX20" fmla="*/ 212273 w 297998"/>
              <a:gd name="connsiteY20" fmla="*/ 266700 h 523875"/>
              <a:gd name="connsiteX21" fmla="*/ 202748 w 297998"/>
              <a:gd name="connsiteY21" fmla="*/ 219075 h 523875"/>
              <a:gd name="connsiteX22" fmla="*/ 183698 w 297998"/>
              <a:gd name="connsiteY22" fmla="*/ 20002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7998" h="523875">
                <a:moveTo>
                  <a:pt x="183698" y="200025"/>
                </a:moveTo>
                <a:cubicBezTo>
                  <a:pt x="178936" y="188913"/>
                  <a:pt x="179293" y="167759"/>
                  <a:pt x="174173" y="152400"/>
                </a:cubicBezTo>
                <a:cubicBezTo>
                  <a:pt x="168997" y="136873"/>
                  <a:pt x="147686" y="99660"/>
                  <a:pt x="136073" y="85725"/>
                </a:cubicBezTo>
                <a:cubicBezTo>
                  <a:pt x="127449" y="75377"/>
                  <a:pt x="116122" y="67498"/>
                  <a:pt x="107498" y="57150"/>
                </a:cubicBezTo>
                <a:cubicBezTo>
                  <a:pt x="100169" y="48356"/>
                  <a:pt x="96543" y="36670"/>
                  <a:pt x="88448" y="28575"/>
                </a:cubicBezTo>
                <a:cubicBezTo>
                  <a:pt x="69984" y="10111"/>
                  <a:pt x="54539" y="7747"/>
                  <a:pt x="31298" y="0"/>
                </a:cubicBezTo>
                <a:cubicBezTo>
                  <a:pt x="21773" y="3175"/>
                  <a:pt x="4519" y="-353"/>
                  <a:pt x="2723" y="9525"/>
                </a:cubicBezTo>
                <a:cubicBezTo>
                  <a:pt x="-4163" y="47399"/>
                  <a:pt x="845" y="102897"/>
                  <a:pt x="31298" y="133350"/>
                </a:cubicBezTo>
                <a:cubicBezTo>
                  <a:pt x="39393" y="141445"/>
                  <a:pt x="50348" y="146050"/>
                  <a:pt x="59873" y="152400"/>
                </a:cubicBezTo>
                <a:cubicBezTo>
                  <a:pt x="63048" y="161925"/>
                  <a:pt x="64908" y="171995"/>
                  <a:pt x="69398" y="180975"/>
                </a:cubicBezTo>
                <a:cubicBezTo>
                  <a:pt x="106327" y="254833"/>
                  <a:pt x="74032" y="166301"/>
                  <a:pt x="97973" y="238125"/>
                </a:cubicBezTo>
                <a:cubicBezTo>
                  <a:pt x="101148" y="288925"/>
                  <a:pt x="102170" y="339906"/>
                  <a:pt x="107498" y="390525"/>
                </a:cubicBezTo>
                <a:cubicBezTo>
                  <a:pt x="109568" y="410193"/>
                  <a:pt x="124081" y="433284"/>
                  <a:pt x="136073" y="447675"/>
                </a:cubicBezTo>
                <a:cubicBezTo>
                  <a:pt x="155039" y="470434"/>
                  <a:pt x="197290" y="506181"/>
                  <a:pt x="221798" y="514350"/>
                </a:cubicBezTo>
                <a:lnTo>
                  <a:pt x="250373" y="523875"/>
                </a:lnTo>
                <a:cubicBezTo>
                  <a:pt x="263073" y="520700"/>
                  <a:pt x="278251" y="522528"/>
                  <a:pt x="288473" y="514350"/>
                </a:cubicBezTo>
                <a:cubicBezTo>
                  <a:pt x="296313" y="508078"/>
                  <a:pt x="297998" y="495815"/>
                  <a:pt x="297998" y="485775"/>
                </a:cubicBezTo>
                <a:cubicBezTo>
                  <a:pt x="297998" y="473470"/>
                  <a:pt x="290678" y="411639"/>
                  <a:pt x="278948" y="390525"/>
                </a:cubicBezTo>
                <a:cubicBezTo>
                  <a:pt x="267829" y="370511"/>
                  <a:pt x="253548" y="352425"/>
                  <a:pt x="240848" y="333375"/>
                </a:cubicBezTo>
                <a:lnTo>
                  <a:pt x="221798" y="304800"/>
                </a:lnTo>
                <a:cubicBezTo>
                  <a:pt x="218623" y="292100"/>
                  <a:pt x="215113" y="279479"/>
                  <a:pt x="212273" y="266700"/>
                </a:cubicBezTo>
                <a:cubicBezTo>
                  <a:pt x="208761" y="250896"/>
                  <a:pt x="209125" y="233955"/>
                  <a:pt x="202748" y="219075"/>
                </a:cubicBezTo>
                <a:cubicBezTo>
                  <a:pt x="199211" y="210821"/>
                  <a:pt x="188460" y="211137"/>
                  <a:pt x="183698" y="200025"/>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8744497" y="1652355"/>
            <a:ext cx="315103" cy="514350"/>
          </a:xfrm>
          <a:custGeom>
            <a:avLst/>
            <a:gdLst>
              <a:gd name="connsiteX0" fmla="*/ 276803 w 315103"/>
              <a:gd name="connsiteY0" fmla="*/ 95250 h 514350"/>
              <a:gd name="connsiteX1" fmla="*/ 210128 w 315103"/>
              <a:gd name="connsiteY1" fmla="*/ 9525 h 514350"/>
              <a:gd name="connsiteX2" fmla="*/ 172028 w 315103"/>
              <a:gd name="connsiteY2" fmla="*/ 0 h 514350"/>
              <a:gd name="connsiteX3" fmla="*/ 57728 w 315103"/>
              <a:gd name="connsiteY3" fmla="*/ 9525 h 514350"/>
              <a:gd name="connsiteX4" fmla="*/ 48203 w 315103"/>
              <a:gd name="connsiteY4" fmla="*/ 38100 h 514350"/>
              <a:gd name="connsiteX5" fmla="*/ 57728 w 315103"/>
              <a:gd name="connsiteY5" fmla="*/ 123825 h 514350"/>
              <a:gd name="connsiteX6" fmla="*/ 76778 w 315103"/>
              <a:gd name="connsiteY6" fmla="*/ 152400 h 514350"/>
              <a:gd name="connsiteX7" fmla="*/ 86303 w 315103"/>
              <a:gd name="connsiteY7" fmla="*/ 180975 h 514350"/>
              <a:gd name="connsiteX8" fmla="*/ 76778 w 315103"/>
              <a:gd name="connsiteY8" fmla="*/ 247650 h 514350"/>
              <a:gd name="connsiteX9" fmla="*/ 19628 w 315103"/>
              <a:gd name="connsiteY9" fmla="*/ 304800 h 514350"/>
              <a:gd name="connsiteX10" fmla="*/ 10103 w 315103"/>
              <a:gd name="connsiteY10" fmla="*/ 428625 h 514350"/>
              <a:gd name="connsiteX11" fmla="*/ 19628 w 315103"/>
              <a:gd name="connsiteY11" fmla="*/ 457200 h 514350"/>
              <a:gd name="connsiteX12" fmla="*/ 57728 w 315103"/>
              <a:gd name="connsiteY12" fmla="*/ 466725 h 514350"/>
              <a:gd name="connsiteX13" fmla="*/ 86303 w 315103"/>
              <a:gd name="connsiteY13" fmla="*/ 485775 h 514350"/>
              <a:gd name="connsiteX14" fmla="*/ 181553 w 315103"/>
              <a:gd name="connsiteY14" fmla="*/ 514350 h 514350"/>
              <a:gd name="connsiteX15" fmla="*/ 200603 w 315103"/>
              <a:gd name="connsiteY15" fmla="*/ 485775 h 514350"/>
              <a:gd name="connsiteX16" fmla="*/ 181553 w 315103"/>
              <a:gd name="connsiteY16" fmla="*/ 457200 h 514350"/>
              <a:gd name="connsiteX17" fmla="*/ 162503 w 315103"/>
              <a:gd name="connsiteY17" fmla="*/ 400050 h 514350"/>
              <a:gd name="connsiteX18" fmla="*/ 152978 w 315103"/>
              <a:gd name="connsiteY18" fmla="*/ 371475 h 514350"/>
              <a:gd name="connsiteX19" fmla="*/ 191078 w 315103"/>
              <a:gd name="connsiteY19" fmla="*/ 228600 h 514350"/>
              <a:gd name="connsiteX20" fmla="*/ 276803 w 315103"/>
              <a:gd name="connsiteY20" fmla="*/ 219075 h 514350"/>
              <a:gd name="connsiteX21" fmla="*/ 305378 w 315103"/>
              <a:gd name="connsiteY21" fmla="*/ 209550 h 514350"/>
              <a:gd name="connsiteX22" fmla="*/ 314903 w 315103"/>
              <a:gd name="connsiteY22" fmla="*/ 180975 h 514350"/>
              <a:gd name="connsiteX23" fmla="*/ 276803 w 315103"/>
              <a:gd name="connsiteY23" fmla="*/ 952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5103" h="514350">
                <a:moveTo>
                  <a:pt x="276803" y="95250"/>
                </a:moveTo>
                <a:cubicBezTo>
                  <a:pt x="259341" y="66675"/>
                  <a:pt x="242890" y="30001"/>
                  <a:pt x="210128" y="9525"/>
                </a:cubicBezTo>
                <a:cubicBezTo>
                  <a:pt x="199027" y="2587"/>
                  <a:pt x="184728" y="3175"/>
                  <a:pt x="172028" y="0"/>
                </a:cubicBezTo>
                <a:cubicBezTo>
                  <a:pt x="133928" y="3175"/>
                  <a:pt x="94269" y="-1719"/>
                  <a:pt x="57728" y="9525"/>
                </a:cubicBezTo>
                <a:cubicBezTo>
                  <a:pt x="48132" y="12478"/>
                  <a:pt x="48203" y="28060"/>
                  <a:pt x="48203" y="38100"/>
                </a:cubicBezTo>
                <a:cubicBezTo>
                  <a:pt x="48203" y="66851"/>
                  <a:pt x="50755" y="95933"/>
                  <a:pt x="57728" y="123825"/>
                </a:cubicBezTo>
                <a:cubicBezTo>
                  <a:pt x="60504" y="134931"/>
                  <a:pt x="71658" y="142161"/>
                  <a:pt x="76778" y="152400"/>
                </a:cubicBezTo>
                <a:cubicBezTo>
                  <a:pt x="81268" y="161380"/>
                  <a:pt x="83128" y="171450"/>
                  <a:pt x="86303" y="180975"/>
                </a:cubicBezTo>
                <a:cubicBezTo>
                  <a:pt x="83128" y="203200"/>
                  <a:pt x="87422" y="227883"/>
                  <a:pt x="76778" y="247650"/>
                </a:cubicBezTo>
                <a:cubicBezTo>
                  <a:pt x="64005" y="271371"/>
                  <a:pt x="19628" y="304800"/>
                  <a:pt x="19628" y="304800"/>
                </a:cubicBezTo>
                <a:cubicBezTo>
                  <a:pt x="-3757" y="374954"/>
                  <a:pt x="-5353" y="351345"/>
                  <a:pt x="10103" y="428625"/>
                </a:cubicBezTo>
                <a:cubicBezTo>
                  <a:pt x="12072" y="438470"/>
                  <a:pt x="11788" y="450928"/>
                  <a:pt x="19628" y="457200"/>
                </a:cubicBezTo>
                <a:cubicBezTo>
                  <a:pt x="29850" y="465378"/>
                  <a:pt x="45028" y="463550"/>
                  <a:pt x="57728" y="466725"/>
                </a:cubicBezTo>
                <a:cubicBezTo>
                  <a:pt x="67253" y="473075"/>
                  <a:pt x="75842" y="481126"/>
                  <a:pt x="86303" y="485775"/>
                </a:cubicBezTo>
                <a:cubicBezTo>
                  <a:pt x="116118" y="499026"/>
                  <a:pt x="149888" y="506434"/>
                  <a:pt x="181553" y="514350"/>
                </a:cubicBezTo>
                <a:cubicBezTo>
                  <a:pt x="187903" y="504825"/>
                  <a:pt x="200603" y="497223"/>
                  <a:pt x="200603" y="485775"/>
                </a:cubicBezTo>
                <a:cubicBezTo>
                  <a:pt x="200603" y="474327"/>
                  <a:pt x="186202" y="467661"/>
                  <a:pt x="181553" y="457200"/>
                </a:cubicBezTo>
                <a:cubicBezTo>
                  <a:pt x="173398" y="438850"/>
                  <a:pt x="168853" y="419100"/>
                  <a:pt x="162503" y="400050"/>
                </a:cubicBezTo>
                <a:lnTo>
                  <a:pt x="152978" y="371475"/>
                </a:lnTo>
                <a:cubicBezTo>
                  <a:pt x="154603" y="351979"/>
                  <a:pt x="138647" y="246077"/>
                  <a:pt x="191078" y="228600"/>
                </a:cubicBezTo>
                <a:cubicBezTo>
                  <a:pt x="218353" y="219508"/>
                  <a:pt x="248228" y="222250"/>
                  <a:pt x="276803" y="219075"/>
                </a:cubicBezTo>
                <a:cubicBezTo>
                  <a:pt x="286328" y="215900"/>
                  <a:pt x="298278" y="216650"/>
                  <a:pt x="305378" y="209550"/>
                </a:cubicBezTo>
                <a:cubicBezTo>
                  <a:pt x="312478" y="202450"/>
                  <a:pt x="316012" y="190954"/>
                  <a:pt x="314903" y="180975"/>
                </a:cubicBezTo>
                <a:cubicBezTo>
                  <a:pt x="309786" y="134918"/>
                  <a:pt x="294265" y="123825"/>
                  <a:pt x="276803" y="9525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765841" y="2976330"/>
            <a:ext cx="350587" cy="356206"/>
          </a:xfrm>
          <a:custGeom>
            <a:avLst/>
            <a:gdLst>
              <a:gd name="connsiteX0" fmla="*/ 26734 w 350587"/>
              <a:gd name="connsiteY0" fmla="*/ 352425 h 356206"/>
              <a:gd name="connsiteX1" fmla="*/ 341059 w 350587"/>
              <a:gd name="connsiteY1" fmla="*/ 342900 h 356206"/>
              <a:gd name="connsiteX2" fmla="*/ 350584 w 350587"/>
              <a:gd name="connsiteY2" fmla="*/ 314325 h 356206"/>
              <a:gd name="connsiteX3" fmla="*/ 341059 w 350587"/>
              <a:gd name="connsiteY3" fmla="*/ 114300 h 356206"/>
              <a:gd name="connsiteX4" fmla="*/ 322009 w 350587"/>
              <a:gd name="connsiteY4" fmla="*/ 85725 h 356206"/>
              <a:gd name="connsiteX5" fmla="*/ 264859 w 350587"/>
              <a:gd name="connsiteY5" fmla="*/ 66675 h 356206"/>
              <a:gd name="connsiteX6" fmla="*/ 245809 w 350587"/>
              <a:gd name="connsiteY6" fmla="*/ 38100 h 356206"/>
              <a:gd name="connsiteX7" fmla="*/ 236284 w 350587"/>
              <a:gd name="connsiteY7" fmla="*/ 9525 h 356206"/>
              <a:gd name="connsiteX8" fmla="*/ 207709 w 350587"/>
              <a:gd name="connsiteY8" fmla="*/ 0 h 356206"/>
              <a:gd name="connsiteX9" fmla="*/ 150559 w 350587"/>
              <a:gd name="connsiteY9" fmla="*/ 38100 h 356206"/>
              <a:gd name="connsiteX10" fmla="*/ 131509 w 350587"/>
              <a:gd name="connsiteY10" fmla="*/ 95250 h 356206"/>
              <a:gd name="connsiteX11" fmla="*/ 121984 w 350587"/>
              <a:gd name="connsiteY11" fmla="*/ 200025 h 356206"/>
              <a:gd name="connsiteX12" fmla="*/ 83884 w 350587"/>
              <a:gd name="connsiteY12" fmla="*/ 219075 h 356206"/>
              <a:gd name="connsiteX13" fmla="*/ 26734 w 350587"/>
              <a:gd name="connsiteY13" fmla="*/ 266700 h 356206"/>
              <a:gd name="connsiteX14" fmla="*/ 17209 w 350587"/>
              <a:gd name="connsiteY14" fmla="*/ 295275 h 356206"/>
              <a:gd name="connsiteX15" fmla="*/ 26734 w 350587"/>
              <a:gd name="connsiteY15" fmla="*/ 352425 h 35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0587" h="356206">
                <a:moveTo>
                  <a:pt x="26734" y="352425"/>
                </a:moveTo>
                <a:cubicBezTo>
                  <a:pt x="80709" y="360362"/>
                  <a:pt x="236954" y="355148"/>
                  <a:pt x="341059" y="342900"/>
                </a:cubicBezTo>
                <a:cubicBezTo>
                  <a:pt x="351030" y="341727"/>
                  <a:pt x="350584" y="324365"/>
                  <a:pt x="350584" y="314325"/>
                </a:cubicBezTo>
                <a:cubicBezTo>
                  <a:pt x="350584" y="247574"/>
                  <a:pt x="349338" y="180535"/>
                  <a:pt x="341059" y="114300"/>
                </a:cubicBezTo>
                <a:cubicBezTo>
                  <a:pt x="339639" y="102941"/>
                  <a:pt x="331717" y="91792"/>
                  <a:pt x="322009" y="85725"/>
                </a:cubicBezTo>
                <a:cubicBezTo>
                  <a:pt x="304981" y="75082"/>
                  <a:pt x="264859" y="66675"/>
                  <a:pt x="264859" y="66675"/>
                </a:cubicBezTo>
                <a:cubicBezTo>
                  <a:pt x="258509" y="57150"/>
                  <a:pt x="250929" y="48339"/>
                  <a:pt x="245809" y="38100"/>
                </a:cubicBezTo>
                <a:cubicBezTo>
                  <a:pt x="241319" y="29120"/>
                  <a:pt x="243384" y="16625"/>
                  <a:pt x="236284" y="9525"/>
                </a:cubicBezTo>
                <a:cubicBezTo>
                  <a:pt x="229184" y="2425"/>
                  <a:pt x="217234" y="3175"/>
                  <a:pt x="207709" y="0"/>
                </a:cubicBezTo>
                <a:cubicBezTo>
                  <a:pt x="180859" y="8950"/>
                  <a:pt x="166775" y="8912"/>
                  <a:pt x="150559" y="38100"/>
                </a:cubicBezTo>
                <a:cubicBezTo>
                  <a:pt x="140807" y="55653"/>
                  <a:pt x="131509" y="95250"/>
                  <a:pt x="131509" y="95250"/>
                </a:cubicBezTo>
                <a:cubicBezTo>
                  <a:pt x="128334" y="130175"/>
                  <a:pt x="134573" y="167293"/>
                  <a:pt x="121984" y="200025"/>
                </a:cubicBezTo>
                <a:cubicBezTo>
                  <a:pt x="116887" y="213278"/>
                  <a:pt x="96212" y="212030"/>
                  <a:pt x="83884" y="219075"/>
                </a:cubicBezTo>
                <a:cubicBezTo>
                  <a:pt x="52942" y="236756"/>
                  <a:pt x="53001" y="240433"/>
                  <a:pt x="26734" y="266700"/>
                </a:cubicBezTo>
                <a:cubicBezTo>
                  <a:pt x="23559" y="276225"/>
                  <a:pt x="17209" y="285235"/>
                  <a:pt x="17209" y="295275"/>
                </a:cubicBezTo>
                <a:cubicBezTo>
                  <a:pt x="17209" y="311464"/>
                  <a:pt x="-27241" y="344488"/>
                  <a:pt x="26734" y="352425"/>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130626" y="5623884"/>
            <a:ext cx="3628447" cy="1077218"/>
          </a:xfrm>
          <a:prstGeom prst="rect">
            <a:avLst/>
          </a:prstGeom>
          <a:noFill/>
          <a:ln>
            <a:solidFill>
              <a:srgbClr val="000000"/>
            </a:solidFill>
          </a:ln>
        </p:spPr>
        <p:txBody>
          <a:bodyPr wrap="square" rtlCol="0">
            <a:spAutoFit/>
          </a:bodyPr>
          <a:lstStyle/>
          <a:p>
            <a:pPr marL="342900" indent="-342900">
              <a:buAutoNum type="arabicParenR"/>
            </a:pPr>
            <a:r>
              <a:rPr lang="en-US" sz="1600" b="1" dirty="0" smtClean="0">
                <a:solidFill>
                  <a:schemeClr val="accent1"/>
                </a:solidFill>
              </a:rPr>
              <a:t>20%</a:t>
            </a:r>
          </a:p>
          <a:p>
            <a:pPr marL="342900" indent="-342900">
              <a:buAutoNum type="arabicParenR"/>
            </a:pPr>
            <a:r>
              <a:rPr lang="en-US" sz="1600" b="1" dirty="0" smtClean="0">
                <a:solidFill>
                  <a:schemeClr val="accent1"/>
                </a:solidFill>
              </a:rPr>
              <a:t>If your location is not contained within the circled areas, topsoil is threatened.</a:t>
            </a:r>
            <a:endParaRPr lang="en-US" sz="1600" b="1" dirty="0">
              <a:solidFill>
                <a:schemeClr val="accent1"/>
              </a:solidFill>
            </a:endParaRPr>
          </a:p>
        </p:txBody>
      </p:sp>
      <p:sp>
        <p:nvSpPr>
          <p:cNvPr id="15" name="Rectangle 14"/>
          <p:cNvSpPr/>
          <p:nvPr/>
        </p:nvSpPr>
        <p:spPr>
          <a:xfrm>
            <a:off x="264825" y="4510664"/>
            <a:ext cx="8915400" cy="984885"/>
          </a:xfrm>
          <a:prstGeom prst="rect">
            <a:avLst/>
          </a:prstGeom>
          <a:noFill/>
        </p:spPr>
        <p:txBody>
          <a:bodyPr wrap="square">
            <a:spAutoFit/>
          </a:bodyPr>
          <a:lstStyle/>
          <a:p>
            <a:pPr>
              <a:spcAft>
                <a:spcPts val="600"/>
              </a:spcAft>
            </a:pPr>
            <a:r>
              <a:rPr lang="en-US" sz="1600" b="1" dirty="0" smtClean="0">
                <a:solidFill>
                  <a:srgbClr val="FF0000"/>
                </a:solidFill>
              </a:rPr>
              <a:t>Based </a:t>
            </a:r>
            <a:r>
              <a:rPr lang="en-US" sz="1600" b="1" dirty="0">
                <a:solidFill>
                  <a:srgbClr val="FF0000"/>
                </a:solidFill>
              </a:rPr>
              <a:t>on the two figures, </a:t>
            </a:r>
            <a:endParaRPr lang="en-US" sz="1600" b="1" dirty="0" smtClean="0">
              <a:solidFill>
                <a:srgbClr val="FF0000"/>
              </a:solidFill>
            </a:endParaRPr>
          </a:p>
          <a:p>
            <a:pPr marL="342900" indent="-342900">
              <a:spcAft>
                <a:spcPts val="600"/>
              </a:spcAft>
              <a:buAutoNum type="arabicParenR"/>
            </a:pPr>
            <a:r>
              <a:rPr lang="en-US" sz="1600" b="1" dirty="0">
                <a:solidFill>
                  <a:srgbClr val="FF0000"/>
                </a:solidFill>
              </a:rPr>
              <a:t>H</a:t>
            </a:r>
            <a:r>
              <a:rPr lang="en-US" sz="1600" b="1" dirty="0" smtClean="0">
                <a:solidFill>
                  <a:srgbClr val="FF0000"/>
                </a:solidFill>
              </a:rPr>
              <a:t>ow </a:t>
            </a:r>
            <a:r>
              <a:rPr lang="en-US" sz="1600" b="1" dirty="0">
                <a:solidFill>
                  <a:srgbClr val="FF0000"/>
                </a:solidFill>
              </a:rPr>
              <a:t>much area could potentially generate new soil? (Estimate to the nearest 10</a:t>
            </a:r>
            <a:r>
              <a:rPr lang="en-US" sz="1600" b="1" dirty="0" smtClean="0">
                <a:solidFill>
                  <a:srgbClr val="FF0000"/>
                </a:solidFill>
              </a:rPr>
              <a:t>%.) </a:t>
            </a:r>
          </a:p>
          <a:p>
            <a:pPr marL="342900" indent="-342900">
              <a:spcAft>
                <a:spcPts val="600"/>
              </a:spcAft>
              <a:buAutoNum type="arabicParenR"/>
            </a:pPr>
            <a:r>
              <a:rPr lang="en-US" sz="1600" b="1" dirty="0" smtClean="0">
                <a:solidFill>
                  <a:srgbClr val="FF0000"/>
                </a:solidFill>
              </a:rPr>
              <a:t>Is </a:t>
            </a:r>
            <a:r>
              <a:rPr lang="en-US" sz="1600" b="1" dirty="0">
                <a:solidFill>
                  <a:srgbClr val="FF0000"/>
                </a:solidFill>
              </a:rPr>
              <a:t>the soil at your location threatened under present erosion rates?</a:t>
            </a:r>
          </a:p>
        </p:txBody>
      </p:sp>
      <p:sp>
        <p:nvSpPr>
          <p:cNvPr id="18" name="Rectangle 17"/>
          <p:cNvSpPr/>
          <p:nvPr/>
        </p:nvSpPr>
        <p:spPr>
          <a:xfrm>
            <a:off x="4963650" y="147351"/>
            <a:ext cx="4095950" cy="830997"/>
          </a:xfrm>
          <a:prstGeom prst="rect">
            <a:avLst/>
          </a:prstGeom>
          <a:noFill/>
        </p:spPr>
        <p:txBody>
          <a:bodyPr wrap="square">
            <a:spAutoFit/>
          </a:bodyPr>
          <a:lstStyle/>
          <a:p>
            <a:pPr>
              <a:spcAft>
                <a:spcPts val="600"/>
              </a:spcAft>
            </a:pPr>
            <a:r>
              <a:rPr lang="en-US" sz="1600" dirty="0" smtClean="0">
                <a:solidFill>
                  <a:srgbClr val="002060"/>
                </a:solidFill>
              </a:rPr>
              <a:t>In figure B, all regions that are colored in have erosion rates that exceed soil production rates. </a:t>
            </a:r>
            <a:endParaRPr lang="en-US" sz="1600" b="1" dirty="0">
              <a:solidFill>
                <a:schemeClr val="tx2"/>
              </a:solidFill>
            </a:endParaRPr>
          </a:p>
        </p:txBody>
      </p:sp>
      <p:sp>
        <p:nvSpPr>
          <p:cNvPr id="11" name="TextBox 10"/>
          <p:cNvSpPr txBox="1"/>
          <p:nvPr/>
        </p:nvSpPr>
        <p:spPr>
          <a:xfrm>
            <a:off x="3537216" y="5614767"/>
            <a:ext cx="1542782" cy="338554"/>
          </a:xfrm>
          <a:prstGeom prst="rect">
            <a:avLst/>
          </a:prstGeom>
          <a:noFill/>
        </p:spPr>
        <p:txBody>
          <a:bodyPr wrap="square" rtlCol="0">
            <a:spAutoFit/>
          </a:bodyPr>
          <a:lstStyle/>
          <a:p>
            <a:pPr algn="r"/>
            <a:r>
              <a:rPr lang="en-US" sz="1600" b="1" dirty="0" smtClean="0">
                <a:solidFill>
                  <a:schemeClr val="tx2">
                    <a:lumMod val="60000"/>
                    <a:lumOff val="40000"/>
                  </a:schemeClr>
                </a:solidFill>
              </a:rPr>
              <a:t>Answers:</a:t>
            </a:r>
            <a:endParaRPr lang="en-US" sz="1600" b="1" dirty="0">
              <a:solidFill>
                <a:schemeClr val="tx2">
                  <a:lumMod val="60000"/>
                  <a:lumOff val="40000"/>
                </a:schemeClr>
              </a:solidFill>
            </a:endParaRPr>
          </a:p>
        </p:txBody>
      </p:sp>
    </p:spTree>
    <p:extLst>
      <p:ext uri="{BB962C8B-B14F-4D97-AF65-F5344CB8AC3E}">
        <p14:creationId xmlns:p14="http://schemas.microsoft.com/office/powerpoint/2010/main" val="23398646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0880" y="448473"/>
            <a:ext cx="6883120" cy="1905000"/>
          </a:xfrm>
        </p:spPr>
        <p:txBody>
          <a:bodyPr>
            <a:noAutofit/>
          </a:bodyPr>
          <a:lstStyle/>
          <a:p>
            <a:pPr algn="l"/>
            <a:r>
              <a:rPr lang="en-US" sz="3600" dirty="0" smtClean="0"/>
              <a:t>Unit 4 – Using </a:t>
            </a:r>
            <a:r>
              <a:rPr lang="en-US" sz="3600" dirty="0" err="1" smtClean="0"/>
              <a:t>SoilWeb</a:t>
            </a:r>
            <a:r>
              <a:rPr lang="en-US" sz="3600" dirty="0"/>
              <a:t>™ </a:t>
            </a:r>
            <a:r>
              <a:rPr lang="en-US" sz="3600" dirty="0" smtClean="0"/>
              <a:t>to Investigate the Soil </a:t>
            </a:r>
            <a:r>
              <a:rPr lang="en-US" sz="3600" dirty="0"/>
              <a:t>Beneath You</a:t>
            </a:r>
            <a:br>
              <a:rPr lang="en-US" sz="3600" dirty="0"/>
            </a:br>
            <a:r>
              <a:rPr lang="en-US" sz="2400" dirty="0">
                <a:solidFill>
                  <a:srgbClr val="FF0000"/>
                </a:solidFill>
                <a:hlinkClick r:id="rId3"/>
              </a:rPr>
              <a:t>http://casoilresource.lawr.ucdavis.edu/gmap</a:t>
            </a:r>
            <a:r>
              <a:rPr lang="en-US" sz="2400" dirty="0" smtClean="0">
                <a:solidFill>
                  <a:srgbClr val="FF0000"/>
                </a:solidFill>
                <a:hlinkClick r:id="rId3"/>
              </a:rPr>
              <a:t>/</a:t>
            </a:r>
            <a:r>
              <a:rPr lang="en-US" sz="2400" dirty="0" smtClean="0">
                <a:solidFill>
                  <a:srgbClr val="FF0000"/>
                </a:solidFill>
              </a:rPr>
              <a:t/>
            </a:r>
            <a:br>
              <a:rPr lang="en-US" sz="2400" dirty="0" smtClean="0">
                <a:solidFill>
                  <a:srgbClr val="FF0000"/>
                </a:solidFill>
              </a:rPr>
            </a:br>
            <a:endParaRPr lang="en-US" sz="2400" dirty="0">
              <a:solidFill>
                <a:srgbClr val="FF0000"/>
              </a:solidFill>
            </a:endParaRPr>
          </a:p>
        </p:txBody>
      </p:sp>
      <p:sp>
        <p:nvSpPr>
          <p:cNvPr id="3" name="Content Placeholder 2"/>
          <p:cNvSpPr>
            <a:spLocks noGrp="1"/>
          </p:cNvSpPr>
          <p:nvPr>
            <p:ph idx="1"/>
          </p:nvPr>
        </p:nvSpPr>
        <p:spPr>
          <a:xfrm>
            <a:off x="578554" y="4746978"/>
            <a:ext cx="7916334" cy="1715912"/>
          </a:xfrm>
          <a:solidFill>
            <a:srgbClr val="5493F0">
              <a:alpha val="74000"/>
            </a:srgbClr>
          </a:solidFill>
        </p:spPr>
        <p:txBody>
          <a:bodyPr>
            <a:normAutofit/>
          </a:bodyPr>
          <a:lstStyle/>
          <a:p>
            <a:pPr marL="0" indent="0" algn="ctr">
              <a:buNone/>
            </a:pPr>
            <a:r>
              <a:rPr lang="en-US" dirty="0" smtClean="0"/>
              <a:t>Students do pre-work reading and reflection in which they learn about the importance of organic matter, a key factor in soil fertility</a:t>
            </a:r>
          </a:p>
        </p:txBody>
      </p:sp>
      <p:pic>
        <p:nvPicPr>
          <p:cNvPr id="6" name="Picture 5" descr="unit4.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60880" y="2114616"/>
            <a:ext cx="6883120" cy="2457384"/>
          </a:xfrm>
          <a:prstGeom prst="rect">
            <a:avLst/>
          </a:prstGeom>
        </p:spPr>
      </p:pic>
      <p:pic>
        <p:nvPicPr>
          <p:cNvPr id="7" name="Picture 6" descr="sidebar.tif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111" y="606777"/>
            <a:ext cx="2088444" cy="4060401"/>
          </a:xfrm>
          <a:prstGeom prst="rect">
            <a:avLst/>
          </a:prstGeom>
        </p:spPr>
      </p:pic>
    </p:spTree>
    <p:extLst>
      <p:ext uri="{BB962C8B-B14F-4D97-AF65-F5344CB8AC3E}">
        <p14:creationId xmlns:p14="http://schemas.microsoft.com/office/powerpoint/2010/main" val="170993573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nTeGr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InTeGr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7865</TotalTime>
  <Words>3069</Words>
  <Application>Microsoft Macintosh PowerPoint</Application>
  <PresentationFormat>On-screen Show (4:3)</PresentationFormat>
  <Paragraphs>364</Paragraphs>
  <Slides>55</Slides>
  <Notes>39</Notes>
  <HiddenSlides>0</HiddenSlides>
  <MMClips>0</MMClips>
  <ScaleCrop>false</ScaleCrop>
  <HeadingPairs>
    <vt:vector size="4" baseType="variant">
      <vt:variant>
        <vt:lpstr>Theme</vt:lpstr>
      </vt:variant>
      <vt:variant>
        <vt:i4>4</vt:i4>
      </vt:variant>
      <vt:variant>
        <vt:lpstr>Slide Titles</vt:lpstr>
      </vt:variant>
      <vt:variant>
        <vt:i4>55</vt:i4>
      </vt:variant>
    </vt:vector>
  </HeadingPairs>
  <TitlesOfParts>
    <vt:vector size="59" baseType="lpstr">
      <vt:lpstr>InTeGrate</vt:lpstr>
      <vt:lpstr>Custom Design</vt:lpstr>
      <vt:lpstr>1_InTeGrate</vt:lpstr>
      <vt:lpstr>Office Theme</vt:lpstr>
      <vt:lpstr>PowerPoint Presentation</vt:lpstr>
      <vt:lpstr>Teaching about Soils as a Critical Resource: Materials and Activities for your Classroom</vt:lpstr>
      <vt:lpstr>Overview of Webinar</vt:lpstr>
      <vt:lpstr>Soils and Society</vt:lpstr>
      <vt:lpstr>A Growing Concern Module</vt:lpstr>
      <vt:lpstr>Unit 3 – Natural and Agricultural Erosion Rates</vt:lpstr>
      <vt:lpstr>Visualize the average cropland erosion in  1 year = 0.6 mm</vt:lpstr>
      <vt:lpstr>PowerPoint Presentation</vt:lpstr>
      <vt:lpstr>Unit 4 – Using SoilWeb™ to Investigate the Soil Beneath You http://casoilresource.lawr.ucdavis.edu/gmap/ </vt:lpstr>
      <vt:lpstr>Soil Horizons</vt:lpstr>
      <vt:lpstr>Using SoilWeb™ to Examine Local Soil Horizons &amp; Percent Soil Organic Matter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2 Mapping Patterns</vt:lpstr>
      <vt:lpstr>Unit 2: Mapping Patterns</vt:lpstr>
      <vt:lpstr>PowerPoint Presentation</vt:lpstr>
      <vt:lpstr>PowerPoint Presentation</vt:lpstr>
      <vt:lpstr>PowerPoint Presentation</vt:lpstr>
      <vt:lpstr>Soils, Systems and Society Module Lessons Learned</vt:lpstr>
      <vt:lpstr>Systems Thinking</vt:lpstr>
      <vt:lpstr>Earth Systems Concept Mapping</vt:lpstr>
      <vt:lpstr>Example of Preservice Teacher Concept Map</vt:lpstr>
      <vt:lpstr>Soils, Systems and Society Kit</vt:lpstr>
      <vt:lpstr>A Growing Concern Module</vt:lpstr>
      <vt:lpstr>PowerPoint Presentation</vt:lpstr>
      <vt:lpstr>Unit 5: Predicting the effects of climate change on soil loss http://serc.carleton.edu/integrate/teaching_materials/sustain_agriculture/activity5.html</vt:lpstr>
      <vt:lpstr>PowerPoint Presentation</vt:lpstr>
      <vt:lpstr>The relationship between precipitation and soil erosion is a complex system.</vt:lpstr>
      <vt:lpstr>This diagram illustrates relationships between factors that influence erosion in agricultural systems.</vt:lpstr>
      <vt:lpstr>The direction of the arrows indicates cause and effect relationships.</vt:lpstr>
      <vt:lpstr>For example, this arrow tells us that changes in precipitation cause changes in runoff.</vt:lpstr>
      <vt:lpstr>If it were pointing the other way, that would mean that changes in runoff cause changes in precipitation. This doesn’t make much sense! </vt:lpstr>
      <vt:lpstr>But, the direction of the arrows doesn’t tell us how a factor impacts other factors.</vt:lpstr>
      <vt:lpstr>The + and – signs indicate what type of relationship exists between the factors.</vt:lpstr>
      <vt:lpstr>A positive relationship means that a change in one factor causes an effect on another factor in the same direction.</vt:lpstr>
      <vt:lpstr>For example, this arrow indicates that…  an increase in precipitation causes an increase in runoff  AND  a decrease in precipitation causes a decrease in runoff</vt:lpstr>
      <vt:lpstr>PowerPoint Presentation</vt:lpstr>
      <vt:lpstr>For example, this arrow indicates that…  an increase in crop yield causes a decrease in erosion AND  a decrease in crop yield causes an increase in erosion</vt:lpstr>
      <vt:lpstr>So, we can use this diagram to describe relationships between factors that influence erosion in agricultural systems and predict how changes in one factor will influence other factors.</vt:lpstr>
      <vt:lpstr>Models for Syracuse, Nebraska, predict that precipitation will decrease overall for the region. Erosion is also expected to decrease for wheat.  Which pathway is most likely to be dominant for wheat?</vt:lpstr>
      <vt:lpstr>The same models predict that, while precipitation decreases overall for the region, erosion is expected to increase for cornfields.  Which pathway is most likely to be dominant for corn? </vt:lpstr>
      <vt:lpstr>Based on these pathways, which crop do you think is more severely impacted by the decrease in precipitation? </vt:lpstr>
      <vt:lpstr>PowerPoint Presentation</vt:lpstr>
      <vt:lpstr>Both soils modules:</vt:lpstr>
      <vt:lpstr>Resources</vt:lpstr>
      <vt:lpstr>Resources</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agriculture as a context for developing earth systems thinking in undergraduate geoscience courses</dc:title>
  <dc:subject/>
  <dc:creator/>
  <cp:keywords/>
  <dc:description/>
  <cp:lastModifiedBy>Alice Newman</cp:lastModifiedBy>
  <cp:revision>285</cp:revision>
  <cp:lastPrinted>2014-10-14T15:23:21Z</cp:lastPrinted>
  <dcterms:modified xsi:type="dcterms:W3CDTF">2016-04-20T21:38:31Z</dcterms:modified>
  <cp:category/>
</cp:coreProperties>
</file>