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81" r:id="rId2"/>
    <p:sldId id="297" r:id="rId3"/>
    <p:sldId id="289" r:id="rId4"/>
    <p:sldId id="284" r:id="rId5"/>
    <p:sldId id="333" r:id="rId6"/>
    <p:sldId id="328" r:id="rId7"/>
    <p:sldId id="382" r:id="rId8"/>
    <p:sldId id="383" r:id="rId9"/>
    <p:sldId id="387" r:id="rId10"/>
    <p:sldId id="388" r:id="rId11"/>
    <p:sldId id="385" r:id="rId12"/>
    <p:sldId id="416" r:id="rId13"/>
    <p:sldId id="389" r:id="rId14"/>
    <p:sldId id="390" r:id="rId15"/>
    <p:sldId id="409" r:id="rId16"/>
    <p:sldId id="404" r:id="rId17"/>
    <p:sldId id="407" r:id="rId18"/>
    <p:sldId id="406" r:id="rId19"/>
    <p:sldId id="392" r:id="rId20"/>
    <p:sldId id="393" r:id="rId21"/>
    <p:sldId id="395" r:id="rId22"/>
    <p:sldId id="399" r:id="rId23"/>
    <p:sldId id="401" r:id="rId24"/>
    <p:sldId id="402" r:id="rId25"/>
    <p:sldId id="397" r:id="rId26"/>
    <p:sldId id="398" r:id="rId27"/>
    <p:sldId id="410" r:id="rId28"/>
    <p:sldId id="415" r:id="rId29"/>
    <p:sldId id="418" r:id="rId30"/>
    <p:sldId id="417" r:id="rId31"/>
    <p:sldId id="419" r:id="rId32"/>
    <p:sldId id="420" r:id="rId33"/>
    <p:sldId id="414" r:id="rId34"/>
    <p:sldId id="421" r:id="rId35"/>
    <p:sldId id="422" r:id="rId36"/>
  </p:sldIdLst>
  <p:sldSz cx="9144000" cy="6858000" type="screen4x3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9900"/>
    <a:srgbClr val="FF99FF"/>
    <a:srgbClr val="FFCC00"/>
    <a:srgbClr val="66CCFF"/>
    <a:srgbClr val="5A0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99" autoAdjust="0"/>
    <p:restoredTop sz="85326" autoAdjust="0"/>
  </p:normalViewPr>
  <p:slideViewPr>
    <p:cSldViewPr>
      <p:cViewPr>
        <p:scale>
          <a:sx n="106" d="100"/>
          <a:sy n="106" d="100"/>
        </p:scale>
        <p:origin x="-1764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notesViewPr>
    <p:cSldViewPr snapToGrid="0" snapToObjects="1">
      <p:cViewPr varScale="1">
        <p:scale>
          <a:sx n="73" d="100"/>
          <a:sy n="73" d="100"/>
        </p:scale>
        <p:origin x="-3952" y="-104"/>
      </p:cViewPr>
      <p:guideLst>
        <p:guide orient="horz" pos="2933"/>
        <p:guide pos="221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863" y="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45872-DC69-467B-8ED5-CF47C054CC4A}" type="datetimeFigureOut">
              <a:rPr lang="en-US" smtClean="0"/>
              <a:pPr/>
              <a:t>05/27/2015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77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3263" y="4422775"/>
            <a:ext cx="5619750" cy="4191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55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863" y="884555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0D682-C319-476E-814B-56477AA1FA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45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5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microstock.pl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s.usda.gov/is/graphics/photos/k5951-1.htm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 title and ask Molly to speak about technology/chat.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0D682-C319-476E-814B-56477AA1FAB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35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10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11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12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13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14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https://www.flickr.com/photos/jurvetson/7299795758/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Meteor Crater from the south,</a:t>
            </a:r>
            <a:r>
              <a:rPr lang="en-US" baseline="0" dirty="0" smtClean="0"/>
              <a:t> photographer</a:t>
            </a:r>
            <a:r>
              <a:rPr lang="en-US" dirty="0" smtClean="0"/>
              <a:t> Steve </a:t>
            </a:r>
            <a:r>
              <a:rPr lang="en-US" dirty="0" err="1" smtClean="0"/>
              <a:t>Jurvetson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CC 2.0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15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16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3602">
              <a:defRPr/>
            </a:pPr>
            <a:r>
              <a:rPr lang="en-US" dirty="0" smtClean="0"/>
              <a:t>Elementary school students - Public domain image from </a:t>
            </a:r>
            <a:r>
              <a:rPr lang="en-US" dirty="0" err="1" smtClean="0"/>
              <a:t>Werner100359</a:t>
            </a:r>
            <a:r>
              <a:rPr lang="en-US" dirty="0" smtClean="0"/>
              <a:t>. Substation </a:t>
            </a:r>
            <a:r>
              <a:rPr lang="en-US" baseline="0" dirty="0" smtClean="0"/>
              <a:t> - Public domain image from </a:t>
            </a:r>
            <a:r>
              <a:rPr lang="en-US" dirty="0" err="1" smtClean="0"/>
              <a:t>WinterCity296</a:t>
            </a:r>
            <a:r>
              <a:rPr lang="en-US" dirty="0" smtClean="0"/>
              <a:t> </a:t>
            </a:r>
            <a:r>
              <a:rPr lang="en-US" dirty="0" err="1" smtClean="0"/>
              <a:t>WinterforceMedia</a:t>
            </a:r>
            <a:r>
              <a:rPr lang="en-US" dirty="0" smtClean="0"/>
              <a:t>.</a:t>
            </a:r>
          </a:p>
          <a:p>
            <a:pPr defTabSz="933602">
              <a:defRPr/>
            </a:pPr>
            <a:r>
              <a:rPr lang="en-US" smtClean="0"/>
              <a:t>http://upload.wikimedia.org/wikipedia/commons/a/a1/Boy_and_girl_on_skateboards.JPG</a:t>
            </a:r>
            <a:endParaRPr lang="en-US" dirty="0" smtClean="0"/>
          </a:p>
          <a:p>
            <a:pPr defTabSz="933602">
              <a:defRPr/>
            </a:pPr>
            <a:r>
              <a:rPr lang="en-US" dirty="0" smtClean="0"/>
              <a:t>http://en.wikipedia.org/wiki/Electric_power_distribution#mediaviewer/File:NCPC_Power_Plant_Yellowknife_Northwest_Territories_Canada_08.jpg</a:t>
            </a:r>
          </a:p>
          <a:p>
            <a:pPr defTabSz="93360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4A956-EDDC-47C5-9CC8-69014023FB4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19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20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6801">
              <a:defRPr/>
            </a:pPr>
            <a:r>
              <a:rPr lang="en-US" dirty="0" smtClean="0"/>
              <a:t>Image 1:</a:t>
            </a:r>
            <a:r>
              <a:rPr lang="en-US" baseline="0" dirty="0" smtClean="0"/>
              <a:t> </a:t>
            </a:r>
            <a:r>
              <a:rPr lang="en-US" dirty="0" smtClean="0"/>
              <a:t>Frank Slide, </a:t>
            </a:r>
            <a:r>
              <a:rPr lang="en-US" dirty="0" err="1" smtClean="0"/>
              <a:t>Canada</a:t>
            </a:r>
            <a:r>
              <a:rPr lang="en-US" dirty="0" err="1" smtClean="0">
                <a:hlinkClick r:id="rId3"/>
              </a:rPr>
              <a:t>CC</a:t>
            </a:r>
            <a:r>
              <a:rPr lang="en-US" dirty="0" smtClean="0">
                <a:hlinkClick r:id="rId3"/>
              </a:rPr>
              <a:t> BY 2.5</a:t>
            </a:r>
            <a:r>
              <a:rPr lang="en-US" dirty="0" smtClean="0"/>
              <a:t> view terms</a:t>
            </a:r>
          </a:p>
          <a:p>
            <a:r>
              <a:rPr lang="en-US" dirty="0" smtClean="0"/>
              <a:t>Author: </a:t>
            </a:r>
            <a:r>
              <a:rPr lang="en-US" dirty="0" err="1" smtClean="0"/>
              <a:t>Marek</a:t>
            </a:r>
            <a:r>
              <a:rPr lang="en-US" dirty="0" smtClean="0"/>
              <a:t> </a:t>
            </a:r>
            <a:r>
              <a:rPr lang="en-US" dirty="0" err="1" smtClean="0"/>
              <a:t>Ślusarczyk</a:t>
            </a:r>
            <a:r>
              <a:rPr lang="en-US" dirty="0" smtClean="0"/>
              <a:t> or </a:t>
            </a:r>
            <a:r>
              <a:rPr lang="en-US" dirty="0" smtClean="0">
                <a:hlinkClick r:id="rId4"/>
              </a:rPr>
              <a:t>www.microstock.pl</a:t>
            </a:r>
            <a:r>
              <a:rPr lang="en-US" dirty="0" smtClean="0"/>
              <a:t>. In case of any doubts feel free to e-mail me: </a:t>
            </a:r>
            <a:r>
              <a:rPr lang="en-US" dirty="0" err="1" smtClean="0"/>
              <a:t>marek</a:t>
            </a:r>
            <a:r>
              <a:rPr lang="en-US" dirty="0" smtClean="0"/>
              <a:t> (at) </a:t>
            </a:r>
            <a:r>
              <a:rPr lang="en-US" dirty="0" err="1" smtClean="0"/>
              <a:t>microstock</a:t>
            </a:r>
            <a:r>
              <a:rPr lang="en-US" dirty="0" smtClean="0"/>
              <a:t> pl.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Frank_Slide#mediaviewer</a:t>
            </a:r>
            <a:r>
              <a:rPr lang="en-US" dirty="0" smtClean="0"/>
              <a:t>/File:Frank_Slide,_</a:t>
            </a:r>
            <a:r>
              <a:rPr lang="en-US" dirty="0" err="1" smtClean="0"/>
              <a:t>Canada.jpg</a:t>
            </a:r>
            <a:endParaRPr lang="en-US" dirty="0" smtClean="0"/>
          </a:p>
          <a:p>
            <a:r>
              <a:rPr lang="en-US" dirty="0" smtClean="0"/>
              <a:t>Image 2: Sarah Fortner, Mount Hood,</a:t>
            </a:r>
            <a:r>
              <a:rPr lang="en-US" baseline="0" dirty="0" smtClean="0"/>
              <a:t> Eliot Stream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F507C-1EE2-A640-8A34-713204478C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277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1:  Sarah Fortner, North Appalachian</a:t>
            </a:r>
            <a:r>
              <a:rPr lang="en-US" baseline="0" dirty="0" smtClean="0"/>
              <a:t> Experimental Watershed, Coshocton, Ohio</a:t>
            </a:r>
          </a:p>
          <a:p>
            <a:r>
              <a:rPr lang="en-US" baseline="0" dirty="0" smtClean="0"/>
              <a:t>Image 2: </a:t>
            </a:r>
            <a:r>
              <a:rPr lang="en-US" dirty="0" smtClean="0">
                <a:hlinkClick r:id="rId3"/>
              </a:rPr>
              <a:t>http://www.ars.usda.gov/is/graphics/photos/k5951-1.htm</a:t>
            </a:r>
            <a:r>
              <a:rPr lang="en-US" dirty="0" smtClean="0"/>
              <a:t>, CC Public Domain,</a:t>
            </a:r>
            <a:r>
              <a:rPr lang="en-US" baseline="0" dirty="0" smtClean="0"/>
              <a:t> Pullman Washington Wheat 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F507C-1EE2-A640-8A34-713204478C9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899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Approved by GSA Bulletin for use by instructors and students working working with '</a:t>
            </a:r>
            <a:r>
              <a:rPr lang="en-US" dirty="0" err="1"/>
              <a:t>InTeGrate</a:t>
            </a:r>
            <a:r>
              <a:rPr lang="en-US" dirty="0"/>
              <a:t>: Interdisciplinary Teaching about Earth for a Sustainable Future’.</a:t>
            </a:r>
          </a:p>
          <a:p>
            <a:endParaRPr lang="en-US" dirty="0"/>
          </a:p>
          <a:p>
            <a:r>
              <a:rPr lang="en-US" dirty="0" smtClean="0"/>
              <a:t>http://</a:t>
            </a:r>
            <a:r>
              <a:rPr lang="en-US" dirty="0" err="1" smtClean="0"/>
              <a:t>gsabulletin.gsapubs.org</a:t>
            </a:r>
            <a:r>
              <a:rPr lang="en-US" dirty="0" smtClean="0"/>
              <a:t>/content/119/1-2/140.abstract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28BA0-117E-4120-B020-0AE9C97233F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920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Approved by GSA Bulletin for use by instructors and students working working with '</a:t>
            </a:r>
            <a:r>
              <a:rPr lang="en-US" dirty="0" err="1"/>
              <a:t>InTeGrate</a:t>
            </a:r>
            <a:r>
              <a:rPr lang="en-US" dirty="0"/>
              <a:t>: Interdisciplinary Teaching about Earth for a Sustainable Future’.</a:t>
            </a:r>
          </a:p>
          <a:p>
            <a:endParaRPr lang="en-US" dirty="0"/>
          </a:p>
          <a:p>
            <a:r>
              <a:rPr lang="en-US" dirty="0" smtClean="0"/>
              <a:t>http://</a:t>
            </a:r>
            <a:r>
              <a:rPr lang="en-US" dirty="0" err="1" smtClean="0"/>
              <a:t>gsabulletin.gsapubs.org</a:t>
            </a:r>
            <a:r>
              <a:rPr lang="en-US" smtClean="0"/>
              <a:t>/content/119/1-2/140.abstract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28BA0-117E-4120-B020-0AE9C97233F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26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25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 standard wrapper. 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26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Metacognition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By: Denise Krebs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CC: 2.0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https://www.flickr.com/photos/mrsdkrebs/14887464025/in/photostream/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27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28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29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30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Taken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from: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http://serc.carleton.edu/integrate/workshops/2yc_webinar/index.html#products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31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32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 standard wrapper</a:t>
            </a:r>
            <a:r>
              <a:rPr lang="en-US" smtClean="0">
                <a:latin typeface="Calibri" charset="0"/>
                <a:ea typeface="ＭＳ Ｐゴシック" charset="0"/>
                <a:cs typeface="ＭＳ Ｐゴシック" charset="0"/>
              </a:rPr>
              <a:t>. 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33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 standard wrapper</a:t>
            </a:r>
            <a:r>
              <a:rPr lang="en-US" smtClean="0">
                <a:latin typeface="Calibri" charset="0"/>
                <a:ea typeface="ＭＳ Ｐゴシック" charset="0"/>
                <a:cs typeface="ＭＳ Ｐゴシック" charset="0"/>
              </a:rPr>
              <a:t>. 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34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 standard wrapper</a:t>
            </a:r>
            <a:r>
              <a:rPr lang="en-US" smtClean="0">
                <a:latin typeface="Calibri" charset="0"/>
                <a:ea typeface="ＭＳ Ｐゴシック" charset="0"/>
                <a:cs typeface="ＭＳ Ｐゴシック" charset="0"/>
              </a:rPr>
              <a:t>. 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35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Adapted</a:t>
            </a:r>
            <a:r>
              <a:rPr lang="en-US" baseline="0" dirty="0" smtClean="0"/>
              <a:t> from: </a:t>
            </a:r>
            <a:r>
              <a:rPr lang="en-US" dirty="0" smtClean="0"/>
              <a:t>http://serc.carleton.edu/integrate/workshops/2yc_webinar/index.html#products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0D682-C319-476E-814B-56477AA1FAB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0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Taken</a:t>
            </a:r>
            <a:r>
              <a:rPr lang="en-US" baseline="0" dirty="0" smtClean="0"/>
              <a:t> from: http://serc.carleton.edu/integrate/workshops/2yc_webinar/index.html#products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0D682-C319-476E-814B-56477AA1FAB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89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Note that while goals are from a geoscience perspective,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sustainability requires interdisciplinary solutions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Note that while goals are from a geoscience perspective,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sustainability requires interdisciplinary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solutison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28291" indent="-3826149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8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6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04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720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64112-DFF2-654E-92C8-E3896FD62985}" type="slidenum">
              <a:rPr lang="en-US" sz="1200">
                <a:latin typeface="Calibri" charset="0"/>
              </a:rPr>
              <a:pPr eaLnBrk="1" hangingPunct="1"/>
              <a:t>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B0D9-0875-43B0-B474-B4D018791269}" type="datetimeFigureOut">
              <a:rPr lang="en-US" smtClean="0"/>
              <a:pPr/>
              <a:t>05/27/2015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6BCF9-0BB5-42A7-BC7C-39A5ED064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B0D9-0875-43B0-B474-B4D018791269}" type="datetimeFigureOut">
              <a:rPr lang="en-US" smtClean="0"/>
              <a:pPr/>
              <a:t>05/27/2015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6BCF9-0BB5-42A7-BC7C-39A5ED064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B0D9-0875-43B0-B474-B4D018791269}" type="datetimeFigureOut">
              <a:rPr lang="en-US" smtClean="0"/>
              <a:pPr/>
              <a:t>05/27/2015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6BCF9-0BB5-42A7-BC7C-39A5ED064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B0D9-0875-43B0-B474-B4D018791269}" type="datetimeFigureOut">
              <a:rPr lang="en-US" smtClean="0"/>
              <a:pPr/>
              <a:t>05/27/2015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6BCF9-0BB5-42A7-BC7C-39A5ED064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B0D9-0875-43B0-B474-B4D018791269}" type="datetimeFigureOut">
              <a:rPr lang="en-US" smtClean="0"/>
              <a:pPr/>
              <a:t>05/27/2015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6BCF9-0BB5-42A7-BC7C-39A5ED064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B0D9-0875-43B0-B474-B4D018791269}" type="datetimeFigureOut">
              <a:rPr lang="en-US" smtClean="0"/>
              <a:pPr/>
              <a:t>05/27/2015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6BCF9-0BB5-42A7-BC7C-39A5ED064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B0D9-0875-43B0-B474-B4D018791269}" type="datetimeFigureOut">
              <a:rPr lang="en-US" smtClean="0"/>
              <a:pPr/>
              <a:t>05/27/2015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6BCF9-0BB5-42A7-BC7C-39A5ED064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B0D9-0875-43B0-B474-B4D018791269}" type="datetimeFigureOut">
              <a:rPr lang="en-US" smtClean="0"/>
              <a:pPr/>
              <a:t>05/27/2015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6BCF9-0BB5-42A7-BC7C-39A5ED064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B0D9-0875-43B0-B474-B4D018791269}" type="datetimeFigureOut">
              <a:rPr lang="en-US" smtClean="0"/>
              <a:pPr/>
              <a:t>05/27/2015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6BCF9-0BB5-42A7-BC7C-39A5ED064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B0D9-0875-43B0-B474-B4D018791269}" type="datetimeFigureOut">
              <a:rPr lang="en-US" smtClean="0"/>
              <a:pPr/>
              <a:t>05/27/2015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6BCF9-0BB5-42A7-BC7C-39A5ED064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B0D9-0875-43B0-B474-B4D018791269}" type="datetimeFigureOut">
              <a:rPr lang="en-US" smtClean="0"/>
              <a:pPr/>
              <a:t>05/27/2015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6BCF9-0BB5-42A7-BC7C-39A5ED064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7B0D9-0875-43B0-B474-B4D018791269}" type="datetimeFigureOut">
              <a:rPr lang="en-US" smtClean="0"/>
              <a:pPr/>
              <a:t>05/27/2015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6BCF9-0BB5-42A7-BC7C-39A5ED064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serc.carleton.edu/integrate/teaching_materials/systems_what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serc.carleton.edu/NAGTWorkshops/metacognition/introduction.html" TargetMode="Externa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bulletin.geoscienceworld.org.proxy.lib.ohio-state.edu/content/119/1-2/140.figures-only#ref-62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serc.carleton.edu/integrate/about/implementation_programs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serc.carleton.edu/integrate/programs/implementation/index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serc.carleton.edu/integrate/programs/implementation/program3/index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59"/>
          <a:stretch>
            <a:fillRect/>
          </a:stretch>
        </p:blipFill>
        <p:spPr bwMode="auto">
          <a:xfrm>
            <a:off x="0" y="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" y="1676400"/>
            <a:ext cx="8763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Engaged Sustainability Implementation Program </a:t>
            </a:r>
            <a:endParaRPr lang="en-US" sz="3600" dirty="0"/>
          </a:p>
          <a:p>
            <a:pPr algn="ctr"/>
            <a:r>
              <a:rPr lang="en-US" dirty="0"/>
              <a:t> </a:t>
            </a:r>
          </a:p>
          <a:p>
            <a:pPr algn="ctr"/>
            <a:r>
              <a:rPr lang="en-US" dirty="0" smtClean="0"/>
              <a:t>Wednesday, May 27th, </a:t>
            </a:r>
            <a:r>
              <a:rPr lang="en-US" dirty="0"/>
              <a:t>2015</a:t>
            </a:r>
          </a:p>
          <a:p>
            <a:pPr algn="ctr"/>
            <a:r>
              <a:rPr lang="en-US" dirty="0" smtClean="0"/>
              <a:t>12:30-6:00 PM, </a:t>
            </a:r>
            <a:r>
              <a:rPr lang="en-US" dirty="0" err="1" smtClean="0"/>
              <a:t>Shouvlin</a:t>
            </a:r>
            <a:r>
              <a:rPr lang="en-US" dirty="0" smtClean="0"/>
              <a:t> Student Center, Wittenberg University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sz="2400" b="1" dirty="0" smtClean="0"/>
              <a:t>Workshop Leadership: </a:t>
            </a:r>
            <a:r>
              <a:rPr lang="en-US" sz="2400" dirty="0" smtClean="0"/>
              <a:t>Sarah Fortner (Geology &amp; Environmental Science),Amber Burgett (Biology), Dave Finster (Chemistry), Ruth Hoff (World Languages &amp; Cultures) </a:t>
            </a:r>
          </a:p>
          <a:p>
            <a:pPr algn="ctr"/>
            <a:endParaRPr lang="en-US" sz="2400" dirty="0"/>
          </a:p>
          <a:p>
            <a:r>
              <a:rPr lang="en-US" dirty="0" smtClean="0"/>
              <a:t>Other involved in this grant:  Elizabeth George, Jeremiah Williams, Sheryl Cunningham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609600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This work is supported by a National Science Foundation (NSF) collaboration between the Directorates for Education and Human Resources (EHR) and </a:t>
            </a:r>
            <a:r>
              <a:rPr lang="en-US" sz="1100" dirty="0" err="1"/>
              <a:t>Geociences</a:t>
            </a:r>
            <a:r>
              <a:rPr lang="en-US" sz="1100" dirty="0"/>
              <a:t> (GEO) under grant DUE - 1125331.</a:t>
            </a:r>
          </a:p>
          <a:p>
            <a:pPr algn="ctr"/>
            <a:r>
              <a:rPr lang="en-US" sz="1100" dirty="0"/>
              <a:t>Disclaimer: Any opinions, findings, conclusions or recommendations expressed in this website are those of the author(s) and do not necessarily reflect the views of the National Science Foundation.</a:t>
            </a:r>
          </a:p>
        </p:txBody>
      </p:sp>
    </p:spTree>
    <p:extLst>
      <p:ext uri="{BB962C8B-B14F-4D97-AF65-F5344CB8AC3E}">
        <p14:creationId xmlns:p14="http://schemas.microsoft.com/office/powerpoint/2010/main" val="401137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1630053"/>
            <a:ext cx="8229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In your small group, please identify &amp; record shared goals. </a:t>
            </a:r>
          </a:p>
          <a:p>
            <a:endParaRPr lang="en-US" sz="3600" b="1" dirty="0"/>
          </a:p>
          <a:p>
            <a:r>
              <a:rPr lang="en-US" sz="3600" b="1" dirty="0" smtClean="0"/>
              <a:t>What would you like to see come out of this effort (beyond your own course)?  </a:t>
            </a:r>
          </a:p>
          <a:p>
            <a:r>
              <a:rPr lang="en-US" sz="3600" dirty="0" smtClean="0"/>
              <a:t>(15 min)</a:t>
            </a:r>
          </a:p>
          <a:p>
            <a:endParaRPr lang="en-US" sz="3600" dirty="0"/>
          </a:p>
          <a:p>
            <a:r>
              <a:rPr lang="en-US" sz="2800" dirty="0" smtClean="0"/>
              <a:t>We will collect, compile, &amp; share small group responses &amp; responses. These may help us identify growth opportunities, areas of mutual interest.</a:t>
            </a:r>
          </a:p>
        </p:txBody>
      </p:sp>
    </p:spTree>
    <p:extLst>
      <p:ext uri="{BB962C8B-B14F-4D97-AF65-F5344CB8AC3E}">
        <p14:creationId xmlns:p14="http://schemas.microsoft.com/office/powerpoint/2010/main" val="418842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376" y="1219200"/>
            <a:ext cx="8836393" cy="6678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Participants:</a:t>
            </a:r>
          </a:p>
          <a:p>
            <a:r>
              <a:rPr lang="en-US" sz="2000" b="1" dirty="0" smtClean="0"/>
              <a:t>Name, brief description of course or department, institution</a:t>
            </a:r>
            <a:endParaRPr lang="en-US" sz="2000" b="1" dirty="0"/>
          </a:p>
          <a:p>
            <a:r>
              <a:rPr lang="en-US" sz="2000" b="1" dirty="0" smtClean="0"/>
              <a:t>James Allan, Political Science, Wittenberg University</a:t>
            </a:r>
          </a:p>
          <a:p>
            <a:r>
              <a:rPr lang="en-US" sz="2000" b="1" smtClean="0"/>
              <a:t>Beth </a:t>
            </a:r>
            <a:r>
              <a:rPr lang="en-US" sz="2000" b="1" dirty="0" smtClean="0"/>
              <a:t>Bridgeman, Agrarian Systems, Antioch College</a:t>
            </a:r>
          </a:p>
          <a:p>
            <a:r>
              <a:rPr lang="en-US" sz="2000" b="1" dirty="0" smtClean="0"/>
              <a:t>Sheryl Cunningham, Communication Course, Wittenberg University</a:t>
            </a:r>
          </a:p>
          <a:p>
            <a:r>
              <a:rPr lang="en-US" sz="2000" b="1" dirty="0" smtClean="0"/>
              <a:t>Alejandra Gimenez-Berger, Art History Course, Wittenberg University</a:t>
            </a:r>
          </a:p>
          <a:p>
            <a:r>
              <a:rPr lang="en-US" sz="2000" b="1" dirty="0" smtClean="0"/>
              <a:t>Ed Hasecke, Political Science, Wittenberg University</a:t>
            </a:r>
          </a:p>
          <a:p>
            <a:r>
              <a:rPr lang="en-US" sz="2000" b="1" dirty="0" smtClean="0"/>
              <a:t>Kim Landsbergen, Soils Course, Antioch College</a:t>
            </a:r>
          </a:p>
          <a:p>
            <a:r>
              <a:rPr lang="en-US" sz="2000" b="1" dirty="0" smtClean="0"/>
              <a:t>Nancy McHugh, Science in a Societal Context, Wittenberg University</a:t>
            </a:r>
          </a:p>
          <a:p>
            <a:r>
              <a:rPr lang="en-US" sz="2000" b="1" dirty="0" smtClean="0"/>
              <a:t>Michelle McWhorter, Biology course, Wittenberg University</a:t>
            </a:r>
          </a:p>
          <a:p>
            <a:r>
              <a:rPr lang="en-US" sz="2000" b="1" dirty="0" smtClean="0"/>
              <a:t>Dave Miller, Physical Geology, Clark State/Wittenberg University</a:t>
            </a:r>
          </a:p>
          <a:p>
            <a:r>
              <a:rPr lang="en-US" sz="2000" b="1" dirty="0" smtClean="0"/>
              <a:t>Danielle Poe, Food Justice, University of Dayton</a:t>
            </a:r>
          </a:p>
          <a:p>
            <a:r>
              <a:rPr lang="en-US" sz="2000" b="1" dirty="0" smtClean="0"/>
              <a:t>Barbara Sanborn, Energy, Antioch College</a:t>
            </a:r>
          </a:p>
          <a:p>
            <a:r>
              <a:rPr lang="en-US" sz="2000" b="1" dirty="0"/>
              <a:t>Tim Wilkerson, </a:t>
            </a:r>
            <a:r>
              <a:rPr lang="en-US" sz="2000" b="1" dirty="0" err="1"/>
              <a:t>l'Environnement</a:t>
            </a:r>
            <a:r>
              <a:rPr lang="en-US" sz="2000" b="1" dirty="0"/>
              <a:t> naturel des </a:t>
            </a:r>
            <a:r>
              <a:rPr lang="en-US" sz="2000" b="1" dirty="0" err="1" smtClean="0"/>
              <a:t>francophones</a:t>
            </a:r>
            <a:r>
              <a:rPr lang="en-US" sz="2000" b="1" dirty="0" smtClean="0"/>
              <a:t>, Wittenberg University</a:t>
            </a:r>
          </a:p>
          <a:p>
            <a:r>
              <a:rPr lang="en-US" sz="2000" b="1" dirty="0" smtClean="0"/>
              <a:t>Jeremiah Williams* , Physics, Wittenberg University </a:t>
            </a:r>
          </a:p>
          <a:p>
            <a:r>
              <a:rPr lang="en-US" sz="2000" b="1" dirty="0" smtClean="0"/>
              <a:t>(*absent)</a:t>
            </a:r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99504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377" y="1516559"/>
            <a:ext cx="880782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smtClean="0"/>
              <a:t>A rigorous rubric was used to build</a:t>
            </a:r>
          </a:p>
          <a:p>
            <a:r>
              <a:rPr lang="en-US" sz="4000" b="1" dirty="0"/>
              <a:t> </a:t>
            </a:r>
            <a:r>
              <a:rPr lang="en-US" sz="4000" b="1" dirty="0" smtClean="0"/>
              <a:t>    </a:t>
            </a:r>
            <a:r>
              <a:rPr lang="en-US" sz="4000" b="1" dirty="0" err="1" smtClean="0"/>
              <a:t>InTeGrate</a:t>
            </a:r>
            <a:r>
              <a:rPr lang="en-US" sz="4000" b="1" dirty="0" smtClean="0"/>
              <a:t> Curriculum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smtClean="0"/>
              <a:t>Please use the rubric if you plan to customize/revise content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smtClean="0"/>
              <a:t>6 contact hours of material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FF0000"/>
                </a:solidFill>
              </a:rPr>
              <a:t>Workshop leaders are available to consult.  </a:t>
            </a:r>
          </a:p>
          <a:p>
            <a:endParaRPr lang="en-US" sz="4400" b="1" dirty="0" smtClean="0"/>
          </a:p>
        </p:txBody>
      </p:sp>
    </p:spTree>
    <p:extLst>
      <p:ext uri="{BB962C8B-B14F-4D97-AF65-F5344CB8AC3E}">
        <p14:creationId xmlns:p14="http://schemas.microsoft.com/office/powerpoint/2010/main" val="207487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376" y="1219200"/>
            <a:ext cx="32881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Rubric Areas: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2286000"/>
            <a:ext cx="74676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/>
              <a:t>1) Content guidance:</a:t>
            </a:r>
          </a:p>
          <a:p>
            <a:r>
              <a:rPr lang="en-US" sz="4000" b="1" dirty="0" smtClean="0"/>
              <a:t>2) Learning objective guidance</a:t>
            </a:r>
          </a:p>
          <a:p>
            <a:r>
              <a:rPr lang="en-US" sz="4000" b="1" dirty="0" smtClean="0"/>
              <a:t>3) Assessment &amp; measurement</a:t>
            </a:r>
          </a:p>
          <a:p>
            <a:r>
              <a:rPr lang="en-US" sz="4000" b="1" dirty="0" smtClean="0"/>
              <a:t>4) Resources &amp; materials</a:t>
            </a:r>
          </a:p>
          <a:p>
            <a:r>
              <a:rPr lang="en-US" sz="4000" b="1" dirty="0" smtClean="0"/>
              <a:t>5) Instructional strategies</a:t>
            </a:r>
          </a:p>
          <a:p>
            <a:r>
              <a:rPr lang="en-US" sz="4000" b="1" dirty="0" smtClean="0"/>
              <a:t>6) Alignment</a:t>
            </a:r>
            <a:endParaRPr lang="en-US" sz="4000" b="1" dirty="0"/>
          </a:p>
          <a:p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8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376" y="1219200"/>
            <a:ext cx="1877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Rubric Areas:</a:t>
            </a:r>
          </a:p>
        </p:txBody>
      </p:sp>
      <p:sp>
        <p:nvSpPr>
          <p:cNvPr id="3" name="Rectangle 2"/>
          <p:cNvSpPr/>
          <p:nvPr/>
        </p:nvSpPr>
        <p:spPr>
          <a:xfrm>
            <a:off x="219635" y="1600200"/>
            <a:ext cx="7467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 smtClean="0"/>
          </a:p>
          <a:p>
            <a:r>
              <a:rPr lang="en-US" sz="2400" b="1" dirty="0" smtClean="0"/>
              <a:t>1) Content guidance: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Improve </a:t>
            </a:r>
            <a:r>
              <a:rPr lang="en-US" sz="2400" dirty="0">
                <a:solidFill>
                  <a:srgbClr val="FF0000"/>
                </a:solidFill>
              </a:rPr>
              <a:t>student understanding of the nature and methods of geoscience and developing </a:t>
            </a:r>
            <a:r>
              <a:rPr lang="en-US" sz="2400" dirty="0" err="1">
                <a:solidFill>
                  <a:srgbClr val="FF0000"/>
                </a:solidFill>
              </a:rPr>
              <a:t>geoscientific</a:t>
            </a:r>
            <a:r>
              <a:rPr lang="en-US" sz="2400" dirty="0">
                <a:solidFill>
                  <a:srgbClr val="FF0000"/>
                </a:solidFill>
              </a:rPr>
              <a:t> habits of mind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Foster </a:t>
            </a:r>
            <a:r>
              <a:rPr lang="en-US" sz="2400" dirty="0">
                <a:solidFill>
                  <a:srgbClr val="FF0000"/>
                </a:solidFill>
              </a:rPr>
              <a:t>systems </a:t>
            </a:r>
            <a:r>
              <a:rPr lang="en-US" sz="2400" dirty="0" smtClean="0">
                <a:solidFill>
                  <a:srgbClr val="FF0000"/>
                </a:solidFill>
              </a:rPr>
              <a:t>thinking</a:t>
            </a:r>
          </a:p>
          <a:p>
            <a:r>
              <a:rPr lang="en-US" sz="2400" b="1" dirty="0" smtClean="0"/>
              <a:t>2) Learning objective guidance</a:t>
            </a:r>
          </a:p>
          <a:p>
            <a:r>
              <a:rPr lang="en-US" sz="2400" b="1" dirty="0" smtClean="0"/>
              <a:t>3) Assessment &amp; measurement</a:t>
            </a:r>
          </a:p>
          <a:p>
            <a:r>
              <a:rPr lang="en-US" sz="2400" b="1" dirty="0" smtClean="0"/>
              <a:t>4) Resources &amp; materials</a:t>
            </a:r>
          </a:p>
          <a:p>
            <a:r>
              <a:rPr lang="en-US" sz="2400" b="1" dirty="0" smtClean="0"/>
              <a:t>5) Instructional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Learning </a:t>
            </a:r>
            <a:r>
              <a:rPr lang="en-US" sz="2400" dirty="0">
                <a:solidFill>
                  <a:srgbClr val="FF0000"/>
                </a:solidFill>
              </a:rPr>
              <a:t>activities develop student metacognition</a:t>
            </a:r>
          </a:p>
          <a:p>
            <a:r>
              <a:rPr lang="en-US" sz="2400" b="1" dirty="0" smtClean="0"/>
              <a:t>6) Alignment</a:t>
            </a:r>
            <a:endParaRPr lang="en-US" sz="2400" b="1" dirty="0"/>
          </a:p>
          <a:p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14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5" y="1447800"/>
            <a:ext cx="77723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Geoscientific</a:t>
            </a:r>
            <a:r>
              <a:rPr lang="en-US" sz="2400" b="1" dirty="0" smtClean="0"/>
              <a:t> Habits of Mind: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Fundamental role of observation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Consideration of spatial and temporal organization of earth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 Dynamic Earth History shaped by long-lived low impact processes &amp; short duration high impact processes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Valuing collaboration to move forward the understanding of the earth.</a:t>
            </a:r>
          </a:p>
          <a:p>
            <a:endParaRPr lang="en-US" sz="1600" b="1" dirty="0"/>
          </a:p>
        </p:txBody>
      </p:sp>
      <p:sp>
        <p:nvSpPr>
          <p:cNvPr id="2" name="AutoShape 2" descr="Image result for meteor cra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150" y="3863356"/>
            <a:ext cx="3632047" cy="238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38989" y="6248400"/>
            <a:ext cx="143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Impact crater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74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1999" y="2438400"/>
            <a:ext cx="77723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Systems Thinking: 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 </a:t>
            </a:r>
            <a:r>
              <a:rPr lang="en-US" sz="2000" dirty="0"/>
              <a:t>system has </a:t>
            </a:r>
            <a:r>
              <a:rPr lang="en-US" sz="2000" b="1" dirty="0"/>
              <a:t>multiple interacting parts</a:t>
            </a:r>
            <a:r>
              <a:rPr lang="en-US" sz="2000" dirty="0"/>
              <a:t> which are interrelated.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Reservoirs</a:t>
            </a:r>
            <a:r>
              <a:rPr lang="en-US" sz="2000" dirty="0" smtClean="0"/>
              <a:t> </a:t>
            </a:r>
            <a:r>
              <a:rPr lang="en-US" sz="2000" dirty="0"/>
              <a:t>provide storage of a material, such as carbon dioxide in Earth's atmosphere.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Matter </a:t>
            </a:r>
            <a:r>
              <a:rPr lang="en-US" sz="2000" dirty="0"/>
              <a:t>or energy can be </a:t>
            </a:r>
            <a:r>
              <a:rPr lang="en-US" sz="2000" b="1" dirty="0"/>
              <a:t>exchanged</a:t>
            </a:r>
            <a:r>
              <a:rPr lang="en-US" sz="2000" dirty="0"/>
              <a:t> among components of the system.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 </a:t>
            </a:r>
            <a:r>
              <a:rPr lang="en-US" sz="2000" dirty="0"/>
              <a:t>system can undergo </a:t>
            </a:r>
            <a:r>
              <a:rPr lang="en-US" sz="2000" b="1" dirty="0"/>
              <a:t>feedback</a:t>
            </a:r>
            <a:r>
              <a:rPr lang="en-US" sz="2000" dirty="0"/>
              <a:t> which alters the rate of change. </a:t>
            </a:r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533400" y="5562600"/>
            <a:ext cx="792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Adapted from: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://serc.carleton.edu/integrate/teaching_materials/systems_what.html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4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Compare information and natural hazards &amp; risk mitigation strategies that would be important for.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Elementary School Students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Utility companies</a:t>
            </a:r>
            <a:endParaRPr lang="en-US" dirty="0"/>
          </a:p>
        </p:txBody>
      </p:sp>
      <p:pic>
        <p:nvPicPr>
          <p:cNvPr id="4098" name="Picture 2" descr="File:Boy and girl on skateboar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514600"/>
            <a:ext cx="3005328" cy="2590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9600" y="5162037"/>
            <a:ext cx="17652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Elementary school students</a:t>
            </a:r>
            <a:endParaRPr lang="en-US" sz="1100" dirty="0"/>
          </a:p>
        </p:txBody>
      </p:sp>
      <p:pic>
        <p:nvPicPr>
          <p:cNvPr id="4100" name="Picture 4" descr="http://upload.wikimedia.org/wikipedia/commons/thumb/0/04/NCPC_Power_Plant_Yellowknife_Northwest_Territories_Canada_08.jpg/1920px-NCPC_Power_Plant_Yellowknife_Northwest_Territories_Canada_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86000"/>
            <a:ext cx="3887698" cy="2590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751294" y="5136776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Substation in Canada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79294" y="5562600"/>
            <a:ext cx="720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Building systems thinking through: identifying components &amp; interactions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74812" y="6389132"/>
            <a:ext cx="906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InTeGrate</a:t>
            </a:r>
            <a:r>
              <a:rPr lang="en-US" b="1" dirty="0" smtClean="0"/>
              <a:t> Module: Map </a:t>
            </a:r>
            <a:r>
              <a:rPr lang="en-US" b="1" dirty="0"/>
              <a:t>Your Hazards! – Assessing Hazards, Vulnerability and Risk</a:t>
            </a:r>
          </a:p>
        </p:txBody>
      </p:sp>
    </p:spTree>
    <p:extLst>
      <p:ext uri="{BB962C8B-B14F-4D97-AF65-F5344CB8AC3E}">
        <p14:creationId xmlns:p14="http://schemas.microsoft.com/office/powerpoint/2010/main" val="2337282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949" y="1905000"/>
            <a:ext cx="481972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0" y="1447800"/>
            <a:ext cx="3134606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1" y="4572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learning goal: Students </a:t>
            </a:r>
            <a:r>
              <a:rPr lang="en-US" b="1" dirty="0"/>
              <a:t>will construct a model of the hydrologic cycle as an analogy for how water moves through and between Earth systems.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6347012"/>
            <a:ext cx="93322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InTeGrate</a:t>
            </a:r>
            <a:r>
              <a:rPr lang="en-US" b="1" dirty="0" smtClean="0"/>
              <a:t> Module: Interactions </a:t>
            </a:r>
            <a:r>
              <a:rPr lang="en-US" b="1" dirty="0"/>
              <a:t>between Water, Earth's Surface, and Human </a:t>
            </a:r>
            <a:r>
              <a:rPr lang="en-US" b="1" dirty="0" smtClean="0"/>
              <a:t>Activity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9294" y="5562600"/>
            <a:ext cx="692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Building systems thinking through: identifying driving forces and fluxes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884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1524000"/>
            <a:ext cx="5638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Metacognition</a:t>
            </a:r>
            <a:r>
              <a:rPr lang="en-US" sz="2400" dirty="0"/>
              <a:t> is broadly defined as thinking about thinking, and includes activities such </a:t>
            </a:r>
            <a:r>
              <a:rPr lang="en-US" sz="2400" dirty="0" smtClean="0"/>
              <a:t>as: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Learning about how people learn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Developing an awareness of one's own learning processes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Monitoring one's learning strategies and assessing their effectiveness </a:t>
            </a:r>
            <a:r>
              <a:rPr lang="en-US" sz="2400" dirty="0" smtClean="0"/>
              <a:t>(self-regulation</a:t>
            </a:r>
            <a:r>
              <a:rPr lang="en-US" sz="2400" dirty="0"/>
              <a:t>, self-monitoring, or self-assessment)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Consciously managing one's own motivation and attitudes toward learning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Making adjustments to one's learning strategies when appropriate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153" y="1886951"/>
            <a:ext cx="3498850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43600" y="4343400"/>
            <a:ext cx="281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http://serc.carleton.edu/NAGTWorkshops/metacognition/introduction.html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01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59106" y="1447800"/>
            <a:ext cx="40083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Workshop Goals</a:t>
            </a:r>
            <a:endParaRPr lang="en-US" sz="4400" b="1" dirty="0"/>
          </a:p>
        </p:txBody>
      </p:sp>
      <p:sp>
        <p:nvSpPr>
          <p:cNvPr id="3" name="Rectangle 2"/>
          <p:cNvSpPr/>
          <p:nvPr/>
        </p:nvSpPr>
        <p:spPr>
          <a:xfrm>
            <a:off x="502024" y="2438400"/>
            <a:ext cx="78486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 smtClean="0"/>
              <a:t>Describe Overarching </a:t>
            </a:r>
            <a:r>
              <a:rPr lang="en-US" sz="2400" dirty="0" err="1" smtClean="0"/>
              <a:t>InTeGrate</a:t>
            </a:r>
            <a:r>
              <a:rPr lang="en-US" sz="2400" dirty="0" smtClean="0"/>
              <a:t> Project &amp; Goals of this Effort</a:t>
            </a: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 smtClean="0"/>
              <a:t>Introduce Key Framework for </a:t>
            </a:r>
            <a:r>
              <a:rPr lang="en-US" sz="2400" dirty="0" err="1" smtClean="0"/>
              <a:t>InTeGrate</a:t>
            </a:r>
            <a:r>
              <a:rPr lang="en-US" sz="2400" dirty="0" smtClean="0"/>
              <a:t> Module Development &amp; Guide to Revisions</a:t>
            </a: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 smtClean="0"/>
              <a:t>Develop a sustainability learning goal for your course that is: interdisciplinary, measureable, &amp; considers fit with your other course/program requirements</a:t>
            </a: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 smtClean="0"/>
              <a:t>Suggestions on fit issues from our pilot experience</a:t>
            </a: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 smtClean="0"/>
              <a:t>Reporting Instruments</a:t>
            </a:r>
            <a:endParaRPr lang="en-US" sz="2400" dirty="0"/>
          </a:p>
          <a:p>
            <a:r>
              <a:rPr lang="en-US" sz="2400" dirty="0" smtClean="0"/>
              <a:t>6)  Course Details &amp; Implementation Timeline 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91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3166465"/>
            <a:ext cx="716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What is the difference between studying &amp; learning?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4077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813832"/>
            <a:ext cx="5499100" cy="3666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4522" y="145534"/>
            <a:ext cx="4850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Which environment is most erosive?  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2900" y="4552434"/>
            <a:ext cx="4076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 smtClean="0"/>
              <a:t>Marek</a:t>
            </a:r>
            <a:r>
              <a:rPr lang="en-US" sz="1100" b="1" dirty="0" smtClean="0"/>
              <a:t> </a:t>
            </a:r>
            <a:r>
              <a:rPr lang="en-US" sz="1100" b="1" dirty="0" err="1" smtClean="0"/>
              <a:t>Slusarczyk</a:t>
            </a:r>
            <a:r>
              <a:rPr lang="en-US" sz="1100" b="1" dirty="0" smtClean="0"/>
              <a:t> cc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6311900" y="1651000"/>
            <a:ext cx="1305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Mountains?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735" y="3063966"/>
            <a:ext cx="5055550" cy="3794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600" y="5105400"/>
            <a:ext cx="419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Pre-activity used to determine mental model</a:t>
            </a:r>
            <a:endParaRPr lang="en-US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-30256" y="6400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 smtClean="0"/>
              <a:t>InTeGrate</a:t>
            </a:r>
            <a:r>
              <a:rPr lang="en-US" b="1" dirty="0" smtClean="0"/>
              <a:t> Module: A Growing Concern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0065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49392" y="4585294"/>
            <a:ext cx="277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Or </a:t>
            </a:r>
            <a:r>
              <a:rPr lang="en-US" dirty="0" smtClean="0"/>
              <a:t>agricultural landscapes?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784926" cy="3590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622" y="547398"/>
            <a:ext cx="4019418" cy="60642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6246" y="628066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 smtClean="0"/>
              <a:t>InTeGrate</a:t>
            </a:r>
            <a:r>
              <a:rPr lang="en-US" b="1" dirty="0" smtClean="0"/>
              <a:t> Module: A Growing Concern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75329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"/>
            <a:ext cx="7924800" cy="51015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5334000"/>
            <a:ext cx="3886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Figure 6. </a:t>
            </a:r>
            <a:r>
              <a:rPr lang="en-US" sz="1200" dirty="0" smtClean="0"/>
              <a:t>Estimates of average natural erosion (denudation) rates inferred from GTOPO30 area-elevation data and global fluvial erosion-elevations relations from </a:t>
            </a:r>
            <a:r>
              <a:rPr lang="en-US" sz="1200" dirty="0" smtClean="0">
                <a:hlinkClick r:id="rId4"/>
              </a:rPr>
              <a:t>Summerfield and </a:t>
            </a:r>
            <a:r>
              <a:rPr lang="en-US" sz="1200" dirty="0" err="1" smtClean="0">
                <a:hlinkClick r:id="rId4"/>
              </a:rPr>
              <a:t>Hulton</a:t>
            </a:r>
            <a:r>
              <a:rPr lang="en-US" sz="1200" dirty="0" smtClean="0">
                <a:hlinkClick r:id="rId4"/>
              </a:rPr>
              <a:t> (1994)</a:t>
            </a:r>
            <a:r>
              <a:rPr lang="en-US" sz="1200" dirty="0" smtClean="0"/>
              <a:t>. Mean rate of denudation for the entire area of the contiguous United States is ∼21 m/</a:t>
            </a:r>
            <a:r>
              <a:rPr lang="en-US" sz="1200" dirty="0" err="1" smtClean="0"/>
              <a:t>m.y</a:t>
            </a:r>
            <a:r>
              <a:rPr lang="en-US" sz="1200" dirty="0" smtClean="0"/>
              <a:t>. </a:t>
            </a:r>
            <a:endParaRPr lang="en-US" sz="1200" dirty="0"/>
          </a:p>
          <a:p>
            <a:r>
              <a:rPr lang="en-US" sz="1200" dirty="0" smtClean="0"/>
              <a:t>(Wilkinson and McElroy, 2007, </a:t>
            </a:r>
            <a:r>
              <a:rPr lang="en-US" sz="1200" i="1" dirty="0" smtClean="0"/>
              <a:t>GSA Bulletin January/February, 2007 vol. 119 no. 1-2 140-156 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685800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4114800" y="4888230"/>
            <a:ext cx="5029200" cy="196977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 smtClean="0">
                <a:solidFill>
                  <a:srgbClr val="002060"/>
                </a:solidFill>
              </a:rPr>
              <a:t>Identify </a:t>
            </a:r>
            <a:r>
              <a:rPr lang="en-US" sz="1600" dirty="0">
                <a:solidFill>
                  <a:srgbClr val="002060"/>
                </a:solidFill>
              </a:rPr>
              <a:t>units of erosion </a:t>
            </a:r>
            <a:r>
              <a:rPr lang="en-US" sz="1600" dirty="0" smtClean="0">
                <a:solidFill>
                  <a:srgbClr val="002060"/>
                </a:solidFill>
              </a:rPr>
              <a:t>measurement.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 smtClean="0">
                <a:solidFill>
                  <a:srgbClr val="002060"/>
                </a:solidFill>
              </a:rPr>
              <a:t>What is the average natural erosion rate in millimeters per year (1 meter = 1000 millimeters)?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 smtClean="0">
                <a:solidFill>
                  <a:srgbClr val="002060"/>
                </a:solidFill>
              </a:rPr>
              <a:t>Use the map legend to identify which types of landscapes have </a:t>
            </a:r>
            <a:r>
              <a:rPr lang="en-US" sz="1600" dirty="0">
                <a:solidFill>
                  <a:srgbClr val="002060"/>
                </a:solidFill>
              </a:rPr>
              <a:t>the highest natural </a:t>
            </a:r>
            <a:r>
              <a:rPr lang="en-US" sz="1600" dirty="0" smtClean="0">
                <a:solidFill>
                  <a:srgbClr val="002060"/>
                </a:solidFill>
              </a:rPr>
              <a:t>(not impacted by humans) </a:t>
            </a:r>
            <a:r>
              <a:rPr lang="en-US" sz="1600" dirty="0">
                <a:solidFill>
                  <a:srgbClr val="002060"/>
                </a:solidFill>
              </a:rPr>
              <a:t>erosion rates </a:t>
            </a:r>
            <a:r>
              <a:rPr lang="en-US" sz="1600" dirty="0" smtClean="0">
                <a:solidFill>
                  <a:srgbClr val="002060"/>
                </a:solidFill>
              </a:rPr>
              <a:t>and predict </a:t>
            </a:r>
            <a:r>
              <a:rPr lang="en-US" sz="1600" dirty="0">
                <a:solidFill>
                  <a:srgbClr val="002060"/>
                </a:solidFill>
              </a:rPr>
              <a:t>why these locations have the highest </a:t>
            </a:r>
            <a:r>
              <a:rPr lang="en-US" sz="1600" dirty="0" smtClean="0">
                <a:solidFill>
                  <a:srgbClr val="002060"/>
                </a:solidFill>
              </a:rPr>
              <a:t>rates.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2800" y="76200"/>
            <a:ext cx="3124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Continental average = 21 m/my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3685401"/>
            <a:ext cx="2209800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Natural erosion rates (m/my)</a:t>
            </a:r>
            <a:endParaRPr lang="en-US" sz="1300" b="1" dirty="0"/>
          </a:p>
        </p:txBody>
      </p:sp>
    </p:spTree>
    <p:extLst>
      <p:ext uri="{BB962C8B-B14F-4D97-AF65-F5344CB8AC3E}">
        <p14:creationId xmlns:p14="http://schemas.microsoft.com/office/powerpoint/2010/main" val="395645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54" y="304800"/>
            <a:ext cx="7297946" cy="52625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4200" y="152400"/>
            <a:ext cx="3200400" cy="57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863025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52400" y="6248400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(Wilkinson and McElroy, 2007, </a:t>
            </a:r>
            <a:r>
              <a:rPr lang="en-US" sz="1200" i="1" dirty="0"/>
              <a:t>GSA Bulletin January/February, 2007 vol. 119 no. 1-2 140-156 </a:t>
            </a:r>
            <a:r>
              <a:rPr lang="en-US" sz="1200" dirty="0"/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3581400" y="5134451"/>
            <a:ext cx="5410200" cy="172354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 startAt="3"/>
            </a:pPr>
            <a:r>
              <a:rPr lang="en-US" sz="1600" dirty="0">
                <a:solidFill>
                  <a:srgbClr val="002060"/>
                </a:solidFill>
              </a:rPr>
              <a:t>Use the map legend to identify which types of </a:t>
            </a:r>
            <a:r>
              <a:rPr lang="en-US" sz="1600" dirty="0" smtClean="0">
                <a:solidFill>
                  <a:srgbClr val="002060"/>
                </a:solidFill>
              </a:rPr>
              <a:t>landscapes or environments have </a:t>
            </a:r>
            <a:r>
              <a:rPr lang="en-US" sz="1600" dirty="0">
                <a:solidFill>
                  <a:srgbClr val="002060"/>
                </a:solidFill>
              </a:rPr>
              <a:t>the greatest erosion </a:t>
            </a:r>
            <a:r>
              <a:rPr lang="en-US" sz="1600" dirty="0" smtClean="0">
                <a:solidFill>
                  <a:srgbClr val="002060"/>
                </a:solidFill>
              </a:rPr>
              <a:t>from human activity.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3"/>
            </a:pPr>
            <a:r>
              <a:rPr lang="en-US" sz="1600" dirty="0" smtClean="0">
                <a:solidFill>
                  <a:srgbClr val="002060"/>
                </a:solidFill>
              </a:rPr>
              <a:t>How does that average </a:t>
            </a:r>
            <a:r>
              <a:rPr lang="en-US" sz="1600" dirty="0">
                <a:solidFill>
                  <a:srgbClr val="002060"/>
                </a:solidFill>
              </a:rPr>
              <a:t>rate </a:t>
            </a:r>
            <a:r>
              <a:rPr lang="en-US" sz="1600" dirty="0" smtClean="0">
                <a:solidFill>
                  <a:srgbClr val="002060"/>
                </a:solidFill>
              </a:rPr>
              <a:t>compare </a:t>
            </a:r>
            <a:r>
              <a:rPr lang="en-US" sz="1600" dirty="0">
                <a:solidFill>
                  <a:srgbClr val="002060"/>
                </a:solidFill>
              </a:rPr>
              <a:t>to the </a:t>
            </a:r>
            <a:r>
              <a:rPr lang="en-US" sz="1600" dirty="0" smtClean="0">
                <a:solidFill>
                  <a:srgbClr val="002060"/>
                </a:solidFill>
              </a:rPr>
              <a:t>average natural </a:t>
            </a:r>
            <a:r>
              <a:rPr lang="en-US" sz="1600" dirty="0">
                <a:solidFill>
                  <a:srgbClr val="002060"/>
                </a:solidFill>
              </a:rPr>
              <a:t>rate of </a:t>
            </a:r>
            <a:r>
              <a:rPr lang="en-US" sz="1600" dirty="0" smtClean="0">
                <a:solidFill>
                  <a:srgbClr val="002060"/>
                </a:solidFill>
              </a:rPr>
              <a:t>erosion?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3"/>
            </a:pPr>
            <a:r>
              <a:rPr lang="en-US" sz="1600" dirty="0" smtClean="0">
                <a:solidFill>
                  <a:srgbClr val="002060"/>
                </a:solidFill>
              </a:rPr>
              <a:t>Predict </a:t>
            </a:r>
            <a:r>
              <a:rPr lang="en-US" sz="1600" dirty="0">
                <a:solidFill>
                  <a:srgbClr val="002060"/>
                </a:solidFill>
              </a:rPr>
              <a:t>the potential source of human erosion in Figure </a:t>
            </a:r>
            <a:r>
              <a:rPr lang="en-US" sz="1600" dirty="0" smtClean="0">
                <a:solidFill>
                  <a:srgbClr val="002060"/>
                </a:solidFill>
              </a:rPr>
              <a:t>B.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9849" y="158175"/>
            <a:ext cx="49091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Average Erosion from Human Activity = 600 m/my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3810001"/>
            <a:ext cx="1828800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erosion rates (m/my)</a:t>
            </a:r>
            <a:endParaRPr lang="en-US" sz="1300" b="1" dirty="0"/>
          </a:p>
        </p:txBody>
      </p:sp>
    </p:spTree>
    <p:extLst>
      <p:ext uri="{BB962C8B-B14F-4D97-AF65-F5344CB8AC3E}">
        <p14:creationId xmlns:p14="http://schemas.microsoft.com/office/powerpoint/2010/main" val="111745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3048000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Does </a:t>
            </a:r>
            <a:r>
              <a:rPr lang="en-US" sz="2400" dirty="0"/>
              <a:t> what  you  learned  today  through  exploring  the  figures  of </a:t>
            </a:r>
            <a:r>
              <a:rPr lang="en-US" sz="2400" dirty="0" smtClean="0"/>
              <a:t>natural </a:t>
            </a:r>
            <a:r>
              <a:rPr lang="en-US" sz="2400" dirty="0"/>
              <a:t> and  cropland  erosion  support  or  conflict  with  your  </a:t>
            </a:r>
            <a:endParaRPr lang="en-US" sz="2400" dirty="0" smtClean="0"/>
          </a:p>
          <a:p>
            <a:r>
              <a:rPr lang="en-US" sz="2400" dirty="0" smtClean="0"/>
              <a:t>initial </a:t>
            </a:r>
            <a:r>
              <a:rPr lang="en-US" sz="2400" dirty="0"/>
              <a:t> </a:t>
            </a:r>
            <a:r>
              <a:rPr lang="en-US" sz="2400" dirty="0" smtClean="0"/>
              <a:t>perceptions </a:t>
            </a:r>
            <a:r>
              <a:rPr lang="en-US" sz="2400" dirty="0"/>
              <a:t> of  </a:t>
            </a:r>
            <a:r>
              <a:rPr lang="en-US" sz="2400" dirty="0" smtClean="0"/>
              <a:t>erosion?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2349787"/>
            <a:ext cx="4138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Post-activity reflection: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381000" y="628066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 smtClean="0"/>
              <a:t>InTeGrate</a:t>
            </a:r>
            <a:r>
              <a:rPr lang="en-US" b="1" dirty="0" smtClean="0"/>
              <a:t> Module: A Growing Concern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4768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2349787"/>
            <a:ext cx="4231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Post-activity reflection:</a:t>
            </a:r>
            <a:endParaRPr lang="en-US" sz="32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3276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What one thing that you learned in this class surprised you?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And what one thing have you learned here that is most relevant to your own life?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6400800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InTeGrate</a:t>
            </a:r>
            <a:r>
              <a:rPr lang="en-US" b="1" dirty="0" smtClean="0"/>
              <a:t> Module: Climate of Change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061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49624" y="6019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Remind students that you are asking them to reflect because it is associated with improving and deepening their learning</a:t>
            </a:r>
          </a:p>
        </p:txBody>
      </p:sp>
      <p:pic>
        <p:nvPicPr>
          <p:cNvPr id="13315" name="Picture 3" descr="C:\Temp\4\14887464025_31b809421a_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12506"/>
            <a:ext cx="4481989" cy="460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3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3209835"/>
            <a:ext cx="5695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COFFEE BREAK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74497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3209835"/>
            <a:ext cx="5707012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Learning Goals</a:t>
            </a:r>
          </a:p>
          <a:p>
            <a:pPr algn="ctr"/>
            <a:r>
              <a:rPr lang="en-US" sz="4000" dirty="0" smtClean="0"/>
              <a:t>(Amber Burgett)</a:t>
            </a:r>
          </a:p>
          <a:p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97861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81000" y="1981200"/>
            <a:ext cx="8153400" cy="25908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dirty="0">
                <a:solidFill>
                  <a:srgbClr val="115486"/>
                </a:solidFill>
                <a:latin typeface="Calibri" charset="0"/>
                <a:ea typeface="ＭＳ Ｐゴシック" charset="0"/>
                <a:cs typeface="ＭＳ Ｐゴシック" charset="0"/>
              </a:rPr>
              <a:t>A five-year community effort to improve geoscience literacy and build </a:t>
            </a:r>
            <a:r>
              <a:rPr lang="en-US" sz="3200" dirty="0" smtClean="0">
                <a:solidFill>
                  <a:srgbClr val="115486"/>
                </a:solidFill>
                <a:latin typeface="Calibri" charset="0"/>
                <a:ea typeface="ＭＳ Ｐゴシック" charset="0"/>
                <a:cs typeface="ＭＳ Ｐゴシック" charset="0"/>
              </a:rPr>
              <a:t>an interdisciplinary </a:t>
            </a:r>
            <a:r>
              <a:rPr lang="en-US" sz="3200" dirty="0">
                <a:solidFill>
                  <a:srgbClr val="115486"/>
                </a:solidFill>
                <a:latin typeface="Calibri" charset="0"/>
                <a:ea typeface="ＭＳ Ｐゴシック" charset="0"/>
                <a:cs typeface="ＭＳ Ｐゴシック" charset="0"/>
              </a:rPr>
              <a:t>workforce prepared to tackle environmental and resource issues </a:t>
            </a:r>
          </a:p>
        </p:txBody>
      </p:sp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4789440" y="6033247"/>
            <a:ext cx="37344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991515"/>
                </a:solidFill>
                <a:latin typeface="Calibri" charset="0"/>
              </a:rPr>
              <a:t>http://</a:t>
            </a:r>
            <a:r>
              <a:rPr lang="en-US" sz="2000" dirty="0" err="1">
                <a:solidFill>
                  <a:srgbClr val="991515"/>
                </a:solidFill>
                <a:latin typeface="Calibri" charset="0"/>
              </a:rPr>
              <a:t>serc.carleton.edu</a:t>
            </a:r>
            <a:r>
              <a:rPr lang="en-US" sz="2000" dirty="0">
                <a:solidFill>
                  <a:srgbClr val="991515"/>
                </a:solidFill>
                <a:latin typeface="Calibri" charset="0"/>
              </a:rPr>
              <a:t>/integrate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0" y="1371600"/>
            <a:ext cx="4688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What is </a:t>
            </a:r>
            <a:r>
              <a:rPr lang="en-US" sz="4400" b="1" dirty="0" err="1" smtClean="0"/>
              <a:t>InTeGrate</a:t>
            </a:r>
            <a:r>
              <a:rPr lang="en-US" sz="4400" b="1" dirty="0" smtClean="0"/>
              <a:t>?</a:t>
            </a:r>
            <a:endParaRPr lang="en-US" sz="4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4800600"/>
            <a:ext cx="26453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2012-2016</a:t>
            </a:r>
            <a:endParaRPr lang="en-US" sz="4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13300"/>
            <a:ext cx="4144211" cy="1968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4495800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InTeGrate</a:t>
            </a:r>
            <a:r>
              <a:rPr lang="en-US" sz="1400" dirty="0" smtClean="0"/>
              <a:t> Leadership team, March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0283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1981200"/>
            <a:ext cx="7010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Implementation Strategies:</a:t>
            </a:r>
          </a:p>
          <a:p>
            <a:r>
              <a:rPr lang="en-US" sz="4800" b="1" i="1" dirty="0" smtClean="0"/>
              <a:t>What we learned during our Spring 2015 Pilot</a:t>
            </a:r>
          </a:p>
          <a:p>
            <a:r>
              <a:rPr lang="en-US" sz="4800" dirty="0" smtClean="0"/>
              <a:t>(Amber Burgett, Ruth Hoff)</a:t>
            </a:r>
          </a:p>
          <a:p>
            <a:endParaRPr lang="en-US" sz="7200" dirty="0" smtClean="0"/>
          </a:p>
          <a:p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90846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1981200"/>
            <a:ext cx="7010400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Think-Pair-Share</a:t>
            </a:r>
          </a:p>
          <a:p>
            <a:r>
              <a:rPr lang="en-US" sz="4800" b="1" dirty="0" smtClean="0"/>
              <a:t>What challenges do you foresee in your course?</a:t>
            </a:r>
          </a:p>
          <a:p>
            <a:endParaRPr lang="en-US" sz="4800" b="1" dirty="0"/>
          </a:p>
          <a:p>
            <a:r>
              <a:rPr lang="en-US" sz="4800" b="1" dirty="0" smtClean="0"/>
              <a:t>Discuss paths to success.</a:t>
            </a:r>
          </a:p>
          <a:p>
            <a:endParaRPr lang="en-US" sz="4800" b="1" dirty="0" smtClean="0"/>
          </a:p>
          <a:p>
            <a:endParaRPr lang="en-US" sz="4800" b="1" dirty="0" smtClean="0"/>
          </a:p>
          <a:p>
            <a:endParaRPr lang="en-US" sz="4800" b="1" dirty="0" smtClean="0"/>
          </a:p>
          <a:p>
            <a:endParaRPr lang="en-US" sz="7200" dirty="0" smtClean="0"/>
          </a:p>
          <a:p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98430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7" t="10141" r="1465" b="-569"/>
          <a:stretch/>
        </p:blipFill>
        <p:spPr bwMode="auto">
          <a:xfrm>
            <a:off x="762000" y="2133600"/>
            <a:ext cx="7512890" cy="458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2034" y="1600200"/>
            <a:ext cx="1703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Data Collection: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220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1600200"/>
            <a:ext cx="8229599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Reporting Responsibilities:</a:t>
            </a:r>
          </a:p>
          <a:p>
            <a:endParaRPr lang="en-US" dirty="0"/>
          </a:p>
          <a:p>
            <a:r>
              <a:rPr lang="en-US" sz="2400" b="1" dirty="0" smtClean="0"/>
              <a:t>1</a:t>
            </a:r>
            <a:r>
              <a:rPr lang="en-US" sz="2400" b="1" baseline="30000" dirty="0" smtClean="0"/>
              <a:t>st</a:t>
            </a:r>
            <a:r>
              <a:rPr lang="en-US" sz="2400" b="1" dirty="0" smtClean="0"/>
              <a:t> week of class:  </a:t>
            </a:r>
            <a:r>
              <a:rPr lang="en-US" sz="2400" dirty="0" smtClean="0"/>
              <a:t>Student Release Form (hard copy), Geoscience Literacy Exam (hard copy), Attitudinal Survey (online)</a:t>
            </a:r>
          </a:p>
          <a:p>
            <a:r>
              <a:rPr lang="en-US" sz="2400" dirty="0" smtClean="0"/>
              <a:t>Syllabus with an interdisciplinary sustainability learning goal</a:t>
            </a:r>
          </a:p>
          <a:p>
            <a:endParaRPr lang="en-US" sz="2400" dirty="0" smtClean="0"/>
          </a:p>
          <a:p>
            <a:r>
              <a:rPr lang="en-US" sz="2400" b="1" dirty="0" smtClean="0"/>
              <a:t>Last week of class</a:t>
            </a:r>
            <a:r>
              <a:rPr lang="en-US" sz="2400" dirty="0" smtClean="0"/>
              <a:t>: Geoscience Literacy Exam (hard copy), Interdisciplinary/Systems-Thinking Essay Questions that are graded for credit at the end of your course(hard copy), Attitudinal Survey (online), Short faculty reflection</a:t>
            </a:r>
          </a:p>
          <a:p>
            <a:endParaRPr lang="en-US" sz="2400" dirty="0"/>
          </a:p>
          <a:p>
            <a:r>
              <a:rPr lang="en-US" sz="2400" dirty="0" smtClean="0"/>
              <a:t>Scan &amp; upload hard copies to your reporting page, &amp; make sure students are completing attitudinal survey (# complete appears on reporting page).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31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2895600"/>
            <a:ext cx="8229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Please Submit Your </a:t>
            </a:r>
          </a:p>
          <a:p>
            <a:r>
              <a:rPr lang="en-US" sz="3600" b="1" dirty="0" smtClean="0"/>
              <a:t>Implementation Timeline &amp; Questions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5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3048000"/>
            <a:ext cx="822959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Thank you!</a:t>
            </a:r>
          </a:p>
          <a:p>
            <a:endParaRPr lang="en-US" sz="60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40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461736"/>
            <a:ext cx="3124200" cy="2343150"/>
          </a:xfrm>
          <a:prstGeom prst="rect">
            <a:avLst/>
          </a:prstGeom>
        </p:spPr>
      </p:pic>
      <p:pic>
        <p:nvPicPr>
          <p:cNvPr id="25602" name="Picture 3" descr="bann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76200" y="2057400"/>
            <a:ext cx="55482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err="1"/>
              <a:t>InTeGrate</a:t>
            </a:r>
            <a:r>
              <a:rPr lang="en-US" dirty="0"/>
              <a:t> materials were designed and tested by your peers — faculty and instructors at diverse institutions across the country.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Each 2-3 </a:t>
            </a:r>
            <a:r>
              <a:rPr lang="en-US" dirty="0"/>
              <a:t>week </a:t>
            </a:r>
            <a:r>
              <a:rPr lang="en-US" dirty="0" smtClean="0">
                <a:solidFill>
                  <a:srgbClr val="FF0000"/>
                </a:solidFill>
              </a:rPr>
              <a:t>module</a:t>
            </a:r>
            <a:r>
              <a:rPr lang="en-US" dirty="0" smtClean="0"/>
              <a:t> </a:t>
            </a:r>
            <a:r>
              <a:rPr lang="en-US" dirty="0"/>
              <a:t>was created, tested, and refined over a 2-year time period by a team of </a:t>
            </a:r>
            <a:r>
              <a:rPr lang="en-US" dirty="0">
                <a:solidFill>
                  <a:srgbClr val="FF0000"/>
                </a:solidFill>
              </a:rPr>
              <a:t>three </a:t>
            </a:r>
            <a:r>
              <a:rPr lang="en-US" dirty="0" smtClean="0">
                <a:solidFill>
                  <a:srgbClr val="FF0000"/>
                </a:solidFill>
              </a:rPr>
              <a:t>authors.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Modules in development continue to grow in the disciplines they address</a:t>
            </a:r>
            <a:endParaRPr lang="en-US" dirty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1752600" y="1371600"/>
            <a:ext cx="48800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/>
              <a:t>InTeGrate</a:t>
            </a:r>
            <a:r>
              <a:rPr lang="en-US" sz="4400" b="1" dirty="0"/>
              <a:t> M</a:t>
            </a:r>
            <a:r>
              <a:rPr lang="en-US" sz="4400" b="1" dirty="0" smtClean="0"/>
              <a:t>aterials</a:t>
            </a:r>
            <a:endParaRPr lang="en-US" sz="4400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572000"/>
            <a:ext cx="5334000" cy="21877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4823936"/>
            <a:ext cx="304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Teams work together to create new </a:t>
            </a:r>
            <a:r>
              <a:rPr lang="en-US" sz="1400" dirty="0" err="1"/>
              <a:t>InTeGrate</a:t>
            </a:r>
            <a:r>
              <a:rPr lang="en-US" sz="1400" dirty="0"/>
              <a:t> teaching materials at an </a:t>
            </a:r>
            <a:r>
              <a:rPr lang="en-US" sz="1400" dirty="0" err="1"/>
              <a:t>InTeGrate</a:t>
            </a:r>
            <a:r>
              <a:rPr lang="en-US" sz="1400" dirty="0"/>
              <a:t> authors meeting.</a:t>
            </a:r>
          </a:p>
        </p:txBody>
      </p:sp>
    </p:spTree>
    <p:extLst>
      <p:ext uri="{BB962C8B-B14F-4D97-AF65-F5344CB8AC3E}">
        <p14:creationId xmlns:p14="http://schemas.microsoft.com/office/powerpoint/2010/main" val="6398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8200" y="2209800"/>
            <a:ext cx="4495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Materials were </a:t>
            </a:r>
            <a:r>
              <a:rPr lang="en-US" sz="2400" dirty="0"/>
              <a:t>designed to be adaptable to a wide variety of classrooms and settings</a:t>
            </a:r>
            <a:r>
              <a:rPr lang="en-US" sz="2400" dirty="0" smtClean="0"/>
              <a:t>: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community college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large research institution</a:t>
            </a:r>
            <a:endParaRPr lang="en-US" sz="2400" dirty="0"/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o</a:t>
            </a:r>
            <a:r>
              <a:rPr lang="en-US" sz="2400" dirty="0" smtClean="0"/>
              <a:t>nline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in </a:t>
            </a:r>
            <a:r>
              <a:rPr lang="en-US" sz="2400" dirty="0"/>
              <a:t>a large lecture </a:t>
            </a:r>
            <a:r>
              <a:rPr lang="en-US" sz="2400" dirty="0" smtClean="0"/>
              <a:t>hall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small seminar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Activities focus on engaging students in hands-on learning.</a:t>
            </a:r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361175"/>
            <a:ext cx="4495800" cy="2439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1371600"/>
            <a:ext cx="48800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/>
              <a:t>InTeGrate</a:t>
            </a:r>
            <a:r>
              <a:rPr lang="en-US" sz="4400" b="1" dirty="0"/>
              <a:t> M</a:t>
            </a:r>
            <a:r>
              <a:rPr lang="en-US" sz="4400" b="1" dirty="0" smtClean="0"/>
              <a:t>aterials</a:t>
            </a:r>
            <a:endParaRPr lang="en-US" sz="4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1980175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Students in jigsaw group.</a:t>
            </a:r>
            <a:endParaRPr lang="en-US" sz="1400" dirty="0"/>
          </a:p>
        </p:txBody>
      </p:sp>
      <p:pic>
        <p:nvPicPr>
          <p:cNvPr id="5" name="Picture 4" descr="gallery-walk-2[8]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953000"/>
            <a:ext cx="3004693" cy="2057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5257800"/>
            <a:ext cx="1219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Students doing a gallery walk.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7107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1600200"/>
            <a:ext cx="86922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/>
              <a:t>InTeGrate</a:t>
            </a:r>
            <a:r>
              <a:rPr lang="en-US" sz="4400" b="1" dirty="0"/>
              <a:t> </a:t>
            </a:r>
            <a:r>
              <a:rPr lang="en-US" sz="4400" b="1" dirty="0" smtClean="0"/>
              <a:t>Implementation Programs</a:t>
            </a:r>
            <a:endParaRPr lang="en-US" sz="4400" b="1" dirty="0"/>
          </a:p>
        </p:txBody>
      </p:sp>
      <p:sp>
        <p:nvSpPr>
          <p:cNvPr id="4" name="Rectangle 3"/>
          <p:cNvSpPr/>
          <p:nvPr/>
        </p:nvSpPr>
        <p:spPr>
          <a:xfrm>
            <a:off x="228600" y="2286000"/>
            <a:ext cx="883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/>
              <a:t>D</a:t>
            </a:r>
            <a:r>
              <a:rPr lang="en-US" sz="2400" dirty="0" smtClean="0"/>
              <a:t>evelop </a:t>
            </a:r>
            <a:r>
              <a:rPr lang="en-US" sz="2400" dirty="0"/>
              <a:t>a new vision for how </a:t>
            </a:r>
            <a:r>
              <a:rPr lang="en-US" sz="2400" dirty="0" smtClean="0"/>
              <a:t>geoscience is </a:t>
            </a:r>
            <a:r>
              <a:rPr lang="en-US" sz="2400" dirty="0"/>
              <a:t>positioned in higher </a:t>
            </a:r>
            <a:r>
              <a:rPr lang="en-US" sz="2400" dirty="0" smtClean="0"/>
              <a:t>education,</a:t>
            </a:r>
          </a:p>
          <a:p>
            <a:pPr marL="342900" indent="-342900">
              <a:buAutoNum type="arabicParenR"/>
            </a:pPr>
            <a:r>
              <a:rPr lang="en-US" sz="2400" dirty="0"/>
              <a:t>I</a:t>
            </a:r>
            <a:r>
              <a:rPr lang="en-US" sz="2400" dirty="0" smtClean="0"/>
              <a:t>nfuse </a:t>
            </a:r>
            <a:r>
              <a:rPr lang="en-US" sz="2400" dirty="0"/>
              <a:t>geoscience throughout the </a:t>
            </a:r>
            <a:r>
              <a:rPr lang="en-US" sz="2400" dirty="0" smtClean="0"/>
              <a:t>curriculum,</a:t>
            </a:r>
          </a:p>
          <a:p>
            <a:pPr marL="342900" indent="-342900">
              <a:buAutoNum type="arabicParenR"/>
            </a:pPr>
            <a:r>
              <a:rPr lang="en-US" sz="2400" dirty="0"/>
              <a:t>L</a:t>
            </a:r>
            <a:r>
              <a:rPr lang="en-US" sz="2400" dirty="0" smtClean="0"/>
              <a:t>everage </a:t>
            </a:r>
            <a:r>
              <a:rPr lang="en-US" sz="2400" dirty="0"/>
              <a:t>existing geoscience, environmental science, and engineering programs to address solutions for societal problems, </a:t>
            </a:r>
            <a:r>
              <a:rPr lang="en-US" sz="2400" dirty="0" smtClean="0"/>
              <a:t>and</a:t>
            </a:r>
          </a:p>
          <a:p>
            <a:pPr marL="342900" indent="-342900">
              <a:buAutoNum type="arabicParenR"/>
            </a:pPr>
            <a:r>
              <a:rPr lang="en-US" sz="2400" dirty="0"/>
              <a:t>E</a:t>
            </a:r>
            <a:r>
              <a:rPr lang="en-US" sz="2400" dirty="0" smtClean="0"/>
              <a:t>ngage </a:t>
            </a:r>
            <a:r>
              <a:rPr lang="en-US" sz="2400" dirty="0"/>
              <a:t>younger students in the geosciences as a mechanism for increasing geoscience enrollment</a:t>
            </a:r>
            <a:r>
              <a:rPr lang="en-US" sz="2400" dirty="0" smtClean="0"/>
              <a:t>.</a:t>
            </a:r>
          </a:p>
          <a:p>
            <a:pPr marL="342900" indent="-342900">
              <a:buAutoNum type="arabicParenR"/>
            </a:pPr>
            <a:r>
              <a:rPr lang="en-US" sz="2400" dirty="0" smtClean="0"/>
              <a:t>Contribute to a workforce that is prepared to address sustainability challenges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6107214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Sustainability will only be achieved through collaboration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1371600" y="6568879"/>
            <a:ext cx="7391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http://serc.carleton.edu/integrate/about/implementation_programs.html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897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1600200"/>
            <a:ext cx="86922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/>
              <a:t>InTeGrate</a:t>
            </a:r>
            <a:r>
              <a:rPr lang="en-US" sz="4400" b="1" dirty="0"/>
              <a:t> </a:t>
            </a:r>
            <a:r>
              <a:rPr lang="en-US" sz="4400" b="1" dirty="0" smtClean="0"/>
              <a:t>Implementation Programs</a:t>
            </a:r>
            <a:endParaRPr lang="en-US" sz="4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62000" y="2667000"/>
            <a:ext cx="721864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Results from implementation efforts are shared as projects develop</a:t>
            </a:r>
          </a:p>
          <a:p>
            <a:r>
              <a:rPr lang="en-US" b="1" dirty="0" smtClean="0"/>
              <a:t>&amp; in online reporting so that others can learn from diverse models</a:t>
            </a:r>
          </a:p>
          <a:p>
            <a:r>
              <a:rPr lang="en-US" b="1" dirty="0">
                <a:hlinkClick r:id="rId4"/>
              </a:rPr>
              <a:t>http://serc.carleton.edu/integrate/programs/implementation/index.html</a:t>
            </a:r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First Wave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Grand Valley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Gustavus</a:t>
            </a:r>
            <a:r>
              <a:rPr lang="en-US" dirty="0" smtClean="0"/>
              <a:t> Adolphus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Stanford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Pennsylvania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University of Texas, El Paso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Washington State Colleges &amp; University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Wittenberg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r>
              <a:rPr lang="en-US" b="1" dirty="0" smtClean="0"/>
              <a:t>20 Implementation Programs will be funded in total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950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2047" y="1295400"/>
            <a:ext cx="46766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Goals of this Effort:</a:t>
            </a:r>
            <a:endParaRPr lang="en-US" sz="4400" b="1" dirty="0"/>
          </a:p>
        </p:txBody>
      </p:sp>
      <p:sp>
        <p:nvSpPr>
          <p:cNvPr id="3" name="Rectangle 2"/>
          <p:cNvSpPr/>
          <p:nvPr/>
        </p:nvSpPr>
        <p:spPr>
          <a:xfrm>
            <a:off x="121023" y="1981200"/>
            <a:ext cx="8686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Embedding geoscience sustainability modules in established courses across a breadth of disciplines </a:t>
            </a:r>
            <a:r>
              <a:rPr lang="en-US" sz="2000" dirty="0" smtClean="0"/>
              <a:t>and encourage student engagement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Broadening </a:t>
            </a:r>
            <a:r>
              <a:rPr lang="en-US" sz="2000" dirty="0"/>
              <a:t>participation in sustainability and </a:t>
            </a:r>
            <a:r>
              <a:rPr lang="en-US" sz="2000" dirty="0" smtClean="0"/>
              <a:t>active learning pedagogies </a:t>
            </a:r>
            <a:r>
              <a:rPr lang="en-US" sz="2000" dirty="0"/>
              <a:t>through a workshop to </a:t>
            </a:r>
            <a:r>
              <a:rPr lang="en-US" sz="2000" dirty="0" smtClean="0"/>
              <a:t> expand </a:t>
            </a:r>
            <a:r>
              <a:rPr lang="en-US" sz="2000" dirty="0"/>
              <a:t>the adoption of sustainability </a:t>
            </a:r>
            <a:r>
              <a:rPr lang="en-US" sz="2000" dirty="0" smtClean="0"/>
              <a:t>curriculum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Creating </a:t>
            </a:r>
            <a:r>
              <a:rPr lang="en-US" sz="2000" dirty="0"/>
              <a:t>deep learning opportunities in sustainability through program development across the </a:t>
            </a:r>
            <a:r>
              <a:rPr lang="en-US" sz="2000" dirty="0" smtClean="0"/>
              <a:t>Wittenberg </a:t>
            </a:r>
            <a:r>
              <a:rPr lang="en-US" sz="2000" dirty="0"/>
              <a:t>experience (First-Year Experience, Cultures and Language Across the Curriculum, </a:t>
            </a:r>
            <a:r>
              <a:rPr lang="en-US" sz="2000" dirty="0" smtClean="0"/>
              <a:t>Environmental </a:t>
            </a:r>
            <a:r>
              <a:rPr lang="en-US" sz="2000" dirty="0"/>
              <a:t>Science) and into the broader Wittenberg, Springfield, </a:t>
            </a:r>
            <a:r>
              <a:rPr lang="en-US" sz="2000" dirty="0" smtClean="0"/>
              <a:t>Clark County, and </a:t>
            </a:r>
            <a:r>
              <a:rPr lang="en-US" sz="2000" b="1" dirty="0" smtClean="0"/>
              <a:t>SOCHE community </a:t>
            </a: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533400" y="5486400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http://serc.carleton.edu/integrate/programs/implementation/program3/index.html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32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4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2047" y="1295400"/>
            <a:ext cx="2809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Icebreaker:</a:t>
            </a:r>
            <a:endParaRPr lang="en-US" sz="4400" b="1" dirty="0"/>
          </a:p>
        </p:txBody>
      </p:sp>
      <p:sp>
        <p:nvSpPr>
          <p:cNvPr id="2" name="Rectangle 1"/>
          <p:cNvSpPr/>
          <p:nvPr/>
        </p:nvSpPr>
        <p:spPr>
          <a:xfrm>
            <a:off x="533400" y="2209800"/>
            <a:ext cx="7924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Share (15 minutes):</a:t>
            </a:r>
            <a:endParaRPr lang="en-US" sz="2400" dirty="0"/>
          </a:p>
          <a:p>
            <a:endParaRPr lang="en-US" sz="2400" dirty="0"/>
          </a:p>
          <a:p>
            <a:pPr>
              <a:tabLst>
                <a:tab pos="914400" algn="l"/>
                <a:tab pos="1371600" algn="l"/>
              </a:tabLst>
            </a:pPr>
            <a:r>
              <a:rPr lang="en-US" sz="2400" dirty="0"/>
              <a:t>	(1)	Name and institution</a:t>
            </a:r>
          </a:p>
          <a:p>
            <a:pPr>
              <a:tabLst>
                <a:tab pos="914400" algn="l"/>
                <a:tab pos="1371600" algn="l"/>
              </a:tabLst>
            </a:pPr>
            <a:r>
              <a:rPr lang="en-US" sz="2400" dirty="0"/>
              <a:t>	(2)	Course title and 30-second description of course</a:t>
            </a:r>
          </a:p>
          <a:p>
            <a:pPr>
              <a:tabLst>
                <a:tab pos="914400" algn="l"/>
                <a:tab pos="1371600" algn="l"/>
              </a:tabLst>
            </a:pPr>
            <a:r>
              <a:rPr lang="en-US" sz="2400" dirty="0"/>
              <a:t>		(level, audience, why you have selected this course </a:t>
            </a:r>
            <a:r>
              <a:rPr lang="en-US" sz="2400" dirty="0" smtClean="0"/>
              <a:t>		to implement an </a:t>
            </a:r>
            <a:r>
              <a:rPr lang="en-US" sz="2400" dirty="0" err="1" smtClean="0"/>
              <a:t>InTeGrate</a:t>
            </a:r>
            <a:r>
              <a:rPr lang="en-US" sz="2400" dirty="0" smtClean="0"/>
              <a:t> </a:t>
            </a:r>
            <a:r>
              <a:rPr lang="en-US" sz="2400" dirty="0"/>
              <a:t>module)</a:t>
            </a:r>
          </a:p>
          <a:p>
            <a:pPr>
              <a:tabLst>
                <a:tab pos="914400" algn="l"/>
                <a:tab pos="1371600" algn="l"/>
              </a:tabLst>
            </a:pPr>
            <a:r>
              <a:rPr lang="en-US" sz="2400" dirty="0"/>
              <a:t>	(3)	Why you have chosen to participate in this project?</a:t>
            </a:r>
          </a:p>
          <a:p>
            <a:pPr>
              <a:tabLst>
                <a:tab pos="914400" algn="l"/>
                <a:tab pos="1371600" algn="l"/>
              </a:tabLst>
            </a:pPr>
            <a:r>
              <a:rPr lang="en-US" sz="2400" dirty="0"/>
              <a:t>	(4)	What </a:t>
            </a:r>
            <a:r>
              <a:rPr lang="en-US" sz="2400" dirty="0" err="1"/>
              <a:t>InTeGrate</a:t>
            </a:r>
            <a:r>
              <a:rPr lang="en-US" sz="2400" dirty="0"/>
              <a:t> module </a:t>
            </a:r>
            <a:r>
              <a:rPr lang="en-US" sz="2400" dirty="0" smtClean="0"/>
              <a:t>are you considering using?  	Why</a:t>
            </a:r>
            <a:r>
              <a:rPr lang="en-US" sz="2400" dirty="0"/>
              <a:t>?</a:t>
            </a:r>
          </a:p>
          <a:p>
            <a:pPr>
              <a:tabLst>
                <a:tab pos="914400" algn="l"/>
                <a:tab pos="1371600" algn="l"/>
              </a:tabLst>
            </a:pPr>
            <a:r>
              <a:rPr lang="en-US" sz="2400" dirty="0"/>
              <a:t>	(5)	Tell your group members something about yourself </a:t>
            </a:r>
            <a:r>
              <a:rPr lang="en-US" sz="2400" dirty="0" smtClean="0"/>
              <a:t>		that they </a:t>
            </a:r>
            <a:r>
              <a:rPr lang="en-US" sz="2400" dirty="0"/>
              <a:t>would not guess to be true!</a:t>
            </a:r>
          </a:p>
        </p:txBody>
      </p:sp>
    </p:spTree>
    <p:extLst>
      <p:ext uri="{BB962C8B-B14F-4D97-AF65-F5344CB8AC3E}">
        <p14:creationId xmlns:p14="http://schemas.microsoft.com/office/powerpoint/2010/main" val="378850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1850</Words>
  <Application>Microsoft Office PowerPoint</Application>
  <PresentationFormat>On-screen Show (4:3)</PresentationFormat>
  <Paragraphs>281</Paragraphs>
  <Slides>35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A five-year community effort to improve geoscience literacy and build an interdisciplinary workforce prepared to tackle environmental and resource issues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Compare information and natural hazards &amp; risk mitigation strategies that would be important for.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Akron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Authentic Assessment and the Earth System Literacy Documents</dc:title>
  <dc:creator>Steer</dc:creator>
  <cp:lastModifiedBy>Sarah K. Fortner</cp:lastModifiedBy>
  <cp:revision>220</cp:revision>
  <cp:lastPrinted>2012-05-16T14:11:09Z</cp:lastPrinted>
  <dcterms:created xsi:type="dcterms:W3CDTF">2015-02-13T02:57:25Z</dcterms:created>
  <dcterms:modified xsi:type="dcterms:W3CDTF">2015-05-27T13:50:12Z</dcterms:modified>
</cp:coreProperties>
</file>