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3" r:id="rId2"/>
    <p:sldId id="262" r:id="rId3"/>
    <p:sldId id="274" r:id="rId4"/>
    <p:sldId id="276" r:id="rId5"/>
    <p:sldId id="279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B6B"/>
    <a:srgbClr val="C2D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2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48F06-F838-4290-B280-25FA569B4C67}" type="doc">
      <dgm:prSet loTypeId="urn:microsoft.com/office/officeart/2005/8/layout/cycle2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742DE6-1839-49FC-9374-945ECA58F31A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Identify Module Learning Goals</a:t>
          </a:r>
          <a:endParaRPr lang="en-US" sz="1400" dirty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F2077F7E-BC5E-4464-9FF3-6AB5378E4567}" type="parTrans" cxnId="{1D2F45BC-78E8-4C1B-8097-50CA2D948C3E}">
      <dgm:prSet/>
      <dgm:spPr/>
      <dgm:t>
        <a:bodyPr/>
        <a:lstStyle/>
        <a:p>
          <a:endParaRPr lang="en-US" sz="1400"/>
        </a:p>
      </dgm:t>
    </dgm:pt>
    <dgm:pt modelId="{1D9BEF42-895A-40E5-9B47-FE7D253529BE}" type="sibTrans" cxnId="{1D2F45BC-78E8-4C1B-8097-50CA2D948C3E}">
      <dgm:prSet custT="1"/>
      <dgm:spPr/>
      <dgm:t>
        <a:bodyPr/>
        <a:lstStyle/>
        <a:p>
          <a:endParaRPr lang="en-US" sz="1400"/>
        </a:p>
      </dgm:t>
    </dgm:pt>
    <dgm:pt modelId="{9444E2E0-BFE8-4155-9DD4-7F54F758EE60}">
      <dgm:prSet phldrT="[Text]" custT="1"/>
      <dgm:spPr/>
      <dgm:t>
        <a:bodyPr/>
        <a:lstStyle/>
        <a:p>
          <a:r>
            <a:rPr lang="en-US" sz="1400" dirty="0" smtClean="0"/>
            <a:t>Identify learning outcomes for individual units</a:t>
          </a:r>
          <a:endParaRPr lang="en-US" sz="1400" dirty="0"/>
        </a:p>
      </dgm:t>
    </dgm:pt>
    <dgm:pt modelId="{7176F539-D949-4E19-8649-2C205614ECA7}" type="parTrans" cxnId="{DA156875-022A-4FC3-9FBD-E90C63118F0A}">
      <dgm:prSet/>
      <dgm:spPr/>
      <dgm:t>
        <a:bodyPr/>
        <a:lstStyle/>
        <a:p>
          <a:endParaRPr lang="en-US" sz="1400"/>
        </a:p>
      </dgm:t>
    </dgm:pt>
    <dgm:pt modelId="{26691DDA-A24A-4F92-B192-2F1E45ADC52B}" type="sibTrans" cxnId="{DA156875-022A-4FC3-9FBD-E90C63118F0A}">
      <dgm:prSet custT="1"/>
      <dgm:spPr/>
      <dgm:t>
        <a:bodyPr/>
        <a:lstStyle/>
        <a:p>
          <a:endParaRPr lang="en-US" sz="1400"/>
        </a:p>
      </dgm:t>
    </dgm:pt>
    <dgm:pt modelId="{83F0D268-B1D1-4EE6-9F0B-D22C6E2CDE9D}">
      <dgm:prSet phldrT="[Text]" custT="1"/>
      <dgm:spPr/>
      <dgm:t>
        <a:bodyPr/>
        <a:lstStyle/>
        <a:p>
          <a:r>
            <a:rPr lang="en-US" sz="1400" dirty="0" smtClean="0"/>
            <a:t>Determine how to assess and measure student success on goals and outcomes </a:t>
          </a:r>
          <a:endParaRPr lang="en-US" sz="1400" dirty="0"/>
        </a:p>
      </dgm:t>
    </dgm:pt>
    <dgm:pt modelId="{BE061413-046E-4123-82DC-F4571F4A9C26}" type="parTrans" cxnId="{94C61D4B-1E31-47E3-AFA6-3062EA129A40}">
      <dgm:prSet/>
      <dgm:spPr/>
      <dgm:t>
        <a:bodyPr/>
        <a:lstStyle/>
        <a:p>
          <a:endParaRPr lang="en-US" sz="1400"/>
        </a:p>
      </dgm:t>
    </dgm:pt>
    <dgm:pt modelId="{BCB0243E-9FED-41FE-95F4-EFF5AAE8E9F5}" type="sibTrans" cxnId="{94C61D4B-1E31-47E3-AFA6-3062EA129A40}">
      <dgm:prSet custT="1"/>
      <dgm:spPr/>
      <dgm:t>
        <a:bodyPr/>
        <a:lstStyle/>
        <a:p>
          <a:endParaRPr lang="en-US" sz="1400"/>
        </a:p>
      </dgm:t>
    </dgm:pt>
    <dgm:pt modelId="{F43F10E6-4768-4C6A-831B-513D5C17DE55}">
      <dgm:prSet phldrT="[Text]" custT="1"/>
      <dgm:spPr/>
      <dgm:t>
        <a:bodyPr/>
        <a:lstStyle/>
        <a:p>
          <a:r>
            <a:rPr lang="en-US" sz="1400" dirty="0" smtClean="0"/>
            <a:t>Design teaching resources and materials to match assessments</a:t>
          </a:r>
          <a:endParaRPr lang="en-US" sz="1400" dirty="0"/>
        </a:p>
      </dgm:t>
    </dgm:pt>
    <dgm:pt modelId="{9D2E3534-CBD0-4356-8765-35C9030EDF98}" type="parTrans" cxnId="{DE1491B3-91C3-46A3-9AF9-50087543F1E3}">
      <dgm:prSet/>
      <dgm:spPr/>
      <dgm:t>
        <a:bodyPr/>
        <a:lstStyle/>
        <a:p>
          <a:endParaRPr lang="en-US" sz="1400"/>
        </a:p>
      </dgm:t>
    </dgm:pt>
    <dgm:pt modelId="{DCC950B2-A48F-4996-8A60-F1018B48C419}" type="sibTrans" cxnId="{DE1491B3-91C3-46A3-9AF9-50087543F1E3}">
      <dgm:prSet custT="1"/>
      <dgm:spPr/>
      <dgm:t>
        <a:bodyPr/>
        <a:lstStyle/>
        <a:p>
          <a:endParaRPr lang="en-US" sz="1400"/>
        </a:p>
      </dgm:t>
    </dgm:pt>
    <dgm:pt modelId="{FA664FD6-6972-441E-B459-8475B85224FA}">
      <dgm:prSet phldrT="[Text]" custT="1"/>
      <dgm:spPr/>
      <dgm:t>
        <a:bodyPr/>
        <a:lstStyle/>
        <a:p>
          <a:r>
            <a:rPr lang="en-US" sz="1400" dirty="0" smtClean="0"/>
            <a:t>Plan Instructional Strategies to implement teaching resources</a:t>
          </a:r>
          <a:endParaRPr lang="en-US" sz="1400" dirty="0"/>
        </a:p>
      </dgm:t>
    </dgm:pt>
    <dgm:pt modelId="{BB17A343-3E50-41B2-BEA8-6008782D3E1A}" type="parTrans" cxnId="{C66773F9-5B6F-401A-8E45-A94C1A9077A0}">
      <dgm:prSet/>
      <dgm:spPr/>
      <dgm:t>
        <a:bodyPr/>
        <a:lstStyle/>
        <a:p>
          <a:endParaRPr lang="en-US" sz="1400"/>
        </a:p>
      </dgm:t>
    </dgm:pt>
    <dgm:pt modelId="{739BDC3C-8F6E-462C-916B-53C17235A0AA}" type="sibTrans" cxnId="{C66773F9-5B6F-401A-8E45-A94C1A9077A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US" sz="1400"/>
        </a:p>
      </dgm:t>
    </dgm:pt>
    <dgm:pt modelId="{5DA04306-3D0D-45F7-933B-BF1299A43560}" type="pres">
      <dgm:prSet presAssocID="{25648F06-F838-4290-B280-25FA569B4C6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277498-7972-4846-BE3B-C2BCFDCBDC37}" type="pres">
      <dgm:prSet presAssocID="{AA742DE6-1839-49FC-9374-945ECA58F31A}" presName="node" presStyleLbl="node1" presStyleIdx="0" presStyleCnt="5" custRadScaleRad="100026" custRadScaleInc="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33527-7B58-4328-9F6C-124B25C62FAA}" type="pres">
      <dgm:prSet presAssocID="{1D9BEF42-895A-40E5-9B47-FE7D253529BE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1CA2FCA-D94D-43D8-A582-C4B84B49888C}" type="pres">
      <dgm:prSet presAssocID="{1D9BEF42-895A-40E5-9B47-FE7D253529B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E52046A-F234-431B-B42C-B1CE2039F4E3}" type="pres">
      <dgm:prSet presAssocID="{9444E2E0-BFE8-4155-9DD4-7F54F758EE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6EE44-0899-4F14-9A0C-BAE4ED9E5975}" type="pres">
      <dgm:prSet presAssocID="{26691DDA-A24A-4F92-B192-2F1E45ADC52B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66F1CA0-24C5-471D-ADB2-F6CCB1AA95E3}" type="pres">
      <dgm:prSet presAssocID="{26691DDA-A24A-4F92-B192-2F1E45ADC52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4B6AAD9-9C9E-4350-8C0D-C0277238256D}" type="pres">
      <dgm:prSet presAssocID="{83F0D268-B1D1-4EE6-9F0B-D22C6E2CDE9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83224-C3B5-4C52-A5C9-5073EDD16F18}" type="pres">
      <dgm:prSet presAssocID="{BCB0243E-9FED-41FE-95F4-EFF5AAE8E9F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BAC7852-0A6B-4FEC-8681-5BA05DCED580}" type="pres">
      <dgm:prSet presAssocID="{BCB0243E-9FED-41FE-95F4-EFF5AAE8E9F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CE67367-00B3-40F9-96A7-CFDF58DA12E1}" type="pres">
      <dgm:prSet presAssocID="{F43F10E6-4768-4C6A-831B-513D5C17DE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8B33F-BB58-45BE-B038-F5B31ED79F2A}" type="pres">
      <dgm:prSet presAssocID="{DCC950B2-A48F-4996-8A60-F1018B48C41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444C401-7453-458D-A78D-0B4425316281}" type="pres">
      <dgm:prSet presAssocID="{DCC950B2-A48F-4996-8A60-F1018B48C41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86AB9F8-666E-4907-BEF5-F3E0A78A73F2}" type="pres">
      <dgm:prSet presAssocID="{FA664FD6-6972-441E-B459-8475B85224F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848E1-CEA9-4603-95FC-115BB6B09FFA}" type="pres">
      <dgm:prSet presAssocID="{739BDC3C-8F6E-462C-916B-53C17235A0AA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CA9890E-07CC-4A14-BDC0-0ADB68C7CF6D}" type="pres">
      <dgm:prSet presAssocID="{739BDC3C-8F6E-462C-916B-53C17235A0AA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AACA034-AFFC-6C42-ACA3-803A8D8FB02F}" type="presOf" srcId="{AA742DE6-1839-49FC-9374-945ECA58F31A}" destId="{5B277498-7972-4846-BE3B-C2BCFDCBDC37}" srcOrd="0" destOrd="0" presId="urn:microsoft.com/office/officeart/2005/8/layout/cycle2"/>
    <dgm:cxn modelId="{4008EF3C-96D8-C649-B666-7EAF7C3A6CD2}" type="presOf" srcId="{25648F06-F838-4290-B280-25FA569B4C67}" destId="{5DA04306-3D0D-45F7-933B-BF1299A43560}" srcOrd="0" destOrd="0" presId="urn:microsoft.com/office/officeart/2005/8/layout/cycle2"/>
    <dgm:cxn modelId="{1D2F45BC-78E8-4C1B-8097-50CA2D948C3E}" srcId="{25648F06-F838-4290-B280-25FA569B4C67}" destId="{AA742DE6-1839-49FC-9374-945ECA58F31A}" srcOrd="0" destOrd="0" parTransId="{F2077F7E-BC5E-4464-9FF3-6AB5378E4567}" sibTransId="{1D9BEF42-895A-40E5-9B47-FE7D253529BE}"/>
    <dgm:cxn modelId="{C66773F9-5B6F-401A-8E45-A94C1A9077A0}" srcId="{25648F06-F838-4290-B280-25FA569B4C67}" destId="{FA664FD6-6972-441E-B459-8475B85224FA}" srcOrd="4" destOrd="0" parTransId="{BB17A343-3E50-41B2-BEA8-6008782D3E1A}" sibTransId="{739BDC3C-8F6E-462C-916B-53C17235A0AA}"/>
    <dgm:cxn modelId="{028C097F-1C17-6A43-9DF3-6AE2A62A29F3}" type="presOf" srcId="{FA664FD6-6972-441E-B459-8475B85224FA}" destId="{E86AB9F8-666E-4907-BEF5-F3E0A78A73F2}" srcOrd="0" destOrd="0" presId="urn:microsoft.com/office/officeart/2005/8/layout/cycle2"/>
    <dgm:cxn modelId="{94C61D4B-1E31-47E3-AFA6-3062EA129A40}" srcId="{25648F06-F838-4290-B280-25FA569B4C67}" destId="{83F0D268-B1D1-4EE6-9F0B-D22C6E2CDE9D}" srcOrd="2" destOrd="0" parTransId="{BE061413-046E-4123-82DC-F4571F4A9C26}" sibTransId="{BCB0243E-9FED-41FE-95F4-EFF5AAE8E9F5}"/>
    <dgm:cxn modelId="{DA156875-022A-4FC3-9FBD-E90C63118F0A}" srcId="{25648F06-F838-4290-B280-25FA569B4C67}" destId="{9444E2E0-BFE8-4155-9DD4-7F54F758EE60}" srcOrd="1" destOrd="0" parTransId="{7176F539-D949-4E19-8649-2C205614ECA7}" sibTransId="{26691DDA-A24A-4F92-B192-2F1E45ADC52B}"/>
    <dgm:cxn modelId="{C8367DBA-0225-1843-9BD9-35B009683F67}" type="presOf" srcId="{BCB0243E-9FED-41FE-95F4-EFF5AAE8E9F5}" destId="{CBAC7852-0A6B-4FEC-8681-5BA05DCED580}" srcOrd="1" destOrd="0" presId="urn:microsoft.com/office/officeart/2005/8/layout/cycle2"/>
    <dgm:cxn modelId="{87036C61-D45A-6340-BDFD-F62007F793BB}" type="presOf" srcId="{BCB0243E-9FED-41FE-95F4-EFF5AAE8E9F5}" destId="{F9C83224-C3B5-4C52-A5C9-5073EDD16F18}" srcOrd="0" destOrd="0" presId="urn:microsoft.com/office/officeart/2005/8/layout/cycle2"/>
    <dgm:cxn modelId="{07C4E489-03DC-FA4B-A41A-9226FB02A6F6}" type="presOf" srcId="{26691DDA-A24A-4F92-B192-2F1E45ADC52B}" destId="{54D6EE44-0899-4F14-9A0C-BAE4ED9E5975}" srcOrd="0" destOrd="0" presId="urn:microsoft.com/office/officeart/2005/8/layout/cycle2"/>
    <dgm:cxn modelId="{159C4BBE-CA25-7646-BF58-1727481038BC}" type="presOf" srcId="{739BDC3C-8F6E-462C-916B-53C17235A0AA}" destId="{F0C848E1-CEA9-4603-95FC-115BB6B09FFA}" srcOrd="0" destOrd="0" presId="urn:microsoft.com/office/officeart/2005/8/layout/cycle2"/>
    <dgm:cxn modelId="{4DE021EF-6EBE-C646-8F59-DBAD3EC1334C}" type="presOf" srcId="{83F0D268-B1D1-4EE6-9F0B-D22C6E2CDE9D}" destId="{C4B6AAD9-9C9E-4350-8C0D-C0277238256D}" srcOrd="0" destOrd="0" presId="urn:microsoft.com/office/officeart/2005/8/layout/cycle2"/>
    <dgm:cxn modelId="{9C9308E4-D7CF-5A41-9270-AFA0A087263B}" type="presOf" srcId="{DCC950B2-A48F-4996-8A60-F1018B48C419}" destId="{BDC8B33F-BB58-45BE-B038-F5B31ED79F2A}" srcOrd="0" destOrd="0" presId="urn:microsoft.com/office/officeart/2005/8/layout/cycle2"/>
    <dgm:cxn modelId="{26AB17A7-5F82-0548-BFFA-0B341E111584}" type="presOf" srcId="{26691DDA-A24A-4F92-B192-2F1E45ADC52B}" destId="{166F1CA0-24C5-471D-ADB2-F6CCB1AA95E3}" srcOrd="1" destOrd="0" presId="urn:microsoft.com/office/officeart/2005/8/layout/cycle2"/>
    <dgm:cxn modelId="{AF48569A-2E60-9849-BB18-BE632230C373}" type="presOf" srcId="{1D9BEF42-895A-40E5-9B47-FE7D253529BE}" destId="{61CA2FCA-D94D-43D8-A582-C4B84B49888C}" srcOrd="1" destOrd="0" presId="urn:microsoft.com/office/officeart/2005/8/layout/cycle2"/>
    <dgm:cxn modelId="{C31849B5-D9EC-0845-B964-D2D9F8AB7E26}" type="presOf" srcId="{F43F10E6-4768-4C6A-831B-513D5C17DE55}" destId="{2CE67367-00B3-40F9-96A7-CFDF58DA12E1}" srcOrd="0" destOrd="0" presId="urn:microsoft.com/office/officeart/2005/8/layout/cycle2"/>
    <dgm:cxn modelId="{4B798823-2245-3F4E-B56C-F743C8AA6E41}" type="presOf" srcId="{9444E2E0-BFE8-4155-9DD4-7F54F758EE60}" destId="{EE52046A-F234-431B-B42C-B1CE2039F4E3}" srcOrd="0" destOrd="0" presId="urn:microsoft.com/office/officeart/2005/8/layout/cycle2"/>
    <dgm:cxn modelId="{8EA8F124-999E-F646-8CE4-F06A52ABF674}" type="presOf" srcId="{1D9BEF42-895A-40E5-9B47-FE7D253529BE}" destId="{42133527-7B58-4328-9F6C-124B25C62FAA}" srcOrd="0" destOrd="0" presId="urn:microsoft.com/office/officeart/2005/8/layout/cycle2"/>
    <dgm:cxn modelId="{C4FCCC3C-4393-B641-847A-47DF9D479499}" type="presOf" srcId="{DCC950B2-A48F-4996-8A60-F1018B48C419}" destId="{8444C401-7453-458D-A78D-0B4425316281}" srcOrd="1" destOrd="0" presId="urn:microsoft.com/office/officeart/2005/8/layout/cycle2"/>
    <dgm:cxn modelId="{5E32ED4B-FD99-0046-AE7B-D041DA0E7553}" type="presOf" srcId="{739BDC3C-8F6E-462C-916B-53C17235A0AA}" destId="{4CA9890E-07CC-4A14-BDC0-0ADB68C7CF6D}" srcOrd="1" destOrd="0" presId="urn:microsoft.com/office/officeart/2005/8/layout/cycle2"/>
    <dgm:cxn modelId="{DE1491B3-91C3-46A3-9AF9-50087543F1E3}" srcId="{25648F06-F838-4290-B280-25FA569B4C67}" destId="{F43F10E6-4768-4C6A-831B-513D5C17DE55}" srcOrd="3" destOrd="0" parTransId="{9D2E3534-CBD0-4356-8765-35C9030EDF98}" sibTransId="{DCC950B2-A48F-4996-8A60-F1018B48C419}"/>
    <dgm:cxn modelId="{D558CF56-2CAA-2A45-9702-BE1BD62927D8}" type="presParOf" srcId="{5DA04306-3D0D-45F7-933B-BF1299A43560}" destId="{5B277498-7972-4846-BE3B-C2BCFDCBDC37}" srcOrd="0" destOrd="0" presId="urn:microsoft.com/office/officeart/2005/8/layout/cycle2"/>
    <dgm:cxn modelId="{88FDD65D-7BD0-A042-988E-CF4F7B3E1E58}" type="presParOf" srcId="{5DA04306-3D0D-45F7-933B-BF1299A43560}" destId="{42133527-7B58-4328-9F6C-124B25C62FAA}" srcOrd="1" destOrd="0" presId="urn:microsoft.com/office/officeart/2005/8/layout/cycle2"/>
    <dgm:cxn modelId="{D8751D64-72C8-9F41-B1C7-E8214C2CF0B4}" type="presParOf" srcId="{42133527-7B58-4328-9F6C-124B25C62FAA}" destId="{61CA2FCA-D94D-43D8-A582-C4B84B49888C}" srcOrd="0" destOrd="0" presId="urn:microsoft.com/office/officeart/2005/8/layout/cycle2"/>
    <dgm:cxn modelId="{AB9D676B-D304-C248-B1F1-C8BD340566C2}" type="presParOf" srcId="{5DA04306-3D0D-45F7-933B-BF1299A43560}" destId="{EE52046A-F234-431B-B42C-B1CE2039F4E3}" srcOrd="2" destOrd="0" presId="urn:microsoft.com/office/officeart/2005/8/layout/cycle2"/>
    <dgm:cxn modelId="{A6F32509-126F-9541-BF0E-C08EBCF6F238}" type="presParOf" srcId="{5DA04306-3D0D-45F7-933B-BF1299A43560}" destId="{54D6EE44-0899-4F14-9A0C-BAE4ED9E5975}" srcOrd="3" destOrd="0" presId="urn:microsoft.com/office/officeart/2005/8/layout/cycle2"/>
    <dgm:cxn modelId="{BA16D7BB-EE23-294D-B4A3-169D5B45E380}" type="presParOf" srcId="{54D6EE44-0899-4F14-9A0C-BAE4ED9E5975}" destId="{166F1CA0-24C5-471D-ADB2-F6CCB1AA95E3}" srcOrd="0" destOrd="0" presId="urn:microsoft.com/office/officeart/2005/8/layout/cycle2"/>
    <dgm:cxn modelId="{F0275437-09FF-0549-9308-81AA0AF3D89C}" type="presParOf" srcId="{5DA04306-3D0D-45F7-933B-BF1299A43560}" destId="{C4B6AAD9-9C9E-4350-8C0D-C0277238256D}" srcOrd="4" destOrd="0" presId="urn:microsoft.com/office/officeart/2005/8/layout/cycle2"/>
    <dgm:cxn modelId="{B7785542-E81E-1349-8A41-97DB557580ED}" type="presParOf" srcId="{5DA04306-3D0D-45F7-933B-BF1299A43560}" destId="{F9C83224-C3B5-4C52-A5C9-5073EDD16F18}" srcOrd="5" destOrd="0" presId="urn:microsoft.com/office/officeart/2005/8/layout/cycle2"/>
    <dgm:cxn modelId="{AC11492A-AE01-BC41-B2E6-B72E000902CA}" type="presParOf" srcId="{F9C83224-C3B5-4C52-A5C9-5073EDD16F18}" destId="{CBAC7852-0A6B-4FEC-8681-5BA05DCED580}" srcOrd="0" destOrd="0" presId="urn:microsoft.com/office/officeart/2005/8/layout/cycle2"/>
    <dgm:cxn modelId="{8559409A-E9FB-8944-9975-26F9B1B26A4E}" type="presParOf" srcId="{5DA04306-3D0D-45F7-933B-BF1299A43560}" destId="{2CE67367-00B3-40F9-96A7-CFDF58DA12E1}" srcOrd="6" destOrd="0" presId="urn:microsoft.com/office/officeart/2005/8/layout/cycle2"/>
    <dgm:cxn modelId="{9458BFE9-8833-C947-8CD9-407B9B6DF089}" type="presParOf" srcId="{5DA04306-3D0D-45F7-933B-BF1299A43560}" destId="{BDC8B33F-BB58-45BE-B038-F5B31ED79F2A}" srcOrd="7" destOrd="0" presId="urn:microsoft.com/office/officeart/2005/8/layout/cycle2"/>
    <dgm:cxn modelId="{354DC38F-F31E-CA4E-9280-08B48904875E}" type="presParOf" srcId="{BDC8B33F-BB58-45BE-B038-F5B31ED79F2A}" destId="{8444C401-7453-458D-A78D-0B4425316281}" srcOrd="0" destOrd="0" presId="urn:microsoft.com/office/officeart/2005/8/layout/cycle2"/>
    <dgm:cxn modelId="{759B24AC-9959-924F-9CBC-24B64419C551}" type="presParOf" srcId="{5DA04306-3D0D-45F7-933B-BF1299A43560}" destId="{E86AB9F8-666E-4907-BEF5-F3E0A78A73F2}" srcOrd="8" destOrd="0" presId="urn:microsoft.com/office/officeart/2005/8/layout/cycle2"/>
    <dgm:cxn modelId="{F9418DDA-9388-0244-B677-17FCE8741E43}" type="presParOf" srcId="{5DA04306-3D0D-45F7-933B-BF1299A43560}" destId="{F0C848E1-CEA9-4603-95FC-115BB6B09FFA}" srcOrd="9" destOrd="0" presId="urn:microsoft.com/office/officeart/2005/8/layout/cycle2"/>
    <dgm:cxn modelId="{EFF688F8-DABB-CF42-BE5F-A763DFF030F5}" type="presParOf" srcId="{F0C848E1-CEA9-4603-95FC-115BB6B09FFA}" destId="{4CA9890E-07CC-4A14-BDC0-0ADB68C7CF6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77498-7972-4846-BE3B-C2BCFDCBDC37}">
      <dsp:nvSpPr>
        <dsp:cNvPr id="0" name=""/>
        <dsp:cNvSpPr/>
      </dsp:nvSpPr>
      <dsp:spPr>
        <a:xfrm>
          <a:off x="2856824" y="0"/>
          <a:ext cx="1610915" cy="161091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Identify Module Learning Goals</a:t>
          </a:r>
          <a:endParaRPr lang="en-US" sz="1400" kern="1200" dirty="0"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3092737" y="235913"/>
        <a:ext cx="1139089" cy="1139089"/>
      </dsp:txXfrm>
    </dsp:sp>
    <dsp:sp modelId="{42133527-7B58-4328-9F6C-124B25C62FAA}">
      <dsp:nvSpPr>
        <dsp:cNvPr id="0" name=""/>
        <dsp:cNvSpPr/>
      </dsp:nvSpPr>
      <dsp:spPr>
        <a:xfrm rot="2164102">
          <a:off x="4415554" y="1237575"/>
          <a:ext cx="426432" cy="54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427815" y="1308653"/>
        <a:ext cx="298502" cy="326210"/>
      </dsp:txXfrm>
    </dsp:sp>
    <dsp:sp modelId="{EE52046A-F234-431B-B42C-B1CE2039F4E3}">
      <dsp:nvSpPr>
        <dsp:cNvPr id="0" name=""/>
        <dsp:cNvSpPr/>
      </dsp:nvSpPr>
      <dsp:spPr>
        <a:xfrm>
          <a:off x="4809313" y="1422129"/>
          <a:ext cx="1610915" cy="1610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Identify learning outcomes for individual units</a:t>
          </a:r>
          <a:endParaRPr lang="en-US" sz="1400" kern="1200" dirty="0"/>
        </a:p>
      </dsp:txBody>
      <dsp:txXfrm>
        <a:off x="5045226" y="1658042"/>
        <a:ext cx="1139089" cy="1139089"/>
      </dsp:txXfrm>
    </dsp:sp>
    <dsp:sp modelId="{54D6EE44-0899-4F14-9A0C-BAE4ED9E5975}">
      <dsp:nvSpPr>
        <dsp:cNvPr id="0" name=""/>
        <dsp:cNvSpPr/>
      </dsp:nvSpPr>
      <dsp:spPr>
        <a:xfrm rot="6480000">
          <a:off x="5030537" y="3094611"/>
          <a:ext cx="428389" cy="54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114652" y="3142235"/>
        <a:ext cx="299872" cy="326210"/>
      </dsp:txXfrm>
    </dsp:sp>
    <dsp:sp modelId="{C4B6AAD9-9C9E-4350-8C0D-C0277238256D}">
      <dsp:nvSpPr>
        <dsp:cNvPr id="0" name=""/>
        <dsp:cNvSpPr/>
      </dsp:nvSpPr>
      <dsp:spPr>
        <a:xfrm>
          <a:off x="4061740" y="3722923"/>
          <a:ext cx="1610915" cy="1610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Determine how to assess and measure student success on goals and outcomes </a:t>
          </a:r>
          <a:endParaRPr lang="en-US" sz="1400" kern="1200" dirty="0"/>
        </a:p>
      </dsp:txBody>
      <dsp:txXfrm>
        <a:off x="4297653" y="3958836"/>
        <a:ext cx="1139089" cy="1139089"/>
      </dsp:txXfrm>
    </dsp:sp>
    <dsp:sp modelId="{F9C83224-C3B5-4C52-A5C9-5073EDD16F18}">
      <dsp:nvSpPr>
        <dsp:cNvPr id="0" name=""/>
        <dsp:cNvSpPr/>
      </dsp:nvSpPr>
      <dsp:spPr>
        <a:xfrm rot="10800000">
          <a:off x="3455529" y="4256538"/>
          <a:ext cx="428389" cy="54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584046" y="4365275"/>
        <a:ext cx="299872" cy="326210"/>
      </dsp:txXfrm>
    </dsp:sp>
    <dsp:sp modelId="{2CE67367-00B3-40F9-96A7-CFDF58DA12E1}">
      <dsp:nvSpPr>
        <dsp:cNvPr id="0" name=""/>
        <dsp:cNvSpPr/>
      </dsp:nvSpPr>
      <dsp:spPr>
        <a:xfrm>
          <a:off x="1642543" y="3722923"/>
          <a:ext cx="1610915" cy="1610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Design teaching resources and materials to match assessments</a:t>
          </a:r>
          <a:endParaRPr lang="en-US" sz="1400" kern="1200" dirty="0"/>
        </a:p>
      </dsp:txBody>
      <dsp:txXfrm>
        <a:off x="1878456" y="3958836"/>
        <a:ext cx="1139089" cy="1139089"/>
      </dsp:txXfrm>
    </dsp:sp>
    <dsp:sp modelId="{BDC8B33F-BB58-45BE-B038-F5B31ED79F2A}">
      <dsp:nvSpPr>
        <dsp:cNvPr id="0" name=""/>
        <dsp:cNvSpPr/>
      </dsp:nvSpPr>
      <dsp:spPr>
        <a:xfrm rot="15120000">
          <a:off x="1863766" y="3117673"/>
          <a:ext cx="428389" cy="54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1947881" y="3287523"/>
        <a:ext cx="299872" cy="326210"/>
      </dsp:txXfrm>
    </dsp:sp>
    <dsp:sp modelId="{E86AB9F8-666E-4907-BEF5-F3E0A78A73F2}">
      <dsp:nvSpPr>
        <dsp:cNvPr id="0" name=""/>
        <dsp:cNvSpPr/>
      </dsp:nvSpPr>
      <dsp:spPr>
        <a:xfrm>
          <a:off x="894970" y="1422129"/>
          <a:ext cx="1610915" cy="16109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Plan Instructional Strategies to implement teaching resources</a:t>
          </a:r>
          <a:endParaRPr lang="en-US" sz="1400" kern="1200" dirty="0"/>
        </a:p>
      </dsp:txBody>
      <dsp:txXfrm>
        <a:off x="1130883" y="1658042"/>
        <a:ext cx="1139089" cy="1139089"/>
      </dsp:txXfrm>
    </dsp:sp>
    <dsp:sp modelId="{F0C848E1-CEA9-4603-95FC-115BB6B09FFA}">
      <dsp:nvSpPr>
        <dsp:cNvPr id="0" name=""/>
        <dsp:cNvSpPr/>
      </dsp:nvSpPr>
      <dsp:spPr>
        <a:xfrm rot="19443719">
          <a:off x="2456267" y="1251830"/>
          <a:ext cx="430447" cy="54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468557" y="1398462"/>
        <a:ext cx="301313" cy="326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E125F-42AB-AC4C-9AC9-BE0390F9D925}" type="datetimeFigureOut">
              <a:rPr lang="en-US" smtClean="0"/>
              <a:t>2/14/14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BB698-DDE8-9A49-B417-EDE42B972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guiding principles are near the same as </a:t>
            </a:r>
            <a:r>
              <a:rPr lang="en-US" dirty="0" err="1" smtClean="0"/>
              <a:t>InTeGrates</a:t>
            </a:r>
            <a:r>
              <a:rPr lang="en-US" dirty="0" smtClean="0"/>
              <a:t> and are pulled from the first section of the the Materials Development</a:t>
            </a:r>
            <a:r>
              <a:rPr lang="en-US" baseline="0" dirty="0" smtClean="0"/>
              <a:t> Rubric. </a:t>
            </a:r>
          </a:p>
          <a:p>
            <a:r>
              <a:rPr lang="en-US" baseline="0" dirty="0" smtClean="0"/>
              <a:t>The only changes are that “geodesy” was replaces for “geoscience” in D and the Systems Thinking in E will not be as strongly </a:t>
            </a:r>
            <a:r>
              <a:rPr lang="en-US" baseline="0" smtClean="0"/>
              <a:t>emphasized in GETSI.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B698-DDE8-9A49-B417-EDE42B9728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2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 taken during the webinar are</a:t>
            </a:r>
            <a:r>
              <a:rPr lang="en-US" baseline="0" dirty="0" smtClean="0"/>
              <a:t> in grey </a:t>
            </a:r>
            <a:r>
              <a:rPr lang="en-US" baseline="0" dirty="0" err="1" smtClean="0"/>
              <a:t>itallics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B698-DDE8-9A49-B417-EDE42B9728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03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Systems Thinking</a:t>
            </a:r>
            <a:r>
              <a:rPr lang="en-US" baseline="0" dirty="0" smtClean="0"/>
              <a:t> is a big component of InTeGrate, it is not a stated goal for GETSI. We are retaining it in the Module rubric for consistency and because Systems Thinking is generally a good practice to aim for. However, we will not emphasize as high a level of achievement on this as perhaps an InTeGrate module would.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BB698-DDE8-9A49-B417-EDE42B9728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3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27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766393"/>
            <a:ext cx="2133600" cy="365125"/>
          </a:xfrm>
        </p:spPr>
        <p:txBody>
          <a:bodyPr/>
          <a:lstStyle/>
          <a:p>
            <a:fld id="{BD0E7532-6558-2949-8B64-49F3D63F0157}" type="datetimeFigureOut">
              <a:rPr lang="en-US" smtClean="0"/>
              <a:t>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766393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66393"/>
            <a:ext cx="2133600" cy="365125"/>
          </a:xfrm>
        </p:spPr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GETSI_bann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292"/>
          <a:stretch/>
        </p:blipFill>
        <p:spPr>
          <a:xfrm>
            <a:off x="0" y="0"/>
            <a:ext cx="9144000" cy="856712"/>
          </a:xfrm>
          <a:prstGeom prst="rect">
            <a:avLst/>
          </a:prstGeom>
        </p:spPr>
      </p:pic>
      <p:pic>
        <p:nvPicPr>
          <p:cNvPr id="10" name="Picture 9" descr="NSF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0" y="6109370"/>
            <a:ext cx="708526" cy="70852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51948" y="6232801"/>
            <a:ext cx="8131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work is supported by the National Science Foundation’s </a:t>
            </a:r>
            <a:r>
              <a:rPr lang="en-US" sz="1200" i="1" dirty="0" smtClean="0"/>
              <a:t>Transforming Undergraduate Education in STEM </a:t>
            </a:r>
            <a:r>
              <a:rPr lang="en-US" sz="1200" dirty="0" smtClean="0"/>
              <a:t>program within the Directorate for </a:t>
            </a:r>
            <a:r>
              <a:rPr lang="en-US" sz="1200" i="1" dirty="0" smtClean="0"/>
              <a:t>Education and Human Resources </a:t>
            </a:r>
            <a:r>
              <a:rPr lang="en-US" sz="1200" dirty="0" smtClean="0"/>
              <a:t>(DUE-1245025).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58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5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2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87745"/>
            <a:ext cx="2133600" cy="365125"/>
          </a:xfrm>
        </p:spPr>
        <p:txBody>
          <a:bodyPr/>
          <a:lstStyle/>
          <a:p>
            <a:fld id="{BD0E7532-6558-2949-8B64-49F3D63F0157}" type="datetimeFigureOut">
              <a:rPr lang="en-US" smtClean="0"/>
              <a:t>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8774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87745"/>
            <a:ext cx="2133600" cy="365125"/>
          </a:xfrm>
        </p:spPr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ETSI_bann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292"/>
          <a:stretch/>
        </p:blipFill>
        <p:spPr>
          <a:xfrm>
            <a:off x="0" y="0"/>
            <a:ext cx="9144000" cy="8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5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31800"/>
            <a:ext cx="4038600" cy="4709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31800"/>
            <a:ext cx="4038600" cy="4709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2/14/14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018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3314"/>
            <a:ext cx="4040188" cy="40815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018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73314"/>
            <a:ext cx="4041775" cy="40815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2/14/14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3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2/14/14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2/14/14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5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2/14/14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7532-6558-2949-8B64-49F3D63F0157}" type="datetimeFigureOut">
              <a:rPr lang="en-US" smtClean="0"/>
              <a:t>2/14/14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8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7652"/>
            <a:ext cx="8229600" cy="50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9332"/>
            <a:ext cx="8229600" cy="4765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8198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E7532-6558-2949-8B64-49F3D63F0157}" type="datetimeFigureOut">
              <a:rPr lang="en-US" smtClean="0"/>
              <a:t>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8198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8198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95A01-13E2-7E4C-9E76-AC791C07FB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ETSI_banner_wide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8"/>
          <a:stretch/>
        </p:blipFill>
        <p:spPr>
          <a:xfrm>
            <a:off x="0" y="6322737"/>
            <a:ext cx="9144000" cy="549374"/>
          </a:xfrm>
          <a:prstGeom prst="rect">
            <a:avLst/>
          </a:prstGeom>
        </p:spPr>
      </p:pic>
      <p:pic>
        <p:nvPicPr>
          <p:cNvPr id="10" name="Picture 9" descr="MtSAC_fullcolor_print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96" y="6463857"/>
            <a:ext cx="373662" cy="263743"/>
          </a:xfrm>
          <a:prstGeom prst="rect">
            <a:avLst/>
          </a:prstGeom>
        </p:spPr>
      </p:pic>
      <p:pic>
        <p:nvPicPr>
          <p:cNvPr id="12" name="Picture 11" descr="NSF_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30" y="6380811"/>
            <a:ext cx="429834" cy="429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95450" y="6506502"/>
            <a:ext cx="669199" cy="178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10065" y="6448481"/>
            <a:ext cx="233256" cy="294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77346" y="6527245"/>
            <a:ext cx="410898" cy="13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7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400" b="1" kern="1200" cap="small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c.carleton.edu/sp/library/teachingwdata/index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serc.carleton.edu/sp/library/teachingwdata/index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c.carleton.edu/integrate/teaching_materials/geo_thinking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47583"/>
            <a:ext cx="7772400" cy="1470025"/>
          </a:xfrm>
        </p:spPr>
        <p:txBody>
          <a:bodyPr/>
          <a:lstStyle/>
          <a:p>
            <a:r>
              <a:rPr lang="en-US" dirty="0" smtClean="0"/>
              <a:t>Guiding Principles for GETSI/InTeGrate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rgbClr val="6B6B6B"/>
                </a:solidFill>
              </a:rPr>
              <a:t>Modified from presentations by  </a:t>
            </a:r>
            <a:r>
              <a:rPr lang="en-US" sz="2000" dirty="0" smtClean="0">
                <a:solidFill>
                  <a:srgbClr val="6B6B6B"/>
                </a:solidFill>
              </a:rPr>
              <a:t>David </a:t>
            </a:r>
            <a:r>
              <a:rPr lang="en-US" sz="2000" dirty="0">
                <a:solidFill>
                  <a:srgbClr val="6B6B6B"/>
                </a:solidFill>
              </a:rPr>
              <a:t>Steer (U of Akron</a:t>
            </a:r>
            <a:r>
              <a:rPr lang="en-US" sz="2000" dirty="0" smtClean="0">
                <a:solidFill>
                  <a:srgbClr val="6B6B6B"/>
                </a:solidFill>
              </a:rPr>
              <a:t>)</a:t>
            </a:r>
            <a:endParaRPr lang="en-US" sz="2000" dirty="0">
              <a:solidFill>
                <a:srgbClr val="6B6B6B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900947"/>
            <a:ext cx="6400800" cy="268438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6B6B6B"/>
                </a:solidFill>
              </a:rPr>
              <a:t>The webinar begins at: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6B6B6B"/>
                </a:solidFill>
              </a:rPr>
              <a:t>1</a:t>
            </a:r>
            <a:r>
              <a:rPr lang="en-US" dirty="0" smtClean="0">
                <a:solidFill>
                  <a:srgbClr val="6B6B6B"/>
                </a:solidFill>
              </a:rPr>
              <a:t> </a:t>
            </a:r>
            <a:r>
              <a:rPr lang="en-US" dirty="0">
                <a:solidFill>
                  <a:srgbClr val="6B6B6B"/>
                </a:solidFill>
              </a:rPr>
              <a:t>pm PT | </a:t>
            </a:r>
            <a:r>
              <a:rPr lang="en-US" dirty="0" smtClean="0">
                <a:solidFill>
                  <a:srgbClr val="6B6B6B"/>
                </a:solidFill>
              </a:rPr>
              <a:t>2 </a:t>
            </a:r>
            <a:r>
              <a:rPr lang="en-US" dirty="0">
                <a:solidFill>
                  <a:srgbClr val="6B6B6B"/>
                </a:solidFill>
              </a:rPr>
              <a:t>pm MT | </a:t>
            </a:r>
            <a:r>
              <a:rPr lang="en-US" dirty="0" smtClean="0">
                <a:solidFill>
                  <a:srgbClr val="6B6B6B"/>
                </a:solidFill>
              </a:rPr>
              <a:t>3 </a:t>
            </a:r>
            <a:r>
              <a:rPr lang="en-US" dirty="0">
                <a:solidFill>
                  <a:srgbClr val="6B6B6B"/>
                </a:solidFill>
              </a:rPr>
              <a:t>pm CT | </a:t>
            </a:r>
            <a:r>
              <a:rPr lang="en-US" dirty="0" smtClean="0">
                <a:solidFill>
                  <a:srgbClr val="6B6B6B"/>
                </a:solidFill>
              </a:rPr>
              <a:t>4 </a:t>
            </a:r>
            <a:r>
              <a:rPr lang="en-US" dirty="0">
                <a:solidFill>
                  <a:srgbClr val="6B6B6B"/>
                </a:solidFill>
              </a:rPr>
              <a:t>pm ET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audio, call: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1-877-668-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4490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1-408-792-6300)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Access Code: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579 671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806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Press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*6 to mute and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unmute</a:t>
            </a:r>
            <a:b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(but hopefully we won’t need any muting)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9152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Authentic geodesy data and 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9332"/>
            <a:ext cx="8229600" cy="523810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Particularly </a:t>
            </a:r>
            <a:r>
              <a:rPr lang="en-US" sz="2400" dirty="0">
                <a:solidFill>
                  <a:schemeClr val="tx2"/>
                </a:solidFill>
              </a:rPr>
              <a:t>critical </a:t>
            </a:r>
            <a:r>
              <a:rPr lang="en-US" sz="2400" dirty="0" smtClean="0">
                <a:solidFill>
                  <a:schemeClr val="tx2"/>
                </a:solidFill>
              </a:rPr>
              <a:t>aspect of GETSI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Thinking on this is underway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Good resources (esp. for Intro level) are at </a:t>
            </a:r>
            <a:r>
              <a:rPr lang="en-US" sz="2400" dirty="0" smtClean="0">
                <a:solidFill>
                  <a:schemeClr val="tx2"/>
                </a:solidFill>
                <a:hlinkClick r:id="rId2"/>
              </a:rPr>
              <a:t>Teaching with Data</a:t>
            </a:r>
            <a:r>
              <a:rPr lang="en-US" sz="2400" dirty="0" smtClean="0">
                <a:solidFill>
                  <a:schemeClr val="tx2"/>
                </a:solidFill>
              </a:rPr>
              <a:t> on SERC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Do you want to share any thoughts/ideas you have had on how you will use/present data in your modules?</a:t>
            </a:r>
          </a:p>
          <a:p>
            <a:r>
              <a:rPr lang="en-US" sz="2400" i="1" dirty="0" err="1" smtClean="0">
                <a:solidFill>
                  <a:srgbClr val="404040"/>
                </a:solidFill>
              </a:rPr>
              <a:t>Lidar</a:t>
            </a:r>
            <a:r>
              <a:rPr lang="en-US" sz="2400" i="1" dirty="0" smtClean="0">
                <a:solidFill>
                  <a:srgbClr val="404040"/>
                </a:solidFill>
              </a:rPr>
              <a:t>/InSAR</a:t>
            </a:r>
          </a:p>
          <a:p>
            <a:pPr lvl="1"/>
            <a:r>
              <a:rPr lang="en-US" sz="2000" i="1" dirty="0" smtClean="0">
                <a:solidFill>
                  <a:srgbClr val="404040"/>
                </a:solidFill>
              </a:rPr>
              <a:t>Probably have both separated and integrated different data sets in different assignments</a:t>
            </a:r>
          </a:p>
          <a:p>
            <a:pPr lvl="1"/>
            <a:r>
              <a:rPr lang="en-US" sz="2000" i="1" dirty="0" smtClean="0">
                <a:solidFill>
                  <a:srgbClr val="404040"/>
                </a:solidFill>
              </a:rPr>
              <a:t>Regions – CA is data-rich but important to have others too at least for spin off activities</a:t>
            </a:r>
          </a:p>
          <a:p>
            <a:r>
              <a:rPr lang="en-US" sz="2400" i="1" dirty="0" smtClean="0">
                <a:solidFill>
                  <a:srgbClr val="404040"/>
                </a:solidFill>
              </a:rPr>
              <a:t>Intro</a:t>
            </a:r>
          </a:p>
          <a:p>
            <a:pPr lvl="1"/>
            <a:r>
              <a:rPr lang="en-US" sz="2000" i="1" dirty="0" smtClean="0">
                <a:solidFill>
                  <a:srgbClr val="404040"/>
                </a:solidFill>
              </a:rPr>
              <a:t>Prefers to use online data streams because it gets updated continually (ex. stream data or GPS data)</a:t>
            </a:r>
          </a:p>
          <a:p>
            <a:pPr lvl="1"/>
            <a:r>
              <a:rPr lang="en-US" sz="2000" i="1" dirty="0" smtClean="0">
                <a:solidFill>
                  <a:srgbClr val="404040"/>
                </a:solidFill>
              </a:rPr>
              <a:t>Regions of interest and then guided by questions</a:t>
            </a:r>
          </a:p>
          <a:p>
            <a:pPr lvl="1"/>
            <a:r>
              <a:rPr lang="en-US" sz="2000" i="1" dirty="0" smtClean="0">
                <a:solidFill>
                  <a:srgbClr val="404040"/>
                </a:solidFill>
              </a:rPr>
              <a:t>Google Earth can be powerful for example on seeing how coasts might change</a:t>
            </a:r>
          </a:p>
          <a:p>
            <a:pPr lvl="1"/>
            <a:r>
              <a:rPr lang="en-US" sz="2000" i="1" dirty="0" smtClean="0">
                <a:solidFill>
                  <a:srgbClr val="404040"/>
                </a:solidFill>
              </a:rPr>
              <a:t>Many cases make some sort of plot (ok except for really big Intro classes)</a:t>
            </a:r>
            <a:endParaRPr lang="en-US" sz="2000" i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55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[Systems Thinking]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9331"/>
            <a:ext cx="8229600" cy="530708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Earth is a complex and dynamic system</a:t>
            </a:r>
          </a:p>
          <a:p>
            <a:r>
              <a:rPr lang="en-US" sz="2400" dirty="0" smtClean="0"/>
              <a:t>Students need to understand that changes in one part of the system can affect other parts</a:t>
            </a:r>
          </a:p>
          <a:p>
            <a:r>
              <a:rPr lang="en-US" sz="2400" dirty="0" smtClean="0">
                <a:hlinkClick r:id="rId3"/>
              </a:rPr>
              <a:t>Systems thinking strategies</a:t>
            </a:r>
            <a:endParaRPr lang="en-US" sz="2400" dirty="0" smtClean="0"/>
          </a:p>
          <a:p>
            <a:pPr lvl="1"/>
            <a:r>
              <a:rPr lang="en-US" sz="2400" dirty="0" smtClean="0"/>
              <a:t>Explicitly highlight connections in discussions/lecture</a:t>
            </a:r>
          </a:p>
          <a:p>
            <a:pPr lvl="1"/>
            <a:r>
              <a:rPr lang="en-US" sz="2400" dirty="0" smtClean="0"/>
              <a:t>Concept maps</a:t>
            </a:r>
          </a:p>
          <a:p>
            <a:pPr lvl="1"/>
            <a:r>
              <a:rPr lang="en-US" sz="2400" dirty="0" smtClean="0"/>
              <a:t>Case studies</a:t>
            </a:r>
          </a:p>
          <a:p>
            <a:pPr lvl="1"/>
            <a:r>
              <a:rPr lang="en-US" sz="2400" dirty="0" smtClean="0"/>
              <a:t>Simple models</a:t>
            </a:r>
          </a:p>
          <a:p>
            <a:pPr marL="0" indent="0">
              <a:buNone/>
            </a:pPr>
            <a:r>
              <a:rPr lang="en-US" sz="2400" dirty="0" smtClean="0"/>
              <a:t>Have you used these strategies? How?</a:t>
            </a:r>
          </a:p>
          <a:p>
            <a:r>
              <a:rPr lang="en-US" sz="2000" i="1" dirty="0" smtClean="0">
                <a:solidFill>
                  <a:srgbClr val="404040"/>
                </a:solidFill>
              </a:rPr>
              <a:t>Dynamic systems in environmental courses – show gears and have them think-pair-share on IF you change system X, now might that change system Y, </a:t>
            </a:r>
            <a:r>
              <a:rPr lang="en-US" sz="2000" i="1" dirty="0" err="1" smtClean="0">
                <a:solidFill>
                  <a:srgbClr val="404040"/>
                </a:solidFill>
              </a:rPr>
              <a:t>etc</a:t>
            </a:r>
            <a:endParaRPr lang="en-US" sz="2000" i="1" dirty="0" smtClean="0">
              <a:solidFill>
                <a:srgbClr val="404040"/>
              </a:solidFill>
            </a:endParaRP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2822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319171"/>
            <a:ext cx="8229600" cy="6731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Linking Goals and Process: 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Materials Design Rubric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97789"/>
            <a:ext cx="8229600" cy="49363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Guiding Principles</a:t>
            </a:r>
            <a:endParaRPr lang="en-US" baseline="30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Learning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Goals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and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Assessment and Measurement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Resources and 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Instructional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GETSI-specific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nstructional Strategies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4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739500234"/>
              </p:ext>
            </p:extLst>
          </p:nvPr>
        </p:nvGraphicFramePr>
        <p:xfrm>
          <a:off x="838200" y="497664"/>
          <a:ext cx="7315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91200" y="561349"/>
            <a:ext cx="2895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Approach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311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this Webinar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29894"/>
            <a:ext cx="8229600" cy="44853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in more depth the components of the Guiding Principles within the module design rubric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Consider examples of how the Guiding Principles might be met in the Year 1 GETSI modules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3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319171"/>
            <a:ext cx="8229600" cy="6731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Linking Goals and Process: 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Materials Design Rubric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97789"/>
            <a:ext cx="8229600" cy="49363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Guiding Principles</a:t>
            </a:r>
            <a:endParaRPr lang="en-US" baseline="30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Learning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Goals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and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Assessment and Measurement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Resources and Materials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Instructional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Alignment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GETSI-specific </a:t>
            </a:r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I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nstructional Strategies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Guiding Principles for Materials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368"/>
            <a:ext cx="8229600" cy="4431860"/>
          </a:xfrm>
        </p:spPr>
        <p:txBody>
          <a:bodyPr>
            <a:normAutofit/>
          </a:bodyPr>
          <a:lstStyle/>
          <a:p>
            <a:pPr marL="571500" indent="-514350">
              <a:buFont typeface="+mj-lt"/>
              <a:buAutoNum type="alphaUcPeriod"/>
            </a:pPr>
            <a:r>
              <a:rPr lang="en-US" dirty="0"/>
              <a:t>Grand Challenges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/>
              <a:t>Interdisciplinary </a:t>
            </a:r>
            <a:r>
              <a:rPr lang="en-US" dirty="0" smtClean="0"/>
              <a:t>problems (geoscience &amp; social science tied together)</a:t>
            </a:r>
            <a:endParaRPr lang="en-US" dirty="0"/>
          </a:p>
          <a:p>
            <a:pPr marL="571500" indent="-514350">
              <a:buFont typeface="+mj-lt"/>
              <a:buAutoNum type="alphaUcPeriod"/>
            </a:pPr>
            <a:r>
              <a:rPr lang="en-US" dirty="0"/>
              <a:t>Nature and methods of science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/>
              <a:t>Authentic </a:t>
            </a:r>
            <a:r>
              <a:rPr lang="en-US" dirty="0" smtClean="0"/>
              <a:t>geodesy data </a:t>
            </a:r>
            <a:r>
              <a:rPr lang="en-US" dirty="0"/>
              <a:t>and inquiry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/>
              <a:t>[System thinking]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0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1" y="1987903"/>
            <a:ext cx="8183479" cy="4206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12"/>
            <a:ext cx="8229600" cy="502088"/>
          </a:xfrm>
        </p:spPr>
        <p:txBody>
          <a:bodyPr/>
          <a:lstStyle/>
          <a:p>
            <a:r>
              <a:rPr lang="en-US" dirty="0" smtClean="0"/>
              <a:t>Grand Challenges Geodesy/GETSI</a:t>
            </a:r>
            <a:br>
              <a:rPr lang="en-US" dirty="0" smtClean="0"/>
            </a:br>
            <a:r>
              <a:rPr lang="en-US" sz="2400" b="0" cap="non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--subset of these of particular societal</a:t>
            </a:r>
            <a:br>
              <a:rPr lang="en-US" sz="2400" b="0" cap="non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b="0" cap="non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importance</a:t>
            </a:r>
            <a:endParaRPr lang="en-US" sz="2400" b="0" cap="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79" y="766032"/>
            <a:ext cx="2836310" cy="209616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07906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Grand Challenges – GETSI Year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894"/>
            <a:ext cx="8229600" cy="4231333"/>
          </a:xfrm>
        </p:spPr>
        <p:txBody>
          <a:bodyPr/>
          <a:lstStyle/>
          <a:p>
            <a:r>
              <a:rPr lang="en-US" dirty="0" smtClean="0"/>
              <a:t>Intro level – understanding changes in sea level and ice mass</a:t>
            </a:r>
          </a:p>
          <a:p>
            <a:endParaRPr lang="en-US" dirty="0" smtClean="0"/>
          </a:p>
          <a:p>
            <a:r>
              <a:rPr lang="en-US" dirty="0" smtClean="0"/>
              <a:t>Majors level – understanding earthquake processes and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3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804"/>
            <a:ext cx="8229600" cy="502088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lang="en-US" dirty="0"/>
              <a:t>. Interdisciplinary </a:t>
            </a:r>
            <a:r>
              <a:rPr lang="en-US" dirty="0" smtClean="0"/>
              <a:t>problems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/>
              <a:t>geoscience &amp; social science tied together)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6892"/>
            <a:ext cx="8229600" cy="53822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Using GETSI Year 1 module topics, what are some possible ties to societal issues or social science that could be included?</a:t>
            </a:r>
          </a:p>
          <a:p>
            <a:r>
              <a:rPr lang="en-US" sz="2400" i="1" dirty="0" smtClean="0">
                <a:solidFill>
                  <a:srgbClr val="404040"/>
                </a:solidFill>
              </a:rPr>
              <a:t>Majors - Trying to get students to think about potential damage to infrastructure/buildings; maps w/ key features; identify things at risk</a:t>
            </a:r>
          </a:p>
          <a:p>
            <a:r>
              <a:rPr lang="en-US" sz="2400" i="1" dirty="0" smtClean="0">
                <a:solidFill>
                  <a:srgbClr val="404040"/>
                </a:solidFill>
              </a:rPr>
              <a:t>Intro – soil moisture, aquifer depletion, sites on the coast</a:t>
            </a:r>
            <a:endParaRPr lang="en-US" sz="2000" i="1" dirty="0" smtClean="0">
              <a:solidFill>
                <a:srgbClr val="404040"/>
              </a:solidFill>
            </a:endParaRPr>
          </a:p>
          <a:p>
            <a:r>
              <a:rPr lang="en-US" sz="2400" i="1" dirty="0" smtClean="0">
                <a:solidFill>
                  <a:srgbClr val="404040"/>
                </a:solidFill>
              </a:rPr>
              <a:t>Are there regional difference within the modules?</a:t>
            </a:r>
          </a:p>
          <a:p>
            <a:pPr lvl="1"/>
            <a:r>
              <a:rPr lang="en-US" sz="2000" i="1" dirty="0" smtClean="0">
                <a:solidFill>
                  <a:srgbClr val="404040"/>
                </a:solidFill>
              </a:rPr>
              <a:t>Yes, multiple sites are great if feasible</a:t>
            </a:r>
          </a:p>
          <a:p>
            <a:r>
              <a:rPr lang="en-US" sz="2400" i="1" dirty="0" smtClean="0">
                <a:solidFill>
                  <a:srgbClr val="404040"/>
                </a:solidFill>
              </a:rPr>
              <a:t>Students need to actually be asked to wrestle with the societal implications, not just the instructor knowing there is a connection</a:t>
            </a:r>
          </a:p>
          <a:p>
            <a:r>
              <a:rPr lang="en-US" sz="2400" i="1" dirty="0" smtClean="0">
                <a:solidFill>
                  <a:srgbClr val="404040"/>
                </a:solidFill>
              </a:rPr>
              <a:t>Elucidating difference between hazard and risk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8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Nature and methods of </a:t>
            </a: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6105"/>
            <a:ext cx="8229600" cy="501315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Integrating </a:t>
            </a:r>
            <a:r>
              <a:rPr lang="en-US" dirty="0" err="1" smtClean="0">
                <a:hlinkClick r:id="rId2"/>
              </a:rPr>
              <a:t>Geoscientific</a:t>
            </a:r>
            <a:r>
              <a:rPr lang="en-US" dirty="0" smtClean="0"/>
              <a:t> thinking into learning materials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</a:t>
            </a:r>
            <a:r>
              <a:rPr lang="en-US" dirty="0">
                <a:sym typeface="Wingdings"/>
              </a:rPr>
              <a:t>S</a:t>
            </a:r>
            <a:r>
              <a:rPr lang="en-US" dirty="0" smtClean="0"/>
              <a:t>ingle </a:t>
            </a:r>
            <a:r>
              <a:rPr lang="en-US" dirty="0"/>
              <a:t>most important thing you can do is to simply make your thinking </a:t>
            </a:r>
            <a:r>
              <a:rPr lang="en-US" dirty="0" smtClean="0"/>
              <a:t>explicit</a:t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/>
              <a:t>Think aloud to students as you reason </a:t>
            </a:r>
            <a:r>
              <a:rPr lang="en-US" sz="2800" dirty="0" smtClean="0"/>
              <a:t>through a </a:t>
            </a:r>
            <a:r>
              <a:rPr lang="en-US" sz="2800" dirty="0" err="1" smtClean="0"/>
              <a:t>geoscientific</a:t>
            </a:r>
            <a:r>
              <a:rPr lang="en-US" sz="2800" dirty="0" smtClean="0"/>
              <a:t> question</a:t>
            </a:r>
          </a:p>
          <a:p>
            <a:r>
              <a:rPr lang="en-US" sz="2800" dirty="0" smtClean="0"/>
              <a:t>Ask </a:t>
            </a:r>
            <a:r>
              <a:rPr lang="en-US" sz="2800" dirty="0"/>
              <a:t>students to explore the uncertainty in </a:t>
            </a:r>
            <a:r>
              <a:rPr lang="en-US" sz="2800" dirty="0" smtClean="0"/>
              <a:t>data </a:t>
            </a:r>
            <a:r>
              <a:rPr lang="en-US" sz="2800" dirty="0"/>
              <a:t>rather than just the data </a:t>
            </a:r>
            <a:r>
              <a:rPr lang="en-US" sz="2800" dirty="0" smtClean="0"/>
              <a:t>itself</a:t>
            </a:r>
            <a:endParaRPr lang="en-US" sz="2800" dirty="0"/>
          </a:p>
          <a:p>
            <a:r>
              <a:rPr lang="en-US" sz="2800" dirty="0"/>
              <a:t>Add reflective prompts to existing activities that involve open-ended inquiry or research </a:t>
            </a:r>
            <a:r>
              <a:rPr lang="en-US" sz="2800" dirty="0" smtClean="0"/>
              <a:t>projects</a:t>
            </a:r>
            <a:endParaRPr lang="en-US" sz="2800" dirty="0"/>
          </a:p>
          <a:p>
            <a:r>
              <a:rPr lang="en-US" sz="2800" dirty="0"/>
              <a:t>Ask students how and why they would address a problem rather than </a:t>
            </a:r>
            <a:r>
              <a:rPr lang="en-US" sz="2800" dirty="0" smtClean="0"/>
              <a:t>solve </a:t>
            </a:r>
            <a:r>
              <a:rPr lang="en-US" sz="2800" dirty="0"/>
              <a:t>the </a:t>
            </a:r>
            <a:r>
              <a:rPr lang="en-US" sz="2800" dirty="0" smtClean="0"/>
              <a:t>problem (Ex. designing </a:t>
            </a:r>
            <a:r>
              <a:rPr lang="en-US" sz="2800" dirty="0"/>
              <a:t>a field </a:t>
            </a:r>
            <a:r>
              <a:rPr lang="en-US" sz="2800" dirty="0" smtClean="0"/>
              <a:t>investigation)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998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Nature and methods of </a:t>
            </a: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281"/>
            <a:ext cx="8229600" cy="54457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are ways you help your students learn </a:t>
            </a:r>
            <a:r>
              <a:rPr lang="en-US" sz="2000" dirty="0" err="1" smtClean="0"/>
              <a:t>geoscientific</a:t>
            </a:r>
            <a:r>
              <a:rPr lang="en-US" sz="2000" dirty="0" smtClean="0"/>
              <a:t> ways of thinking?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depend on course level to some extent.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Case studies – combo of open ended questions, more canned prompts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Get students to think about assumptions behind a given question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Guided exercises but with latitude to wander off followed by…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 large open ended questions (esp. for majors)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Ex. Where do they think the faults are and why they are there? – combo Google Earth images, lit reviews, pull together visually for group to review/see;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short report (tries to get students to move to outside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 for sites)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What are possible ways to included this in the identified GETSI topics?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i="1" dirty="0" smtClean="0">
                <a:solidFill>
                  <a:srgbClr val="404040"/>
                </a:solidFill>
              </a:rPr>
              <a:t>Gareth sees this module as a step on the way to students being ready for including InSAR and LiDAR in larger final project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i="1" dirty="0" smtClean="0">
                <a:solidFill>
                  <a:srgbClr val="404040"/>
                </a:solidFill>
              </a:rPr>
              <a:t>Data needs to be prepped in advance to at least some extent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i="1" dirty="0" smtClean="0">
                <a:solidFill>
                  <a:srgbClr val="404040"/>
                </a:solidFill>
              </a:rPr>
              <a:t>Google Earth helps spatially piece things together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i="1" dirty="0" smtClean="0">
                <a:solidFill>
                  <a:srgbClr val="404040"/>
                </a:solidFill>
              </a:rPr>
              <a:t>Back of envelope calculations help too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i="1" dirty="0" smtClean="0">
                <a:solidFill>
                  <a:srgbClr val="404040"/>
                </a:solidFill>
              </a:rPr>
              <a:t>Scope of Geologic Time (billions to </a:t>
            </a:r>
            <a:r>
              <a:rPr lang="en-US" sz="1600" i="1" dirty="0" err="1" smtClean="0">
                <a:solidFill>
                  <a:srgbClr val="404040"/>
                </a:solidFill>
              </a:rPr>
              <a:t>nanos</a:t>
            </a:r>
            <a:r>
              <a:rPr lang="en-US" sz="1600" i="1" dirty="0" smtClean="0">
                <a:solidFill>
                  <a:srgbClr val="404040"/>
                </a:solidFill>
              </a:rPr>
              <a:t>) is a skill hurdle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i="1" dirty="0" smtClean="0">
                <a:solidFill>
                  <a:srgbClr val="404040"/>
                </a:solidFill>
              </a:rPr>
              <a:t>Also important to be able to do space-for-time substitutions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1600" i="1" dirty="0" smtClean="0">
                <a:solidFill>
                  <a:srgbClr val="404040"/>
                </a:solidFill>
              </a:rPr>
              <a:t>Learning how to make appropriate assumptions to move forward</a:t>
            </a:r>
            <a:endParaRPr lang="en-US" sz="1600" i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8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TSI pptx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GETSI pptx template.potx</Template>
  <TotalTime>3103</TotalTime>
  <Words>958</Words>
  <Application>Microsoft Macintosh PowerPoint</Application>
  <PresentationFormat>On-screen Show (4:3)</PresentationFormat>
  <Paragraphs>103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GETSI pptx template</vt:lpstr>
      <vt:lpstr>Guiding Principles for GETSI/InTeGrate Modified from presentations by  David Steer (U of Akron)</vt:lpstr>
      <vt:lpstr>Goals for this Webinar</vt:lpstr>
      <vt:lpstr>Linking Goals and Process:  The Materials Design Rubric</vt:lpstr>
      <vt:lpstr>Guiding Principles for Materials Development</vt:lpstr>
      <vt:lpstr>Grand Challenges Geodesy/GETSI --subset of these of particular societal importance</vt:lpstr>
      <vt:lpstr>A. Grand Challenges – GETSI Year 1</vt:lpstr>
      <vt:lpstr>B. Interdisciplinary problems (geoscience &amp; social science tied together) </vt:lpstr>
      <vt:lpstr>C. Nature and methods of science</vt:lpstr>
      <vt:lpstr>C. Nature and methods of science</vt:lpstr>
      <vt:lpstr>D. Authentic geodesy data and inquiry</vt:lpstr>
      <vt:lpstr>E. [Systems Thinking]</vt:lpstr>
      <vt:lpstr>Linking Goals and Process:  The Materials Design Rubric</vt:lpstr>
      <vt:lpstr>The Approach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Pratt-Sitaula</dc:creator>
  <cp:lastModifiedBy>Beth Pratt-Sitaula</cp:lastModifiedBy>
  <cp:revision>49</cp:revision>
  <dcterms:created xsi:type="dcterms:W3CDTF">2014-01-07T13:46:23Z</dcterms:created>
  <dcterms:modified xsi:type="dcterms:W3CDTF">2014-02-14T13:55:39Z</dcterms:modified>
</cp:coreProperties>
</file>