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97" r:id="rId1"/>
  </p:sldMasterIdLst>
  <p:notesMasterIdLst>
    <p:notesMasterId r:id="rId4"/>
  </p:notesMasterIdLst>
  <p:sldIdLst>
    <p:sldId id="269" r:id="rId2"/>
    <p:sldId id="27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9B78"/>
    <a:srgbClr val="F0A7C7"/>
    <a:srgbClr val="A64CED"/>
    <a:srgbClr val="0C92E2"/>
    <a:srgbClr val="3AE1E5"/>
    <a:srgbClr val="FAE33C"/>
    <a:srgbClr val="FFC000"/>
    <a:srgbClr val="20D635"/>
    <a:srgbClr val="C5940E"/>
    <a:srgbClr val="C1BA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30"/>
    <p:restoredTop sz="69236" autoAdjust="0"/>
  </p:normalViewPr>
  <p:slideViewPr>
    <p:cSldViewPr snapToGrid="0" snapToObjects="1">
      <p:cViewPr varScale="1">
        <p:scale>
          <a:sx n="77" d="100"/>
          <a:sy n="77" d="100"/>
        </p:scale>
        <p:origin x="2480" y="192"/>
      </p:cViewPr>
      <p:guideLst>
        <p:guide orient="horz" pos="213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179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30EBDC-0866-AD45-B689-59F21FF70FE9}" type="datetimeFigureOut">
              <a:rPr lang="en-US" smtClean="0"/>
              <a:t>4/22/21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CFCD46-7FA6-9A4C-B448-60C13EA1995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38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FCD46-7FA6-9A4C-B448-60C13EA1995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5442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41651"/>
              </a:buClr>
              <a:buSzTx/>
              <a:buFontTx/>
              <a:buNone/>
              <a:tabLst/>
              <a:defRPr/>
            </a:pPr>
            <a:endParaRPr lang="en-US" sz="6600" dirty="0">
              <a:effectLst/>
              <a:latin typeface="Helvetica Neue"/>
              <a:ea typeface="Helvetica Neue" panose="02000503000000020004" pitchFamily="2" charset="0"/>
              <a:cs typeface="Helvetica Neue"/>
            </a:endParaRPr>
          </a:p>
          <a:p>
            <a:pPr marL="2286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41651"/>
              </a:buClr>
              <a:buSzTx/>
              <a:buFontTx/>
              <a:buNone/>
              <a:tabLst/>
              <a:defRPr/>
            </a:pPr>
            <a:endParaRPr lang="en-US" sz="6600" dirty="0">
              <a:effectLst/>
              <a:latin typeface="Helvetica Neue"/>
              <a:ea typeface="Helvetica Neue" panose="02000503000000020004" pitchFamily="2" charset="0"/>
              <a:cs typeface="Helvetica Neue"/>
            </a:endParaRPr>
          </a:p>
          <a:p>
            <a:pPr marL="228600" lvl="1" indent="0">
              <a:buClr>
                <a:srgbClr val="941651"/>
              </a:buClr>
              <a:buNone/>
            </a:pPr>
            <a:endParaRPr lang="en-US" sz="6400" dirty="0">
              <a:solidFill>
                <a:schemeClr val="tx1"/>
              </a:solidFill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FCD46-7FA6-9A4C-B448-60C13EA1995C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0512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BD262-D7CD-AD4E-94F9-352DCC37FF8F}" type="datetimeFigureOut">
              <a:rPr lang="en-US" smtClean="0"/>
              <a:t>4/22/21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eaLnBrk="1" latinLnBrk="0" hangingPunct="1"/>
            <a:fld id="{8C592886-E571-45D5-8B56-343DC94F8FA6}" type="slidenum">
              <a:rPr kumimoji="0" lang="en-US" smtClean="0"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1465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BD262-D7CD-AD4E-94F9-352DCC37FF8F}" type="datetimeFigureOut">
              <a:rPr lang="en-US" smtClean="0"/>
              <a:t>4/22/21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A4D95-13D6-8341-89B5-499107BC0B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4550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BD262-D7CD-AD4E-94F9-352DCC37FF8F}" type="datetimeFigureOut">
              <a:rPr lang="en-US" smtClean="0"/>
              <a:t>4/22/21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A4D95-13D6-8341-89B5-499107BC0B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140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BD262-D7CD-AD4E-94F9-352DCC37FF8F}" type="datetimeFigureOut">
              <a:rPr lang="en-US" smtClean="0"/>
              <a:t>4/22/21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A4D95-13D6-8341-89B5-499107BC0B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22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BD262-D7CD-AD4E-94F9-352DCC37FF8F}" type="datetimeFigureOut">
              <a:rPr lang="en-US" smtClean="0"/>
              <a:t>4/22/21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A4D95-13D6-8341-89B5-499107BC0B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455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BD262-D7CD-AD4E-94F9-352DCC37FF8F}" type="datetimeFigureOut">
              <a:rPr lang="en-US" smtClean="0"/>
              <a:t>4/22/21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A4D95-13D6-8341-89B5-499107BC0B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002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BD262-D7CD-AD4E-94F9-352DCC37FF8F}" type="datetimeFigureOut">
              <a:rPr lang="en-US" smtClean="0"/>
              <a:t>4/22/21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A4D95-13D6-8341-89B5-499107BC0B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908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BD262-D7CD-AD4E-94F9-352DCC37FF8F}" type="datetimeFigureOut">
              <a:rPr lang="en-US" smtClean="0"/>
              <a:t>4/22/21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A4D95-13D6-8341-89B5-499107BC0B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539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BD262-D7CD-AD4E-94F9-352DCC37FF8F}" type="datetimeFigureOut">
              <a:rPr lang="en-US" smtClean="0"/>
              <a:t>4/22/21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A4D95-13D6-8341-89B5-499107BC0B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42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BD262-D7CD-AD4E-94F9-352DCC37FF8F}" type="datetimeFigureOut">
              <a:rPr lang="en-US" smtClean="0"/>
              <a:t>4/22/21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 eaLnBrk="1" latinLnBrk="0" hangingPunct="1"/>
            <a:fld id="{8C592886-E571-45D5-8B56-343DC94F8FA6}" type="slidenum">
              <a:rPr kumimoji="0" lang="en-US" smtClean="0"/>
              <a:t>‹#›</a:t>
            </a:fld>
            <a:endParaRPr kumimoji="0" lang="en-US">
              <a:solidFill>
                <a:schemeClr val="tx2">
                  <a:shade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0989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BD262-D7CD-AD4E-94F9-352DCC37FF8F}" type="datetimeFigureOut">
              <a:rPr lang="en-US" smtClean="0"/>
              <a:t>4/22/21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A4D95-13D6-8341-89B5-499107BC0B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644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0BD262-D7CD-AD4E-94F9-352DCC37FF8F}" type="datetimeFigureOut">
              <a:rPr lang="en-US" smtClean="0"/>
              <a:t>4/22/21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CA4D95-13D6-8341-89B5-499107BC0B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520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8" r:id="rId1"/>
    <p:sldLayoutId id="2147483899" r:id="rId2"/>
    <p:sldLayoutId id="2147483900" r:id="rId3"/>
    <p:sldLayoutId id="2147483901" r:id="rId4"/>
    <p:sldLayoutId id="2147483902" r:id="rId5"/>
    <p:sldLayoutId id="2147483903" r:id="rId6"/>
    <p:sldLayoutId id="2147483904" r:id="rId7"/>
    <p:sldLayoutId id="2147483905" r:id="rId8"/>
    <p:sldLayoutId id="2147483906" r:id="rId9"/>
    <p:sldLayoutId id="2147483907" r:id="rId10"/>
    <p:sldLayoutId id="2147483908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6F5080C-1A9C-334F-B62A-85BF2479321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4782449"/>
              </p:ext>
            </p:extLst>
          </p:nvPr>
        </p:nvGraphicFramePr>
        <p:xfrm>
          <a:off x="1004637" y="302130"/>
          <a:ext cx="10770268" cy="6253738"/>
        </p:xfrm>
        <a:graphic>
          <a:graphicData uri="http://schemas.openxmlformats.org/drawingml/2006/table">
            <a:tbl>
              <a:tblPr firstRow="1" firstCol="1" bandRow="1">
                <a:tableStyleId>{69CF1AB2-1976-4502-BF36-3FF5EA218861}</a:tableStyleId>
              </a:tblPr>
              <a:tblGrid>
                <a:gridCol w="1048057">
                  <a:extLst>
                    <a:ext uri="{9D8B030D-6E8A-4147-A177-3AD203B41FA5}">
                      <a16:colId xmlns:a16="http://schemas.microsoft.com/office/drawing/2014/main" val="3132056780"/>
                    </a:ext>
                  </a:extLst>
                </a:gridCol>
                <a:gridCol w="2254924">
                  <a:extLst>
                    <a:ext uri="{9D8B030D-6E8A-4147-A177-3AD203B41FA5}">
                      <a16:colId xmlns:a16="http://schemas.microsoft.com/office/drawing/2014/main" val="1328572608"/>
                    </a:ext>
                  </a:extLst>
                </a:gridCol>
                <a:gridCol w="7467287">
                  <a:extLst>
                    <a:ext uri="{9D8B030D-6E8A-4147-A177-3AD203B41FA5}">
                      <a16:colId xmlns:a16="http://schemas.microsoft.com/office/drawing/2014/main" val="2025908589"/>
                    </a:ext>
                  </a:extLst>
                </a:gridCol>
              </a:tblGrid>
              <a:tr h="50740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 marL="62878" marR="6287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Helvetica Neue"/>
                          <a:cs typeface="Helvetica Neue"/>
                        </a:rPr>
                        <a:t>Categories</a:t>
                      </a:r>
                      <a:endParaRPr lang="en-US" sz="1800" dirty="0">
                        <a:effectLst/>
                        <a:latin typeface="Helvetica Neue"/>
                        <a:ea typeface="Helvetica Neue" panose="02000503000000020004" pitchFamily="2" charset="0"/>
                        <a:cs typeface="Helvetica Neue"/>
                      </a:endParaRPr>
                    </a:p>
                  </a:txBody>
                  <a:tcPr marL="62878" marR="62878" marT="0" marB="0"/>
                </a:tc>
                <a:tc>
                  <a:txBody>
                    <a:bodyPr/>
                    <a:lstStyle/>
                    <a:p>
                      <a:pPr marL="9144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Helvetica Neue"/>
                          <a:cs typeface="Helvetica Neue"/>
                        </a:rPr>
                        <a:t>Expanded description </a:t>
                      </a:r>
                      <a:endParaRPr lang="en-US" sz="1800" dirty="0">
                        <a:effectLst/>
                        <a:latin typeface="Helvetica Neue"/>
                        <a:ea typeface="Helvetica Neue" panose="02000503000000020004" pitchFamily="2" charset="0"/>
                        <a:cs typeface="Helvetica Neue"/>
                      </a:endParaRPr>
                    </a:p>
                  </a:txBody>
                  <a:tcPr marL="62878" marR="62878" marT="0" marB="0"/>
                </a:tc>
                <a:extLst>
                  <a:ext uri="{0D108BD9-81ED-4DB2-BD59-A6C34878D82A}">
                    <a16:rowId xmlns:a16="http://schemas.microsoft.com/office/drawing/2014/main" val="3992473262"/>
                  </a:ext>
                </a:extLst>
              </a:tr>
              <a:tr h="47886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</a:t>
                      </a:r>
                      <a:endParaRPr lang="en-US" sz="1600" dirty="0">
                        <a:effectLst/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 marL="62878" marR="6287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Helvetica Neue"/>
                          <a:cs typeface="Helvetica Neue"/>
                        </a:rPr>
                        <a:t>Personality</a:t>
                      </a:r>
                      <a:endParaRPr lang="en-US" sz="1400" dirty="0">
                        <a:effectLst/>
                        <a:latin typeface="Helvetica Neue"/>
                        <a:ea typeface="Helvetica Neue" panose="02000503000000020004" pitchFamily="2" charset="0"/>
                        <a:cs typeface="Helvetica Neue"/>
                      </a:endParaRPr>
                    </a:p>
                  </a:txBody>
                  <a:tcPr marL="62878" marR="62878" marT="0" marB="0"/>
                </a:tc>
                <a:tc>
                  <a:txBody>
                    <a:bodyPr/>
                    <a:lstStyle/>
                    <a:p>
                      <a:pPr marL="9144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</a:rPr>
                        <a:t>Traits</a:t>
                      </a:r>
                    </a:p>
                  </a:txBody>
                  <a:tcPr marL="62878" marR="62878" marT="0" marB="0"/>
                </a:tc>
                <a:extLst>
                  <a:ext uri="{0D108BD9-81ED-4DB2-BD59-A6C34878D82A}">
                    <a16:rowId xmlns:a16="http://schemas.microsoft.com/office/drawing/2014/main" val="2170505492"/>
                  </a:ext>
                </a:extLst>
              </a:tr>
              <a:tr h="47886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</a:t>
                      </a:r>
                      <a:endParaRPr lang="en-US" sz="1600" dirty="0">
                        <a:effectLst/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 marL="62878" marR="6287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Helvetica Neue"/>
                          <a:cs typeface="Helvetica Neue"/>
                        </a:rPr>
                        <a:t>Personal strengths</a:t>
                      </a:r>
                      <a:endParaRPr lang="en-US" sz="1400" dirty="0">
                        <a:effectLst/>
                        <a:latin typeface="Helvetica Neue"/>
                        <a:ea typeface="Helvetica Neue" panose="02000503000000020004" pitchFamily="2" charset="0"/>
                        <a:cs typeface="Helvetica Neue"/>
                      </a:endParaRPr>
                    </a:p>
                  </a:txBody>
                  <a:tcPr marL="62878" marR="62878" marT="0" marB="0"/>
                </a:tc>
                <a:tc>
                  <a:txBody>
                    <a:bodyPr/>
                    <a:lstStyle/>
                    <a:p>
                      <a:pPr marL="9144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Talents/ attributes/capacities</a:t>
                      </a:r>
                      <a:endParaRPr lang="en-US" sz="1400" dirty="0">
                        <a:effectLst/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 marL="62878" marR="62878" marT="0" marB="0"/>
                </a:tc>
                <a:extLst>
                  <a:ext uri="{0D108BD9-81ED-4DB2-BD59-A6C34878D82A}">
                    <a16:rowId xmlns:a16="http://schemas.microsoft.com/office/drawing/2014/main" val="3827956980"/>
                  </a:ext>
                </a:extLst>
              </a:tr>
              <a:tr h="47886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3</a:t>
                      </a:r>
                      <a:endParaRPr lang="en-US" sz="1600" dirty="0">
                        <a:effectLst/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 marL="62878" marR="6287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Helvetica Neue"/>
                          <a:cs typeface="Helvetica Neue"/>
                        </a:rPr>
                        <a:t>Formative experiences</a:t>
                      </a:r>
                      <a:endParaRPr lang="en-US" sz="1400" dirty="0">
                        <a:effectLst/>
                        <a:latin typeface="Helvetica Neue"/>
                        <a:ea typeface="Helvetica Neue" panose="02000503000000020004" pitchFamily="2" charset="0"/>
                        <a:cs typeface="Helvetica Neue"/>
                      </a:endParaRPr>
                    </a:p>
                  </a:txBody>
                  <a:tcPr marL="62878" marR="62878" marT="0" marB="0"/>
                </a:tc>
                <a:tc>
                  <a:txBody>
                    <a:bodyPr/>
                    <a:lstStyle/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itchFamily="2" charset="2"/>
                        <a:buNone/>
                      </a:pPr>
                      <a:r>
                        <a:rPr lang="en-US" sz="1400" dirty="0">
                          <a:effectLst/>
                        </a:rPr>
                        <a:t>  Experiences that move a person from one equilibrium position to another.</a:t>
                      </a:r>
                      <a:endParaRPr lang="en-US" sz="1400" dirty="0">
                        <a:effectLst/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 marL="62878" marR="62878" marT="0" marB="0"/>
                </a:tc>
                <a:extLst>
                  <a:ext uri="{0D108BD9-81ED-4DB2-BD59-A6C34878D82A}">
                    <a16:rowId xmlns:a16="http://schemas.microsoft.com/office/drawing/2014/main" val="1121959469"/>
                  </a:ext>
                </a:extLst>
              </a:tr>
              <a:tr h="47886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4</a:t>
                      </a:r>
                      <a:endParaRPr lang="en-US" sz="1600" dirty="0">
                        <a:effectLst/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 marL="62878" marR="6287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Helvetica Neue"/>
                          <a:cs typeface="Helvetica Neue"/>
                        </a:rPr>
                        <a:t>Decision points </a:t>
                      </a:r>
                      <a:endParaRPr lang="en-US" sz="1400" dirty="0">
                        <a:effectLst/>
                        <a:latin typeface="Helvetica Neue"/>
                        <a:ea typeface="Helvetica Neue" panose="02000503000000020004" pitchFamily="2" charset="0"/>
                        <a:cs typeface="Helvetica Neue"/>
                      </a:endParaRPr>
                    </a:p>
                  </a:txBody>
                  <a:tcPr marL="62878" marR="62878" marT="0" marB="0"/>
                </a:tc>
                <a:tc>
                  <a:txBody>
                    <a:bodyPr/>
                    <a:lstStyle/>
                    <a:p>
                      <a:pPr marL="9144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Pivotal experiences/events or catalytic (defining) moments. A spark that changed your course</a:t>
                      </a:r>
                      <a:endParaRPr lang="en-US" sz="1400" dirty="0">
                        <a:effectLst/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 marL="62878" marR="62878" marT="0" marB="0"/>
                </a:tc>
                <a:extLst>
                  <a:ext uri="{0D108BD9-81ED-4DB2-BD59-A6C34878D82A}">
                    <a16:rowId xmlns:a16="http://schemas.microsoft.com/office/drawing/2014/main" val="892899304"/>
                  </a:ext>
                </a:extLst>
              </a:tr>
              <a:tr h="47886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5</a:t>
                      </a:r>
                      <a:endParaRPr lang="en-US" sz="1600" dirty="0">
                        <a:effectLst/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 marL="62878" marR="6287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Helvetica Neue"/>
                          <a:cs typeface="Helvetica Neue"/>
                        </a:rPr>
                        <a:t>Culture, values, ethics, aesthetics</a:t>
                      </a:r>
                      <a:endParaRPr lang="en-US" sz="1400" dirty="0">
                        <a:effectLst/>
                        <a:latin typeface="Helvetica Neue"/>
                        <a:ea typeface="Helvetica Neue" panose="02000503000000020004" pitchFamily="2" charset="0"/>
                        <a:cs typeface="Helvetica Neue"/>
                      </a:endParaRPr>
                    </a:p>
                  </a:txBody>
                  <a:tcPr marL="62878" marR="62878" marT="0" marB="0"/>
                </a:tc>
                <a:tc>
                  <a:txBody>
                    <a:bodyPr/>
                    <a:lstStyle/>
                    <a:p>
                      <a:pPr marL="9144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Love the outdoors, care about environmental social justice issues</a:t>
                      </a:r>
                      <a:endParaRPr lang="en-US" sz="1400" dirty="0">
                        <a:effectLst/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 marL="62878" marR="62878" marT="0" marB="0"/>
                </a:tc>
                <a:extLst>
                  <a:ext uri="{0D108BD9-81ED-4DB2-BD59-A6C34878D82A}">
                    <a16:rowId xmlns:a16="http://schemas.microsoft.com/office/drawing/2014/main" val="1541173285"/>
                  </a:ext>
                </a:extLst>
              </a:tr>
              <a:tr h="47886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6</a:t>
                      </a:r>
                      <a:endParaRPr lang="en-US" sz="1600" dirty="0">
                        <a:effectLst/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 marL="62878" marR="6287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Helvetica Neue"/>
                          <a:cs typeface="Helvetica Neue"/>
                        </a:rPr>
                        <a:t>Goals and motivations</a:t>
                      </a:r>
                      <a:endParaRPr lang="en-US" sz="1400" dirty="0">
                        <a:effectLst/>
                        <a:latin typeface="Helvetica Neue"/>
                        <a:ea typeface="Helvetica Neue" panose="02000503000000020004" pitchFamily="2" charset="0"/>
                        <a:cs typeface="Helvetica Neue"/>
                      </a:endParaRPr>
                    </a:p>
                  </a:txBody>
                  <a:tcPr marL="62878" marR="62878" marT="0" marB="0"/>
                </a:tc>
                <a:tc>
                  <a:txBody>
                    <a:bodyPr/>
                    <a:lstStyle/>
                    <a:p>
                      <a:pPr marL="9144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Values-based, monetary, status, job stability, travel, family</a:t>
                      </a:r>
                      <a:endParaRPr lang="en-US" sz="1400" dirty="0">
                        <a:effectLst/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 marL="62878" marR="62878" marT="0" marB="0"/>
                </a:tc>
                <a:extLst>
                  <a:ext uri="{0D108BD9-81ED-4DB2-BD59-A6C34878D82A}">
                    <a16:rowId xmlns:a16="http://schemas.microsoft.com/office/drawing/2014/main" val="369542573"/>
                  </a:ext>
                </a:extLst>
              </a:tr>
              <a:tr h="47886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7</a:t>
                      </a:r>
                      <a:endParaRPr lang="en-US" sz="1600" dirty="0">
                        <a:effectLst/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 marL="62878" marR="6287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Helvetica Neue"/>
                          <a:cs typeface="Helvetica Neue"/>
                        </a:rPr>
                        <a:t>Influencers</a:t>
                      </a:r>
                      <a:endParaRPr lang="en-US" sz="1400" dirty="0">
                        <a:effectLst/>
                        <a:latin typeface="Helvetica Neue"/>
                        <a:ea typeface="Helvetica Neue" panose="02000503000000020004" pitchFamily="2" charset="0"/>
                        <a:cs typeface="Helvetica Neue"/>
                      </a:endParaRPr>
                    </a:p>
                  </a:txBody>
                  <a:tcPr marL="62878" marR="62878" marT="0" marB="0"/>
                </a:tc>
                <a:tc>
                  <a:txBody>
                    <a:bodyPr/>
                    <a:lstStyle/>
                    <a:p>
                      <a:pPr marL="9144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People and</a:t>
                      </a:r>
                      <a:r>
                        <a:rPr lang="en-US" sz="1400" baseline="0" dirty="0">
                          <a:effectLst/>
                        </a:rPr>
                        <a:t> </a:t>
                      </a:r>
                      <a:r>
                        <a:rPr lang="en-US" sz="1400" dirty="0">
                          <a:effectLst/>
                        </a:rPr>
                        <a:t>Organizations</a:t>
                      </a:r>
                      <a:endParaRPr lang="en-US" sz="1400" dirty="0">
                        <a:effectLst/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 marL="62878" marR="62878" marT="0" marB="0"/>
                </a:tc>
                <a:extLst>
                  <a:ext uri="{0D108BD9-81ED-4DB2-BD59-A6C34878D82A}">
                    <a16:rowId xmlns:a16="http://schemas.microsoft.com/office/drawing/2014/main" val="4041073306"/>
                  </a:ext>
                </a:extLst>
              </a:tr>
              <a:tr h="47886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8</a:t>
                      </a:r>
                      <a:endParaRPr lang="en-US" sz="1600" dirty="0">
                        <a:effectLst/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 marL="62878" marR="6287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Helvetica Neue"/>
                          <a:cs typeface="Helvetica Neue"/>
                        </a:rPr>
                        <a:t>Alterity (otherness)</a:t>
                      </a:r>
                      <a:endParaRPr lang="en-US" sz="1400" dirty="0">
                        <a:effectLst/>
                        <a:latin typeface="Helvetica Neue"/>
                        <a:ea typeface="Helvetica Neue" panose="02000503000000020004" pitchFamily="2" charset="0"/>
                        <a:cs typeface="Helvetica Neue"/>
                      </a:endParaRPr>
                    </a:p>
                  </a:txBody>
                  <a:tcPr marL="62878" marR="62878" marT="0" marB="0"/>
                </a:tc>
                <a:tc>
                  <a:txBody>
                    <a:bodyPr/>
                    <a:lstStyle/>
                    <a:p>
                      <a:pPr marL="9144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Different from the norm</a:t>
                      </a:r>
                    </a:p>
                    <a:p>
                      <a:pPr marL="9144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 marL="62878" marR="62878" marT="0" marB="0"/>
                </a:tc>
                <a:extLst>
                  <a:ext uri="{0D108BD9-81ED-4DB2-BD59-A6C34878D82A}">
                    <a16:rowId xmlns:a16="http://schemas.microsoft.com/office/drawing/2014/main" val="3419959053"/>
                  </a:ext>
                </a:extLst>
              </a:tr>
              <a:tr h="47886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9</a:t>
                      </a:r>
                      <a:endParaRPr lang="en-US" sz="1600" dirty="0">
                        <a:effectLst/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 marL="62878" marR="6287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Helvetica Neue"/>
                          <a:cs typeface="Helvetica Neue"/>
                        </a:rPr>
                        <a:t>Counter-narratives</a:t>
                      </a:r>
                      <a:endParaRPr lang="en-US" sz="1400" dirty="0">
                        <a:effectLst/>
                        <a:latin typeface="Helvetica Neue"/>
                        <a:ea typeface="Helvetica Neue" panose="02000503000000020004" pitchFamily="2" charset="0"/>
                        <a:cs typeface="Helvetica Neue"/>
                      </a:endParaRPr>
                    </a:p>
                  </a:txBody>
                  <a:tcPr marL="62878" marR="62878" marT="0" marB="0"/>
                </a:tc>
                <a:tc>
                  <a:txBody>
                    <a:bodyPr/>
                    <a:lstStyle/>
                    <a:p>
                      <a:pPr marL="9144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Different point of view or action taken</a:t>
                      </a:r>
                      <a:endParaRPr lang="en-US" sz="1400" dirty="0">
                        <a:effectLst/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 marL="62878" marR="62878" marT="0" marB="0"/>
                </a:tc>
                <a:extLst>
                  <a:ext uri="{0D108BD9-81ED-4DB2-BD59-A6C34878D82A}">
                    <a16:rowId xmlns:a16="http://schemas.microsoft.com/office/drawing/2014/main" val="2983599399"/>
                  </a:ext>
                </a:extLst>
              </a:tr>
              <a:tr h="47886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10</a:t>
                      </a:r>
                      <a:endParaRPr lang="en-US" sz="1600" dirty="0">
                        <a:effectLst/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 marL="62878" marR="6287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Helvetica Neue"/>
                          <a:cs typeface="Helvetica Neue"/>
                        </a:rPr>
                        <a:t>Challenges</a:t>
                      </a:r>
                      <a:endParaRPr lang="en-US" sz="1400" dirty="0">
                        <a:effectLst/>
                        <a:latin typeface="Helvetica Neue"/>
                        <a:ea typeface="Helvetica Neue" panose="02000503000000020004" pitchFamily="2" charset="0"/>
                        <a:cs typeface="Helvetica Neue"/>
                      </a:endParaRPr>
                    </a:p>
                  </a:txBody>
                  <a:tcPr marL="62878" marR="62878" marT="0" marB="0"/>
                </a:tc>
                <a:tc>
                  <a:txBody>
                    <a:bodyPr/>
                    <a:lstStyle/>
                    <a:p>
                      <a:pPr marL="9144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Perceived personal weaknesses, academic issues, family, geography, events, advice received, etc.</a:t>
                      </a:r>
                      <a:endParaRPr lang="en-US" sz="1400" dirty="0">
                        <a:effectLst/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 marL="62878" marR="62878" marT="0" marB="0"/>
                </a:tc>
                <a:extLst>
                  <a:ext uri="{0D108BD9-81ED-4DB2-BD59-A6C34878D82A}">
                    <a16:rowId xmlns:a16="http://schemas.microsoft.com/office/drawing/2014/main" val="3154133162"/>
                  </a:ext>
                </a:extLst>
              </a:tr>
              <a:tr h="47886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11</a:t>
                      </a:r>
                      <a:endParaRPr lang="en-US" sz="1600" dirty="0">
                        <a:effectLst/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 marL="62878" marR="6287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Helvetica Neue"/>
                          <a:cs typeface="Helvetica Neue"/>
                        </a:rPr>
                        <a:t>Breaches</a:t>
                      </a:r>
                      <a:endParaRPr lang="en-US" sz="1400" dirty="0">
                        <a:effectLst/>
                        <a:latin typeface="Helvetica Neue"/>
                        <a:ea typeface="Helvetica Neue" panose="02000503000000020004" pitchFamily="2" charset="0"/>
                        <a:cs typeface="Helvetica Neue"/>
                      </a:endParaRPr>
                    </a:p>
                  </a:txBody>
                  <a:tcPr marL="62878" marR="62878" marT="0" marB="0"/>
                </a:tc>
                <a:tc>
                  <a:txBody>
                    <a:bodyPr/>
                    <a:lstStyle/>
                    <a:p>
                      <a:pPr marL="9144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Major disruptive experiences…personal and family situations and events </a:t>
                      </a:r>
                      <a:endParaRPr lang="en-US" sz="1400" dirty="0">
                        <a:effectLst/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 marL="62878" marR="62878" marT="0" marB="0"/>
                </a:tc>
                <a:extLst>
                  <a:ext uri="{0D108BD9-81ED-4DB2-BD59-A6C34878D82A}">
                    <a16:rowId xmlns:a16="http://schemas.microsoft.com/office/drawing/2014/main" val="2691610528"/>
                  </a:ext>
                </a:extLst>
              </a:tr>
              <a:tr h="47886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12</a:t>
                      </a:r>
                      <a:endParaRPr lang="en-US" sz="1600" dirty="0">
                        <a:effectLst/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 marL="62878" marR="6287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Helvetica Neue"/>
                          <a:cs typeface="Helvetica Neue"/>
                        </a:rPr>
                        <a:t>Geoscience identity</a:t>
                      </a:r>
                      <a:endParaRPr lang="en-US" sz="1400" dirty="0">
                        <a:effectLst/>
                        <a:latin typeface="Helvetica Neue"/>
                        <a:ea typeface="Helvetica Neue" panose="02000503000000020004" pitchFamily="2" charset="0"/>
                        <a:cs typeface="Helvetica Neue"/>
                      </a:endParaRPr>
                    </a:p>
                  </a:txBody>
                  <a:tcPr marL="62878" marR="62878" marT="0" marB="0"/>
                </a:tc>
                <a:tc>
                  <a:txBody>
                    <a:bodyPr/>
                    <a:lstStyle/>
                    <a:p>
                      <a:pPr marL="9144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Sense of belonging to the community of practice. I fit in!</a:t>
                      </a:r>
                      <a:endParaRPr lang="en-US" sz="1400" dirty="0">
                        <a:effectLst/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 marL="62878" marR="62878" marT="0" marB="0"/>
                </a:tc>
                <a:extLst>
                  <a:ext uri="{0D108BD9-81ED-4DB2-BD59-A6C34878D82A}">
                    <a16:rowId xmlns:a16="http://schemas.microsoft.com/office/drawing/2014/main" val="4108435593"/>
                  </a:ext>
                </a:extLst>
              </a:tr>
            </a:tbl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9A72AC68-EC40-EA45-9F00-F382DD1C6059}"/>
              </a:ext>
            </a:extLst>
          </p:cNvPr>
          <p:cNvSpPr txBox="1">
            <a:spLocks/>
          </p:cNvSpPr>
          <p:nvPr/>
        </p:nvSpPr>
        <p:spPr>
          <a:xfrm rot="16200000">
            <a:off x="-2776311" y="2888605"/>
            <a:ext cx="6443575" cy="890954"/>
          </a:xfrm>
          <a:prstGeom prst="rect">
            <a:avLst/>
          </a:prstGeom>
          <a:ln>
            <a:solidFill>
              <a:schemeClr val="tx2">
                <a:lumMod val="20000"/>
                <a:lumOff val="80000"/>
              </a:schemeClr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en-US" sz="3200" dirty="0">
                <a:solidFill>
                  <a:schemeClr val="accent6">
                    <a:lumMod val="75000"/>
                  </a:schemeClr>
                </a:solidFill>
                <a:latin typeface="Helvetica Neue"/>
                <a:cs typeface="Helvetica Neue"/>
              </a:rPr>
            </a:br>
            <a:r>
              <a:rPr lang="en-US" sz="3200" dirty="0">
                <a:latin typeface="Helvetica Neue"/>
                <a:cs typeface="Helvetica Neue"/>
              </a:rPr>
              <a:t>How did I get here?  </a:t>
            </a:r>
            <a:b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Helvetica Neue"/>
                <a:cs typeface="Helvetica Neue"/>
              </a:rPr>
            </a:br>
            <a:endParaRPr lang="en-US" sz="2400" b="1" dirty="0">
              <a:solidFill>
                <a:schemeClr val="accent6">
                  <a:lumMod val="75000"/>
                </a:schemeClr>
              </a:solidFill>
              <a:latin typeface="Helvetica Neue"/>
              <a:cs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261417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417A3AB9-18BA-4B40-B871-640A582A6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715" y="140655"/>
            <a:ext cx="11926569" cy="769258"/>
          </a:xfrm>
          <a:ln>
            <a:solidFill>
              <a:schemeClr val="tx2">
                <a:lumMod val="20000"/>
                <a:lumOff val="80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sz="2400" b="1" dirty="0">
                <a:latin typeface="Helvetica Neue"/>
                <a:cs typeface="Helvetica Neue"/>
              </a:rPr>
              <a:t>Where Am I Going (career aspiration) ?  How Will I Get There?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156061A-DC6D-7A4C-B6E7-C6FEFEDEA2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1742571"/>
              </p:ext>
            </p:extLst>
          </p:nvPr>
        </p:nvGraphicFramePr>
        <p:xfrm>
          <a:off x="3409941" y="752319"/>
          <a:ext cx="8163589" cy="5960539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8163589">
                  <a:extLst>
                    <a:ext uri="{9D8B030D-6E8A-4147-A177-3AD203B41FA5}">
                      <a16:colId xmlns:a16="http://schemas.microsoft.com/office/drawing/2014/main" val="462345632"/>
                    </a:ext>
                  </a:extLst>
                </a:gridCol>
              </a:tblGrid>
              <a:tr h="271402">
                <a:tc>
                  <a:txBody>
                    <a:bodyPr/>
                    <a:lstStyle/>
                    <a:p>
                      <a:pPr marL="18288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cap="all" baseline="0" dirty="0">
                          <a:effectLst/>
                        </a:rPr>
                        <a:t>EXAMPLES</a:t>
                      </a:r>
                      <a:endParaRPr lang="en-US" sz="1600" b="0" cap="all" baseline="0" dirty="0">
                        <a:effectLst/>
                        <a:latin typeface="Helvetica Neue"/>
                        <a:ea typeface="Calibri" panose="020F0502020204030204" pitchFamily="34" charset="0"/>
                        <a:cs typeface="Helvetica Neue"/>
                      </a:endParaRPr>
                    </a:p>
                  </a:txBody>
                  <a:tcPr marL="61583" marR="61583" marT="0" marB="0"/>
                </a:tc>
                <a:extLst>
                  <a:ext uri="{0D108BD9-81ED-4DB2-BD59-A6C34878D82A}">
                    <a16:rowId xmlns:a16="http://schemas.microsoft.com/office/drawing/2014/main" val="1132867679"/>
                  </a:ext>
                </a:extLst>
              </a:tr>
              <a:tr h="604621">
                <a:tc>
                  <a:txBody>
                    <a:bodyPr/>
                    <a:lstStyle/>
                    <a:p>
                      <a:pPr marL="182880" marR="0"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r>
                        <a:rPr lang="en-US" sz="18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High, medium, or low. Social relations w/ productive benefits; the goodwill available to individuals or groups.</a:t>
                      </a:r>
                      <a:endParaRPr lang="en-US" sz="1800" b="1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Helvetica Neue"/>
                        <a:ea typeface="Helvetica Neue" panose="02000503000000020004" pitchFamily="2" charset="0"/>
                        <a:cs typeface="Helvetica Neue"/>
                      </a:endParaRPr>
                    </a:p>
                  </a:txBody>
                  <a:tcPr marL="61583" marR="61583" marT="0" marB="0"/>
                </a:tc>
                <a:extLst>
                  <a:ext uri="{0D108BD9-81ED-4DB2-BD59-A6C34878D82A}">
                    <a16:rowId xmlns:a16="http://schemas.microsoft.com/office/drawing/2014/main" val="4035042003"/>
                  </a:ext>
                </a:extLst>
              </a:tr>
              <a:tr h="530611">
                <a:tc>
                  <a:txBody>
                    <a:bodyPr/>
                    <a:lstStyle/>
                    <a:p>
                      <a:pPr marL="18288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Membership in leadership development organizations, awards </a:t>
                      </a:r>
                    </a:p>
                    <a:p>
                      <a:pPr marL="18288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Helvetica Neue"/>
                        <a:ea typeface="Helvetica Neue" panose="02000503000000020004" pitchFamily="2" charset="0"/>
                        <a:cs typeface="Helvetica Neue"/>
                      </a:endParaRPr>
                    </a:p>
                  </a:txBody>
                  <a:tcPr marL="61583" marR="61583" marT="0" marB="0"/>
                </a:tc>
                <a:extLst>
                  <a:ext uri="{0D108BD9-81ED-4DB2-BD59-A6C34878D82A}">
                    <a16:rowId xmlns:a16="http://schemas.microsoft.com/office/drawing/2014/main" val="2688695369"/>
                  </a:ext>
                </a:extLst>
              </a:tr>
              <a:tr h="612588">
                <a:tc>
                  <a:txBody>
                    <a:bodyPr/>
                    <a:lstStyle/>
                    <a:p>
                      <a:pPr marL="18288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Organizations, attending professional meetings, peer-peer interaction, advisers, etc. </a:t>
                      </a:r>
                      <a:endParaRPr lang="en-US" sz="1800" b="1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Helvetica Neue"/>
                        <a:ea typeface="Helvetica Neue" panose="02000503000000020004" pitchFamily="2" charset="0"/>
                        <a:cs typeface="Helvetica Neue"/>
                      </a:endParaRPr>
                    </a:p>
                  </a:txBody>
                  <a:tcPr marL="61583" marR="61583" marT="0" marB="0"/>
                </a:tc>
                <a:extLst>
                  <a:ext uri="{0D108BD9-81ED-4DB2-BD59-A6C34878D82A}">
                    <a16:rowId xmlns:a16="http://schemas.microsoft.com/office/drawing/2014/main" val="4147071000"/>
                  </a:ext>
                </a:extLst>
              </a:tr>
              <a:tr h="555430">
                <a:tc>
                  <a:txBody>
                    <a:bodyPr/>
                    <a:lstStyle/>
                    <a:p>
                      <a:pPr marL="18288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Volunteering, service learning, outreach</a:t>
                      </a:r>
                    </a:p>
                    <a:p>
                      <a:pPr marL="18288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Helvetica Neue"/>
                        <a:ea typeface="Helvetica Neue" panose="02000503000000020004" pitchFamily="2" charset="0"/>
                        <a:cs typeface="Helvetica Neue"/>
                      </a:endParaRPr>
                    </a:p>
                  </a:txBody>
                  <a:tcPr marL="61583" marR="61583" marT="0" marB="0"/>
                </a:tc>
                <a:extLst>
                  <a:ext uri="{0D108BD9-81ED-4DB2-BD59-A6C34878D82A}">
                    <a16:rowId xmlns:a16="http://schemas.microsoft.com/office/drawing/2014/main" val="1719181231"/>
                  </a:ext>
                </a:extLst>
              </a:tr>
              <a:tr h="481594">
                <a:tc>
                  <a:txBody>
                    <a:bodyPr/>
                    <a:lstStyle/>
                    <a:p>
                      <a:pPr marL="18288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179B78"/>
                          </a:solidFill>
                          <a:effectLst/>
                        </a:rPr>
                        <a:t>Teaching Assistantship; workshops</a:t>
                      </a:r>
                      <a:endParaRPr lang="en-US" sz="1800" b="1" dirty="0">
                        <a:solidFill>
                          <a:srgbClr val="179B78"/>
                        </a:solidFill>
                        <a:effectLst/>
                        <a:latin typeface="Helvetica Neue"/>
                        <a:ea typeface="Helvetica Neue" panose="02000503000000020004" pitchFamily="2" charset="0"/>
                        <a:cs typeface="Helvetica Neue"/>
                      </a:endParaRPr>
                    </a:p>
                  </a:txBody>
                  <a:tcPr marL="61583" marR="61583" marT="0" marB="0"/>
                </a:tc>
                <a:extLst>
                  <a:ext uri="{0D108BD9-81ED-4DB2-BD59-A6C34878D82A}">
                    <a16:rowId xmlns:a16="http://schemas.microsoft.com/office/drawing/2014/main" val="367676102"/>
                  </a:ext>
                </a:extLst>
              </a:tr>
              <a:tr h="628873">
                <a:tc>
                  <a:txBody>
                    <a:bodyPr/>
                    <a:lstStyle/>
                    <a:p>
                      <a:pPr marL="18288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75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179B78"/>
                          </a:solidFill>
                          <a:effectLst/>
                        </a:rPr>
                        <a:t>Presenting work at a professional meetings; short courses </a:t>
                      </a:r>
                    </a:p>
                    <a:p>
                      <a:pPr marL="182880" marR="0">
                        <a:spcBef>
                          <a:spcPts val="0"/>
                        </a:spcBef>
                        <a:spcAft>
                          <a:spcPts val="750"/>
                        </a:spcAft>
                      </a:pPr>
                      <a:endParaRPr lang="en-US" sz="1800" b="1" dirty="0">
                        <a:solidFill>
                          <a:srgbClr val="179B78"/>
                        </a:solidFill>
                        <a:effectLst/>
                        <a:latin typeface="Helvetica Neue"/>
                        <a:ea typeface="Helvetica Neue" panose="02000503000000020004" pitchFamily="2" charset="0"/>
                        <a:cs typeface="Helvetica Neue"/>
                      </a:endParaRPr>
                    </a:p>
                  </a:txBody>
                  <a:tcPr marL="61583" marR="61583" marT="0" marB="0"/>
                </a:tc>
                <a:extLst>
                  <a:ext uri="{0D108BD9-81ED-4DB2-BD59-A6C34878D82A}">
                    <a16:rowId xmlns:a16="http://schemas.microsoft.com/office/drawing/2014/main" val="3077869091"/>
                  </a:ext>
                </a:extLst>
              </a:tr>
              <a:tr h="617147">
                <a:tc>
                  <a:txBody>
                    <a:bodyPr/>
                    <a:lstStyle/>
                    <a:p>
                      <a:pPr marL="18288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179B78"/>
                          </a:solidFill>
                          <a:effectLst/>
                        </a:rPr>
                        <a:t>REU, internships, participation in research projects, etc.</a:t>
                      </a:r>
                    </a:p>
                    <a:p>
                      <a:pPr marL="18288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rgbClr val="179B78"/>
                        </a:solidFill>
                        <a:effectLst/>
                        <a:latin typeface="Helvetica Neue"/>
                        <a:ea typeface="Helvetica Neue" panose="02000503000000020004" pitchFamily="2" charset="0"/>
                        <a:cs typeface="Helvetica Neue"/>
                      </a:endParaRPr>
                    </a:p>
                  </a:txBody>
                  <a:tcPr marL="61583" marR="61583" marT="0" marB="0"/>
                </a:tc>
                <a:extLst>
                  <a:ext uri="{0D108BD9-81ED-4DB2-BD59-A6C34878D82A}">
                    <a16:rowId xmlns:a16="http://schemas.microsoft.com/office/drawing/2014/main" val="3954400194"/>
                  </a:ext>
                </a:extLst>
              </a:tr>
              <a:tr h="795917">
                <a:tc>
                  <a:txBody>
                    <a:bodyPr/>
                    <a:lstStyle/>
                    <a:p>
                      <a:pPr marL="18288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</a:rPr>
                        <a:t>Courses taken in another department other than those required for a geoscience major</a:t>
                      </a:r>
                    </a:p>
                    <a:p>
                      <a:pPr marL="18288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Helvetica Neue"/>
                        <a:ea typeface="Helvetica Neue" panose="02000503000000020004" pitchFamily="2" charset="0"/>
                        <a:cs typeface="Helvetica Neue"/>
                      </a:endParaRPr>
                    </a:p>
                  </a:txBody>
                  <a:tcPr marL="61583" marR="61583" marT="0" marB="0"/>
                </a:tc>
                <a:extLst>
                  <a:ext uri="{0D108BD9-81ED-4DB2-BD59-A6C34878D82A}">
                    <a16:rowId xmlns:a16="http://schemas.microsoft.com/office/drawing/2014/main" val="2687014738"/>
                  </a:ext>
                </a:extLst>
              </a:tr>
              <a:tr h="795917">
                <a:tc>
                  <a:txBody>
                    <a:bodyPr/>
                    <a:lstStyle/>
                    <a:p>
                      <a:pPr marL="18288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</a:rPr>
                        <a:t> Courses taken in department. Lab, field or instrument experience. Degrees earned or expected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Helvetica Neue"/>
                        <a:ea typeface="Helvetica Neue" panose="02000503000000020004" pitchFamily="2" charset="0"/>
                        <a:cs typeface="Helvetica Neue"/>
                      </a:endParaRPr>
                    </a:p>
                  </a:txBody>
                  <a:tcPr marL="61583" marR="61583" marT="0" marB="0"/>
                </a:tc>
                <a:extLst>
                  <a:ext uri="{0D108BD9-81ED-4DB2-BD59-A6C34878D82A}">
                    <a16:rowId xmlns:a16="http://schemas.microsoft.com/office/drawing/2014/main" val="2512267056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518BDA2-CD03-D846-934E-8B0FB9A2B6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3059122"/>
              </p:ext>
            </p:extLst>
          </p:nvPr>
        </p:nvGraphicFramePr>
        <p:xfrm>
          <a:off x="432262" y="887583"/>
          <a:ext cx="2743200" cy="5787625"/>
        </p:xfrm>
        <a:graphic>
          <a:graphicData uri="http://schemas.openxmlformats.org/drawingml/2006/table">
            <a:tbl>
              <a:tblPr firstRow="1" firstCol="1" bandRow="1">
                <a:tableStyleId>{3B4B98B0-60AC-42C2-AFA5-B58CD77FA1E5}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213813833"/>
                    </a:ext>
                  </a:extLst>
                </a:gridCol>
              </a:tblGrid>
              <a:tr h="595351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Social Capital</a:t>
                      </a:r>
                      <a:endParaRPr lang="en-US" sz="1800" b="1" baseline="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 marL="61583" marR="61583" marT="0" marB="0"/>
                </a:tc>
                <a:extLst>
                  <a:ext uri="{0D108BD9-81ED-4DB2-BD59-A6C34878D82A}">
                    <a16:rowId xmlns:a16="http://schemas.microsoft.com/office/drawing/2014/main" val="3043295927"/>
                  </a:ext>
                </a:extLst>
              </a:tr>
              <a:tr h="549565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Leadership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endParaRPr lang="en-US" sz="1800" b="1" baseline="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 marL="61583" marR="61583" marT="0" marB="0"/>
                </a:tc>
                <a:extLst>
                  <a:ext uri="{0D108BD9-81ED-4DB2-BD59-A6C34878D82A}">
                    <a16:rowId xmlns:a16="http://schemas.microsoft.com/office/drawing/2014/main" val="3305053608"/>
                  </a:ext>
                </a:extLst>
              </a:tr>
              <a:tr h="62678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spc="0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Mentoring/ Networking</a:t>
                      </a:r>
                      <a:endParaRPr lang="en-US" sz="1800" b="1" spc="0" baseline="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 marL="61583" marR="61583" marT="0" marB="0"/>
                </a:tc>
                <a:extLst>
                  <a:ext uri="{0D108BD9-81ED-4DB2-BD59-A6C34878D82A}">
                    <a16:rowId xmlns:a16="http://schemas.microsoft.com/office/drawing/2014/main" val="332892430"/>
                  </a:ext>
                </a:extLst>
              </a:tr>
              <a:tr h="77700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baseline="0" dirty="0"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</a:rPr>
                        <a:t>Serving Others/ Community Engagement</a:t>
                      </a:r>
                      <a:endParaRPr lang="en-US" sz="1800" b="1" baseline="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 marL="61583" marR="61583" marT="0" marB="0"/>
                </a:tc>
                <a:extLst>
                  <a:ext uri="{0D108BD9-81ED-4DB2-BD59-A6C34878D82A}">
                    <a16:rowId xmlns:a16="http://schemas.microsoft.com/office/drawing/2014/main" val="2327572907"/>
                  </a:ext>
                </a:extLst>
              </a:tr>
              <a:tr h="54956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800" b="1" dirty="0">
                          <a:solidFill>
                            <a:srgbClr val="179B78"/>
                          </a:solidFill>
                          <a:effectLst/>
                        </a:rPr>
                        <a:t>Teaching Experience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endParaRPr lang="en-US" sz="1800" b="1" dirty="0">
                        <a:solidFill>
                          <a:srgbClr val="179B78"/>
                        </a:solidFill>
                        <a:effectLst/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 marL="61583" marR="61583" marT="0" marB="0"/>
                </a:tc>
                <a:extLst>
                  <a:ext uri="{0D108BD9-81ED-4DB2-BD59-A6C34878D82A}">
                    <a16:rowId xmlns:a16="http://schemas.microsoft.com/office/drawing/2014/main" val="2636523212"/>
                  </a:ext>
                </a:extLst>
              </a:tr>
              <a:tr h="62678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179B78"/>
                          </a:solidFill>
                          <a:effectLst/>
                        </a:rPr>
                        <a:t>Professional Development</a:t>
                      </a:r>
                      <a:endParaRPr lang="en-US" sz="1800" b="1" dirty="0">
                        <a:solidFill>
                          <a:srgbClr val="179B78"/>
                        </a:solidFill>
                        <a:effectLst/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 marL="61583" marR="61583" marT="0" marB="0"/>
                </a:tc>
                <a:extLst>
                  <a:ext uri="{0D108BD9-81ED-4DB2-BD59-A6C34878D82A}">
                    <a16:rowId xmlns:a16="http://schemas.microsoft.com/office/drawing/2014/main" val="3940824280"/>
                  </a:ext>
                </a:extLst>
              </a:tr>
              <a:tr h="626782">
                <a:tc>
                  <a:txBody>
                    <a:bodyPr/>
                    <a:lstStyle/>
                    <a:p>
                      <a:pPr marL="0" marR="0" lvl="0" indent="0" algn="just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179B78"/>
                          </a:solidFill>
                          <a:effectLst/>
                        </a:rPr>
                        <a:t>Experiential Learning</a:t>
                      </a:r>
                      <a:endParaRPr lang="en-US" sz="1800" b="1" i="0" spc="0" dirty="0">
                        <a:solidFill>
                          <a:srgbClr val="179B78"/>
                        </a:solidFill>
                        <a:effectLst/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 marL="61583" marR="61583" marT="0" marB="0"/>
                </a:tc>
                <a:extLst>
                  <a:ext uri="{0D108BD9-81ED-4DB2-BD59-A6C34878D82A}">
                    <a16:rowId xmlns:a16="http://schemas.microsoft.com/office/drawing/2014/main" val="4093002200"/>
                  </a:ext>
                </a:extLst>
              </a:tr>
              <a:tr h="751631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r>
                        <a:rPr lang="en-US" sz="1800" b="1" spc="0" dirty="0">
                          <a:effectLst/>
                        </a:rPr>
                        <a:t>Academic Enrichment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300"/>
                        </a:spcAft>
                      </a:pPr>
                      <a:endParaRPr lang="en-US" sz="1800" b="1" i="0" spc="0" dirty="0">
                        <a:effectLst/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 marL="61583" marR="61583" marT="0" marB="0"/>
                </a:tc>
                <a:extLst>
                  <a:ext uri="{0D108BD9-81ED-4DB2-BD59-A6C34878D82A}">
                    <a16:rowId xmlns:a16="http://schemas.microsoft.com/office/drawing/2014/main" val="3353493802"/>
                  </a:ext>
                </a:extLst>
              </a:tr>
              <a:tr h="60981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effectLst/>
                        </a:rPr>
                        <a:t>Academic Preparation</a:t>
                      </a:r>
                      <a:endParaRPr lang="en-US" sz="1800" b="1" dirty="0">
                        <a:effectLst/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 marL="61583" marR="61583" marT="0" marB="0"/>
                </a:tc>
                <a:extLst>
                  <a:ext uri="{0D108BD9-81ED-4DB2-BD59-A6C34878D82A}">
                    <a16:rowId xmlns:a16="http://schemas.microsoft.com/office/drawing/2014/main" val="9659122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80664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{6670DBEC-0DDC-7341-88C0-D38DC0AF50DC}tf10001121</Template>
  <TotalTime>1572</TotalTime>
  <Words>306</Words>
  <Application>Microsoft Macintosh PowerPoint</Application>
  <PresentationFormat>Widescreen</PresentationFormat>
  <Paragraphs>64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Helvetica Neue</vt:lpstr>
      <vt:lpstr>Symbol</vt:lpstr>
      <vt:lpstr>Office Theme</vt:lpstr>
      <vt:lpstr>PowerPoint Presentation</vt:lpstr>
      <vt:lpstr>Where Am I Going (career aspiration) ?  How Will I Get There?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Ellins, Katherine K</cp:lastModifiedBy>
  <cp:revision>336</cp:revision>
  <dcterms:created xsi:type="dcterms:W3CDTF">2018-09-19T01:37:16Z</dcterms:created>
  <dcterms:modified xsi:type="dcterms:W3CDTF">2021-04-23T00:29:28Z</dcterms:modified>
</cp:coreProperties>
</file>