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4790-A427-49D1-AFC4-4A127016140A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7D2D7-72DA-43D8-909E-ED1686B92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06D4-35BB-4218-BFE5-07733E03934B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DB3B-ADEB-4484-9AB7-E80DC01EA125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54167-0E51-41DB-8F45-5DCBC01B8739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0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5AE5-4CF5-4BE6-84FB-6FD301A2EB4E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E980-05CF-4B50-9B02-790CAD8DBB3D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5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8FB92-EDEF-47CB-BDA5-E23AA47E0BA0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5873-7352-48A0-8AF9-3247AB8A6C0A}" type="datetime1">
              <a:rPr lang="en-US" smtClean="0"/>
              <a:t>7/16/2018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8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EFBB-2617-482D-AFE0-03FD4891BE52}" type="datetime1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8BF8-E106-46CB-AFD5-515A0008C61B}" type="datetime1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281A-5163-4025-B229-01E851249928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345E-D3C5-4442-8380-6DF7FA9E092E}" type="datetime1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2628-C8FE-4664-A1D6-FFF44930FF99}" type="datetime1">
              <a:rPr lang="en-US" smtClean="0"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63CB-51C2-4CF8-B396-6EEEF20C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D533-4488-4E59-96CB-029F57919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Comparing Student Satisfaction with Textbook Chapters and Adaptive Learning Lessons in an Environmental Geology Course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681F0-0FA4-4468-A670-DACBE19A0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E. Christa Farmer</a:t>
            </a:r>
          </a:p>
          <a:p>
            <a:r>
              <a:rPr lang="en-US" b="1" dirty="0"/>
              <a:t>Amy Catalano</a:t>
            </a:r>
          </a:p>
          <a:p>
            <a:r>
              <a:rPr lang="en-US" b="1" dirty="0"/>
              <a:t>Adam Halpern</a:t>
            </a:r>
          </a:p>
          <a:p>
            <a:r>
              <a:rPr lang="en-US" dirty="0"/>
              <a:t>Hofstra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30052-66F8-4B77-B09D-A8A5411C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6FDE89-8CD1-43C3-95AA-95EA6F074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349875"/>
            <a:ext cx="3506724" cy="1335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8AC2D-EC22-47DB-8831-9E86F32C4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36" y="5349875"/>
            <a:ext cx="1756064" cy="11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6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20C01A4-6EC9-4EEC-BF88-E76106D7215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014007"/>
              </p:ext>
            </p:extLst>
          </p:nvPr>
        </p:nvGraphicFramePr>
        <p:xfrm>
          <a:off x="9575" y="1365204"/>
          <a:ext cx="8446469" cy="549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14425200" imgH="9396720" progId="">
                  <p:embed/>
                </p:oleObj>
              </mc:Choice>
              <mc:Fallback>
                <p:oleObj r:id="rId3" imgW="14425200" imgH="939672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A4DAD8A-8669-452E-9B77-E2116D25B6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75" y="1365204"/>
                        <a:ext cx="8446469" cy="5492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02E6FE-2A98-4B3C-90C6-0FAF495B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“Soil Pollution” page, not solved: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B0FF-F6E9-485C-8867-1135536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6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7BD5-6EE4-491B-B5C0-01EA883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Study Participants: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4ED7-6EA7-487E-AD7B-D6A2F884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004"/>
            <a:ext cx="7886700" cy="4351338"/>
          </a:xfrm>
        </p:spPr>
        <p:txBody>
          <a:bodyPr/>
          <a:lstStyle/>
          <a:p>
            <a:r>
              <a:rPr lang="en-US" dirty="0"/>
              <a:t>17 students (10 female, 7 male) in GEOL005 Environmental Geology</a:t>
            </a:r>
          </a:p>
          <a:p>
            <a:r>
              <a:rPr lang="en-US" dirty="0"/>
              <a:t>8 were Geology/Sustainability majors</a:t>
            </a:r>
          </a:p>
          <a:p>
            <a:r>
              <a:rPr lang="en-US" dirty="0"/>
              <a:t>11 were juniors and seniors</a:t>
            </a:r>
          </a:p>
          <a:p>
            <a:r>
              <a:rPr lang="en-US" dirty="0"/>
              <a:t>6 had previous experience with interactive learning software</a:t>
            </a:r>
          </a:p>
          <a:p>
            <a:r>
              <a:rPr lang="en-US" dirty="0"/>
              <a:t>All students completed all surveys</a:t>
            </a:r>
          </a:p>
          <a:p>
            <a:r>
              <a:rPr lang="en-US" dirty="0"/>
              <a:t>6 student participants were interviewed by 2 study authors who were not teaching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FE79-EE81-4CB1-A105-5D30FE53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1F96C-6549-4D5B-9E64-1BB29243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9D1F1-E077-4E0F-8FBC-C1CD7941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4ED7-6EA7-487E-AD7B-D6A2F884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18" y="141175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Students consistently preferred the </a:t>
            </a:r>
            <a:r>
              <a:rPr lang="en-US" dirty="0" err="1"/>
              <a:t>SmartSparrow</a:t>
            </a:r>
            <a:r>
              <a:rPr lang="en-US" dirty="0"/>
              <a:t> modules, except for one: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4D61FE-E0FB-4DC8-89AB-2233D0F27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85456"/>
              </p:ext>
            </p:extLst>
          </p:nvPr>
        </p:nvGraphicFramePr>
        <p:xfrm>
          <a:off x="0" y="2440935"/>
          <a:ext cx="9144001" cy="271995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1793194354"/>
                    </a:ext>
                  </a:extLst>
                </a:gridCol>
                <a:gridCol w="1187939">
                  <a:extLst>
                    <a:ext uri="{9D8B030D-6E8A-4147-A177-3AD203B41FA5}">
                      <a16:colId xmlns:a16="http://schemas.microsoft.com/office/drawing/2014/main" val="3847163028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66364004"/>
                    </a:ext>
                  </a:extLst>
                </a:gridCol>
                <a:gridCol w="1348153">
                  <a:extLst>
                    <a:ext uri="{9D8B030D-6E8A-4147-A177-3AD203B41FA5}">
                      <a16:colId xmlns:a16="http://schemas.microsoft.com/office/drawing/2014/main" val="2770753776"/>
                    </a:ext>
                  </a:extLst>
                </a:gridCol>
                <a:gridCol w="498231">
                  <a:extLst>
                    <a:ext uri="{9D8B030D-6E8A-4147-A177-3AD203B41FA5}">
                      <a16:colId xmlns:a16="http://schemas.microsoft.com/office/drawing/2014/main" val="3888312969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3682389740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2469350193"/>
                    </a:ext>
                  </a:extLst>
                </a:gridCol>
                <a:gridCol w="1377461">
                  <a:extLst>
                    <a:ext uri="{9D8B030D-6E8A-4147-A177-3AD203B41FA5}">
                      <a16:colId xmlns:a16="http://schemas.microsoft.com/office/drawing/2014/main" val="2366527162"/>
                    </a:ext>
                  </a:extLst>
                </a:gridCol>
              </a:tblGrid>
              <a:tr h="1359979">
                <a:tc>
                  <a:txBody>
                    <a:bodyPr/>
                    <a:lstStyle/>
                    <a:p>
                      <a:pPr fontAlgn="b"/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Survey:</a:t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A1: satisfaction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A2: satisfaction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A3: satisfaction</a:t>
                      </a:r>
                      <a:endParaRPr lang="en-US" sz="18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 sz="1800">
                          <a:effectLst/>
                        </a:rPr>
                      </a:br>
                      <a:endParaRPr lang="en-US" sz="18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B1: satisfaction</a:t>
                      </a:r>
                      <a:endParaRPr lang="en-US" sz="18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B2: satisfaction</a:t>
                      </a:r>
                      <a:endParaRPr lang="en-US" sz="18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B3: satisfaction</a:t>
                      </a:r>
                      <a:endParaRPr lang="en-US" sz="180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594013"/>
                  </a:ext>
                </a:extLst>
              </a:tr>
              <a:tr h="1359979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class avg.:</a:t>
                      </a:r>
                      <a:endParaRPr lang="en-US" sz="18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18.06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11.94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19.06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br>
                        <a:rPr lang="en-US" sz="2400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15.58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17.00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15.62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56972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207BD5-6EE4-491B-B5C0-01EA883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FE79-EE81-4CB1-A105-5D30FE53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1F96C-6549-4D5B-9E64-1BB29243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9D1F1-E077-4E0F-8FBC-C1CD7941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01504C03-C83B-4A53-A725-70713EDBD67C}"/>
              </a:ext>
            </a:extLst>
          </p:cNvPr>
          <p:cNvSpPr/>
          <p:nvPr/>
        </p:nvSpPr>
        <p:spPr>
          <a:xfrm rot="16200000">
            <a:off x="2767445" y="3875764"/>
            <a:ext cx="353961" cy="312024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791E60D-FAC4-4DD6-9112-F11D20B80F7C}"/>
              </a:ext>
            </a:extLst>
          </p:cNvPr>
          <p:cNvSpPr/>
          <p:nvPr/>
        </p:nvSpPr>
        <p:spPr>
          <a:xfrm rot="16200000">
            <a:off x="6788872" y="3619368"/>
            <a:ext cx="321889" cy="3600966"/>
          </a:xfrm>
          <a:prstGeom prst="leftBrace">
            <a:avLst>
              <a:gd name="adj1" fmla="val 8333"/>
              <a:gd name="adj2" fmla="val 30955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3DA8F-8BC0-48BC-8D2F-165A55F43424}"/>
              </a:ext>
            </a:extLst>
          </p:cNvPr>
          <p:cNvSpPr txBox="1"/>
          <p:nvPr/>
        </p:nvSpPr>
        <p:spPr>
          <a:xfrm>
            <a:off x="2318315" y="5708177"/>
            <a:ext cx="196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SmartSparrow</a:t>
            </a:r>
            <a:endParaRPr lang="en-US" sz="2400" dirty="0"/>
          </a:p>
          <a:p>
            <a:pPr algn="ctr"/>
            <a:r>
              <a:rPr lang="en-US" sz="2400" dirty="0"/>
              <a:t>modules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B7FC-8989-4B1B-AD27-807B166F43F5}"/>
              </a:ext>
            </a:extLst>
          </p:cNvPr>
          <p:cNvSpPr txBox="1"/>
          <p:nvPr/>
        </p:nvSpPr>
        <p:spPr>
          <a:xfrm>
            <a:off x="5649149" y="5735637"/>
            <a:ext cx="1318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Textbook</a:t>
            </a:r>
          </a:p>
          <a:p>
            <a:pPr algn="ctr"/>
            <a:r>
              <a:rPr lang="en-US" sz="2400" dirty="0"/>
              <a:t>chapters</a:t>
            </a:r>
          </a:p>
        </p:txBody>
      </p:sp>
    </p:spTree>
    <p:extLst>
      <p:ext uri="{BB962C8B-B14F-4D97-AF65-F5344CB8AC3E}">
        <p14:creationId xmlns:p14="http://schemas.microsoft.com/office/powerpoint/2010/main" val="401763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4ED7-6EA7-487E-AD7B-D6A2F884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18" y="1411758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4 out of 6 students preferred </a:t>
            </a:r>
            <a:r>
              <a:rPr lang="en-US" dirty="0" err="1"/>
              <a:t>SmartSparrow</a:t>
            </a:r>
            <a:r>
              <a:rPr lang="en-US" dirty="0"/>
              <a:t> modules</a:t>
            </a:r>
          </a:p>
          <a:p>
            <a:endParaRPr lang="en-US" dirty="0"/>
          </a:p>
          <a:p>
            <a:r>
              <a:rPr lang="en-US" dirty="0"/>
              <a:t>5 out of 6 students liked </a:t>
            </a:r>
            <a:r>
              <a:rPr lang="en-US" dirty="0" err="1"/>
              <a:t>SmartSparrow</a:t>
            </a:r>
            <a:r>
              <a:rPr lang="en-US" dirty="0"/>
              <a:t> interactivity and thought it helped them learn, more than just reading</a:t>
            </a:r>
          </a:p>
          <a:p>
            <a:endParaRPr lang="en-US" dirty="0"/>
          </a:p>
          <a:p>
            <a:r>
              <a:rPr lang="en-US" dirty="0"/>
              <a:t>All noted technological issues, especially with the 2</a:t>
            </a:r>
            <a:r>
              <a:rPr lang="en-US" baseline="30000" dirty="0"/>
              <a:t>nd</a:t>
            </a:r>
            <a:r>
              <a:rPr lang="en-US" dirty="0"/>
              <a:t> (“Greenhouse Effect”) module:</a:t>
            </a:r>
          </a:p>
          <a:p>
            <a:pPr lvl="1"/>
            <a:r>
              <a:rPr lang="en-US" dirty="0"/>
              <a:t>Getting “stuck” on incorrect answer, causing anxiety</a:t>
            </a:r>
          </a:p>
          <a:p>
            <a:pPr lvl="1"/>
            <a:r>
              <a:rPr lang="en-US" dirty="0"/>
              <a:t>Synonyms not accepted (“breeze” for “wind”)</a:t>
            </a:r>
          </a:p>
          <a:p>
            <a:pPr lvl="1"/>
            <a:r>
              <a:rPr lang="en-US" dirty="0"/>
              <a:t>Adobe Flash and browser problems</a:t>
            </a:r>
          </a:p>
          <a:p>
            <a:endParaRPr lang="en-US" dirty="0"/>
          </a:p>
          <a:p>
            <a:r>
              <a:rPr lang="en-US" dirty="0"/>
              <a:t>Some concerns expressed were related to using a few modules out of context:</a:t>
            </a:r>
          </a:p>
          <a:p>
            <a:pPr lvl="1"/>
            <a:r>
              <a:rPr lang="en-US" dirty="0"/>
              <a:t>Material in “review” not included in module previously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07BD5-6EE4-491B-B5C0-01EA883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Interview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FE79-EE81-4CB1-A105-5D30FE53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1F96C-6549-4D5B-9E64-1BB29243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9D1F1-E077-4E0F-8FBC-C1CD7941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C4ED7-6EA7-487E-AD7B-D6A2F884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18" y="1411758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Thanks also to the 17 Hofstra GEOL005 students in Fall 2017, and Julie Sexton and 2017 EER participants for study design advice</a:t>
            </a:r>
          </a:p>
          <a:p>
            <a:r>
              <a:rPr lang="en-US" dirty="0"/>
              <a:t>Questions or suggestions? </a:t>
            </a:r>
          </a:p>
          <a:p>
            <a:pPr marL="0" indent="0">
              <a:buNone/>
            </a:pPr>
            <a:r>
              <a:rPr lang="en-US" b="1" dirty="0"/>
              <a:t>	E. Christa Farmer: geoecf@Hofstra.edu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07BD5-6EE4-491B-B5C0-01EA883D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Thanks!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FE79-EE81-4CB1-A105-5D30FE53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1F96C-6549-4D5B-9E64-1BB292434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9D1F1-E077-4E0F-8FBC-C1CD7941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E35DE6-7678-4E23-B543-9743BDE57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42" y="3828727"/>
            <a:ext cx="4415916" cy="29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2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E04D-848B-4015-83CE-7BB3C9CD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Adaptive Learning Platform (ALP):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CDC9-61E8-48C9-956F-691C4619AE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Computer program that can individualize a student’s learning experience. </a:t>
            </a:r>
          </a:p>
          <a:p>
            <a:endParaRPr lang="en-US" dirty="0"/>
          </a:p>
          <a:p>
            <a:r>
              <a:rPr lang="en-US" dirty="0"/>
              <a:t>Seen by many in the textbook industry as the future of learning.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E5A59-0FF3-4176-9E99-C7759453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51E3E-62E3-4709-B116-03720EAC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CEF26-6DC9-4A9C-83FC-8B35E0DC5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FFADDE7-5E8D-44EC-B543-D797DE8D7092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473999"/>
              </p:ext>
            </p:extLst>
          </p:nvPr>
        </p:nvGraphicFramePr>
        <p:xfrm>
          <a:off x="4252395" y="2362200"/>
          <a:ext cx="485250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12825360" imgH="8736480" progId="">
                  <p:embed/>
                </p:oleObj>
              </mc:Choice>
              <mc:Fallback>
                <p:oleObj r:id="rId5" imgW="12825360" imgH="8736480" progId="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A2FD85F-2BD2-45B6-A63F-7224BFC62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2395" y="2362200"/>
                        <a:ext cx="4852505" cy="330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1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5688-77A0-4F6A-8B15-E22424DC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Few studies of ALP effectiveness: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3B845-48E6-4EB4-ABE3-42CFEE9DC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Kulik</a:t>
            </a:r>
            <a:r>
              <a:rPr lang="en-US" dirty="0"/>
              <a:t> and Fletcher (2015): effectiveness of “intelligent tutoring systems” as replacement for human tutors</a:t>
            </a:r>
          </a:p>
          <a:p>
            <a:endParaRPr lang="en-US" dirty="0"/>
          </a:p>
          <a:p>
            <a:r>
              <a:rPr lang="en-US" dirty="0" err="1"/>
              <a:t>Belland</a:t>
            </a:r>
            <a:r>
              <a:rPr lang="en-US" dirty="0"/>
              <a:t>, Walker, Kim, and </a:t>
            </a:r>
            <a:r>
              <a:rPr lang="en-US" dirty="0" err="1"/>
              <a:t>Lefler</a:t>
            </a:r>
            <a:r>
              <a:rPr lang="en-US" dirty="0"/>
              <a:t> (2017): use of “computer-based scaffolding” in STEM education, also as replacement for human tutor</a:t>
            </a:r>
          </a:p>
          <a:p>
            <a:endParaRPr lang="en-US" dirty="0"/>
          </a:p>
          <a:p>
            <a:r>
              <a:rPr lang="en-US" dirty="0"/>
              <a:t>Griff and Matter (2013): effectiveness of </a:t>
            </a:r>
            <a:r>
              <a:rPr lang="en-US" i="1" dirty="0"/>
              <a:t>LearnSmart</a:t>
            </a:r>
            <a:r>
              <a:rPr lang="en-US" dirty="0"/>
              <a:t>, developed by McGraw Hill Higher Education, but didn’t specifically examine student engagement or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4276-B276-42F3-BA79-39C81F81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78CC8-73D5-41D0-83B9-29FBDC80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E75CD4-2CFA-44C3-A0FB-67C4E37B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847F6-8E37-4484-86F3-AF508B6F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Research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7F39-6C1D-41CF-98A8-1D0D7E66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assigning adaptive learning platform (ALP) modules as homework instead of readings in traditional textbook chapters increase student </a:t>
            </a:r>
            <a:r>
              <a:rPr lang="en-US" b="1" i="1" dirty="0"/>
              <a:t>satisfaction</a:t>
            </a:r>
            <a:r>
              <a:rPr lang="en-US" dirty="0"/>
              <a:t> with the course materials?</a:t>
            </a:r>
          </a:p>
          <a:p>
            <a:pPr lvl="2"/>
            <a:r>
              <a:rPr lang="en-US" dirty="0"/>
              <a:t>assessed using questions taken from Huang and Hew (2016) and Xu, Huang, Wang, and </a:t>
            </a:r>
            <a:r>
              <a:rPr lang="en-US" dirty="0" err="1"/>
              <a:t>Heales</a:t>
            </a:r>
            <a:r>
              <a:rPr lang="en-US" dirty="0"/>
              <a:t> (2014), and original ones. </a:t>
            </a:r>
          </a:p>
          <a:p>
            <a:r>
              <a:rPr lang="en-US" dirty="0"/>
              <a:t>Does this increase student </a:t>
            </a:r>
            <a:r>
              <a:rPr lang="en-US" b="1" i="1" dirty="0"/>
              <a:t>personal interest</a:t>
            </a:r>
            <a:r>
              <a:rPr lang="en-US" dirty="0"/>
              <a:t> in environmental geology?</a:t>
            </a:r>
          </a:p>
          <a:p>
            <a:pPr lvl="2"/>
            <a:r>
              <a:rPr lang="en-US" dirty="0"/>
              <a:t>assessed using questions slightly modified from </a:t>
            </a:r>
            <a:r>
              <a:rPr lang="en-US" dirty="0" err="1"/>
              <a:t>Harackiewicz</a:t>
            </a:r>
            <a:r>
              <a:rPr lang="en-US" dirty="0"/>
              <a:t> et al. (2008) and Mitchell (1993)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7B5F1-D461-4E5E-9D8D-5F3DA0F9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A1A2C-5FD3-433B-BE31-276CC928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B732A-F29B-4276-9872-BBAFD9C2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38A7-5DF0-497A-A3B3-370D361D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study in a nutshell: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93C62-3FCA-47AD-9EC5-CFB2966D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4D50B-A194-48E9-8610-0E5DEA44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" y="5962709"/>
            <a:ext cx="1897272" cy="72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2A2EE-7DE1-4437-B66F-32215DD03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68" y="5962709"/>
            <a:ext cx="1000432" cy="62990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AD5179-7C9B-4E40-9C8E-922F50A87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" y="2032160"/>
            <a:ext cx="9120833" cy="3468896"/>
          </a:xfrm>
        </p:spPr>
      </p:pic>
    </p:spTree>
    <p:extLst>
      <p:ext uri="{BB962C8B-B14F-4D97-AF65-F5344CB8AC3E}">
        <p14:creationId xmlns:p14="http://schemas.microsoft.com/office/powerpoint/2010/main" val="27751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E6FE-2A98-4B3C-90C6-0FAF495B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page in the </a:t>
            </a:r>
            <a:r>
              <a:rPr lang="en-US" b="1" dirty="0" err="1"/>
              <a:t>SmartSparrow</a:t>
            </a:r>
            <a:r>
              <a:rPr lang="en-US" b="1" dirty="0"/>
              <a:t> “Science Literacy” module: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B0FF-F6E9-485C-8867-1135536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E8070A6-EFCE-45A8-A337-948F59B0EFA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65041"/>
              </p:ext>
            </p:extLst>
          </p:nvPr>
        </p:nvGraphicFramePr>
        <p:xfrm>
          <a:off x="628650" y="1595058"/>
          <a:ext cx="7053709" cy="526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r:id="rId3" imgW="13053960" imgH="9752040" progId="">
                  <p:embed/>
                </p:oleObj>
              </mc:Choice>
              <mc:Fallback>
                <p:oleObj r:id="rId3" imgW="13053960" imgH="975204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10F8570-9879-473F-8D2C-EE4AD3A3D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0" y="1595058"/>
                        <a:ext cx="7053709" cy="5262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63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E6FE-2A98-4B3C-90C6-0FAF495B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page in the </a:t>
            </a:r>
            <a:r>
              <a:rPr lang="en-US" b="1" dirty="0" err="1"/>
              <a:t>SmartSparrow</a:t>
            </a:r>
            <a:r>
              <a:rPr lang="en-US" b="1" dirty="0"/>
              <a:t> “Greenhouse Effect” module: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B0FF-F6E9-485C-8867-1135536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3899323-E29C-44A7-A7B2-FE77B0D6DF9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83275"/>
              </p:ext>
            </p:extLst>
          </p:nvPr>
        </p:nvGraphicFramePr>
        <p:xfrm>
          <a:off x="677412" y="1568938"/>
          <a:ext cx="7098113" cy="52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3" imgW="13002840" imgH="9701280" progId="">
                  <p:embed/>
                </p:oleObj>
              </mc:Choice>
              <mc:Fallback>
                <p:oleObj r:id="rId3" imgW="13002840" imgH="9701280" progId="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801CF82-9F26-4411-AD68-1245E7B67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412" y="1568938"/>
                        <a:ext cx="7098113" cy="528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31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4A4F63-6982-4816-98B6-FA6917CF9B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33181"/>
              </p:ext>
            </p:extLst>
          </p:nvPr>
        </p:nvGraphicFramePr>
        <p:xfrm>
          <a:off x="260349" y="1543664"/>
          <a:ext cx="8041985" cy="5314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r:id="rId3" imgW="14425200" imgH="9549000" progId="">
                  <p:embed/>
                </p:oleObj>
              </mc:Choice>
              <mc:Fallback>
                <p:oleObj r:id="rId3" imgW="14425200" imgH="954900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ED0FB5D-031F-480E-8D09-73B3FD41B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49" y="1543664"/>
                        <a:ext cx="8041985" cy="5314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02E6FE-2A98-4B3C-90C6-0FAF495B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page in our </a:t>
            </a:r>
            <a:r>
              <a:rPr lang="en-US" b="1" dirty="0" err="1"/>
              <a:t>SmartSparrow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“Soil Pollution” module: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B0FF-F6E9-485C-8867-1135536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D7F3BB-686D-456E-9C95-C5135B06DA1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29053"/>
              </p:ext>
            </p:extLst>
          </p:nvPr>
        </p:nvGraphicFramePr>
        <p:xfrm>
          <a:off x="-7058" y="1406012"/>
          <a:ext cx="8338764" cy="545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3" imgW="14425200" imgH="9447480" progId="">
                  <p:embed/>
                </p:oleObj>
              </mc:Choice>
              <mc:Fallback>
                <p:oleObj r:id="rId3" imgW="14425200" imgH="9447480" progId="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DB5FECD-11EA-4A41-AA85-436E09C67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058" y="1406012"/>
                        <a:ext cx="8338764" cy="545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02E6FE-2A98-4B3C-90C6-0FAF495B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“Soil Pollution” page, solved: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EB0FF-F6E9-485C-8867-1135536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63CB-51C2-4CF8-B396-6EEEF20C3C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504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Comparing Student Satisfaction with Textbook Chapters and Adaptive Learning Lessons in an Environmental Geology Course</vt:lpstr>
      <vt:lpstr>Adaptive Learning Platform (ALP):</vt:lpstr>
      <vt:lpstr>Few studies of ALP effectiveness:</vt:lpstr>
      <vt:lpstr>Our Research Questions:</vt:lpstr>
      <vt:lpstr>Our study in a nutshell:</vt:lpstr>
      <vt:lpstr>A page in the SmartSparrow “Science Literacy” module:</vt:lpstr>
      <vt:lpstr>A page in the SmartSparrow “Greenhouse Effect” module:</vt:lpstr>
      <vt:lpstr>A page in our SmartSparrow  “Soil Pollution” module:</vt:lpstr>
      <vt:lpstr>“Soil Pollution” page, solved:</vt:lpstr>
      <vt:lpstr>“Soil Pollution” page, not solved:</vt:lpstr>
      <vt:lpstr>Study Participants:</vt:lpstr>
      <vt:lpstr>Survey Results:</vt:lpstr>
      <vt:lpstr>Interview Results: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Student Satisfaction with Textbook Chapters and Adaptive Learning Lessons in an Environmental Geology Course</dc:title>
  <dc:creator>Emma C. Farmer</dc:creator>
  <cp:lastModifiedBy>Emma C. Farmer</cp:lastModifiedBy>
  <cp:revision>24</cp:revision>
  <dcterms:created xsi:type="dcterms:W3CDTF">2018-05-29T17:32:50Z</dcterms:created>
  <dcterms:modified xsi:type="dcterms:W3CDTF">2018-07-16T10:26:33Z</dcterms:modified>
</cp:coreProperties>
</file>