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mov" ContentType="video/unknown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88" r:id="rId1"/>
  </p:sldMasterIdLst>
  <p:notesMasterIdLst>
    <p:notesMasterId r:id="rId18"/>
  </p:notesMasterIdLst>
  <p:sldIdLst>
    <p:sldId id="433" r:id="rId2"/>
    <p:sldId id="447" r:id="rId3"/>
    <p:sldId id="473" r:id="rId4"/>
    <p:sldId id="476" r:id="rId5"/>
    <p:sldId id="477" r:id="rId6"/>
    <p:sldId id="471" r:id="rId7"/>
    <p:sldId id="468" r:id="rId8"/>
    <p:sldId id="472" r:id="rId9"/>
    <p:sldId id="475" r:id="rId10"/>
    <p:sldId id="462" r:id="rId11"/>
    <p:sldId id="474" r:id="rId12"/>
    <p:sldId id="457" r:id="rId13"/>
    <p:sldId id="458" r:id="rId14"/>
    <p:sldId id="461" r:id="rId15"/>
    <p:sldId id="478" r:id="rId16"/>
    <p:sldId id="470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8551" autoAdjust="0"/>
  </p:normalViewPr>
  <p:slideViewPr>
    <p:cSldViewPr>
      <p:cViewPr>
        <p:scale>
          <a:sx n="100" d="100"/>
          <a:sy n="100" d="100"/>
        </p:scale>
        <p:origin x="-760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-106" charset="-128"/>
                <a:cs typeface="+mn-cs"/>
              </a:defRPr>
            </a:lvl1pPr>
          </a:lstStyle>
          <a:p>
            <a:pPr>
              <a:defRPr/>
            </a:pPr>
            <a:fld id="{54176EF2-F2E1-4B19-A8CC-F24AE6002482}" type="datetime1">
              <a:rPr lang="en-US"/>
              <a:pPr>
                <a:defRPr/>
              </a:pPr>
              <a:t>7/16/16</a:t>
            </a:fld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ＭＳ Ｐゴシック" pitchFamily="-106" charset="-128"/>
                <a:cs typeface="+mn-cs"/>
              </a:defRPr>
            </a:lvl1pPr>
          </a:lstStyle>
          <a:p>
            <a:pPr>
              <a:defRPr/>
            </a:pPr>
            <a:fld id="{24636115-4CC2-48B1-842D-32055FF9A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613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6" charset="0"/>
        <a:ea typeface="ＭＳ Ｐゴシック" pitchFamily="-106" charset="-128"/>
        <a:cs typeface="ＭＳ Ｐゴシック" pitchFamily="-106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6" charset="0"/>
        <a:ea typeface="ＭＳ Ｐゴシック" pitchFamily="-106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6" charset="0"/>
        <a:ea typeface="ＭＳ Ｐゴシック" pitchFamily="-106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6" charset="0"/>
        <a:ea typeface="ＭＳ Ｐゴシック" pitchFamily="-106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306A96-9284-49D5-91AC-AF5D9E30D9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F7C8DB-293D-4770-A081-473EF1A7DC1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6ED743-17D2-489A-85D0-B2D45591D6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64291" tIns="32146" rIns="64291" bIns="32146"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64291" tIns="32146" rIns="64291" bIns="32146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 tIns="32146" bIns="32146"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1887067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3958A1-2610-4882-9AD7-0332E03659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47C4D8EA-739B-4CDE-BE84-452DF45F508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45CE9-BD0C-404A-8497-B1773C8E322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D9AED6-316A-48E6-8E5D-3E9EC179443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BD8575-A923-4D9A-AA21-8B93BEEF0A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E13C2-2CB3-4C6F-9772-1BFF022587A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3505D3-7106-462D-87B3-0F7F7970F6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CC53A2-FD6D-472E-AF4E-7776A9A3410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3E41E188-2335-4352-91E9-3E64BAD819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image" Target="../media/image14.png"/><Relationship Id="rId5" Type="http://schemas.openxmlformats.org/officeDocument/2006/relationships/hyperlink" Target="http://geode.net/fac/" TargetMode="External"/><Relationship Id="rId6" Type="http://schemas.openxmlformats.org/officeDocument/2006/relationships/image" Target="../media/image15.tif"/><Relationship Id="rId7" Type="http://schemas.openxmlformats.org/officeDocument/2006/relationships/image" Target="../media/image16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t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g"/><Relationship Id="rId3" Type="http://schemas.openxmlformats.org/officeDocument/2006/relationships/hyperlink" Target="http://www.earthquiz.net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eode.net/exploring-marine-sediments-using-google-earth/" TargetMode="External"/><Relationship Id="rId3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www.geode.net/pangaea" TargetMode="External"/><Relationship Id="rId5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www.geode.net/pangaea" TargetMode="External"/><Relationship Id="rId5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ondwana.jpg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0"/>
            <a:ext cx="8486158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22098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5400" i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5400" i="1" dirty="0" smtClean="0">
                <a:solidFill>
                  <a:srgbClr val="FFFF00"/>
                </a:solidFill>
                <a:latin typeface="Arial"/>
                <a:cs typeface="Arial"/>
              </a:rPr>
              <a:t>Interactive, Web-Based</a:t>
            </a:r>
          </a:p>
          <a:p>
            <a:pPr algn="ctr">
              <a:buNone/>
            </a:pPr>
            <a:r>
              <a:rPr lang="en-US" sz="5400" i="1" dirty="0" smtClean="0">
                <a:solidFill>
                  <a:srgbClr val="FFFF00"/>
                </a:solidFill>
                <a:latin typeface="Arial"/>
                <a:cs typeface="Arial"/>
              </a:rPr>
              <a:t>Geoscience Education Resources</a:t>
            </a:r>
            <a:endParaRPr lang="en-US" sz="5400" i="1" dirty="0" smtClean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4" name="Picture 3" descr="Logo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79" y="5486400"/>
            <a:ext cx="1669381" cy="762000"/>
          </a:xfrm>
          <a:prstGeom prst="rect">
            <a:avLst/>
          </a:prstGeom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5" name="Rectangle 4"/>
          <p:cNvSpPr/>
          <p:nvPr/>
        </p:nvSpPr>
        <p:spPr>
          <a:xfrm>
            <a:off x="0" y="342900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Arial"/>
                <a:cs typeface="Arial"/>
              </a:rPr>
              <a:t>Steve </a:t>
            </a:r>
            <a:r>
              <a:rPr lang="en-US" sz="3200" dirty="0" smtClean="0">
                <a:latin typeface="Arial"/>
                <a:cs typeface="Arial"/>
              </a:rPr>
              <a:t>Whitmeyer</a:t>
            </a:r>
            <a:r>
              <a:rPr lang="en-US" sz="3000" dirty="0" smtClean="0">
                <a:latin typeface="Arial"/>
                <a:cs typeface="Arial"/>
              </a:rPr>
              <a:t>, </a:t>
            </a:r>
            <a:r>
              <a:rPr lang="en-US" sz="3000" dirty="0" err="1" smtClean="0">
                <a:latin typeface="Arial"/>
                <a:cs typeface="Arial"/>
              </a:rPr>
              <a:t>Callan</a:t>
            </a:r>
            <a:r>
              <a:rPr lang="en-US" sz="3000" dirty="0" smtClean="0">
                <a:latin typeface="Arial"/>
                <a:cs typeface="Arial"/>
              </a:rPr>
              <a:t> Bentley, Declan De </a:t>
            </a:r>
            <a:r>
              <a:rPr lang="en-US" sz="3000" dirty="0" err="1" smtClean="0">
                <a:latin typeface="Arial"/>
                <a:cs typeface="Arial"/>
              </a:rPr>
              <a:t>Paor</a:t>
            </a:r>
            <a:endParaRPr lang="en-US" sz="3000" dirty="0" smtClean="0">
              <a:latin typeface="Arial"/>
              <a:cs typeface="Arial"/>
            </a:endParaRPr>
          </a:p>
          <a:p>
            <a:pPr algn="ctr"/>
            <a:endParaRPr lang="en-US" sz="2000" dirty="0" smtClean="0">
              <a:latin typeface="Arial"/>
              <a:cs typeface="Arial"/>
            </a:endParaRPr>
          </a:p>
          <a:p>
            <a:pPr algn="ctr"/>
            <a:r>
              <a:rPr lang="en-US" dirty="0" smtClean="0">
                <a:latin typeface="Arial"/>
                <a:cs typeface="Arial"/>
              </a:rPr>
              <a:t>…with input and help from </a:t>
            </a:r>
            <a:r>
              <a:rPr lang="en-US" dirty="0" err="1" smtClean="0">
                <a:latin typeface="Arial"/>
                <a:cs typeface="Arial"/>
              </a:rPr>
              <a:t>Mladen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Dordevic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smtClean="0">
                <a:latin typeface="Arial"/>
                <a:cs typeface="Arial"/>
              </a:rPr>
              <a:t>Chris </a:t>
            </a:r>
            <a:r>
              <a:rPr lang="en-US" dirty="0" smtClean="0">
                <a:latin typeface="Arial"/>
                <a:cs typeface="Arial"/>
              </a:rPr>
              <a:t>Atchison, </a:t>
            </a:r>
            <a:endParaRPr lang="en-US" dirty="0" smtClean="0">
              <a:latin typeface="Arial"/>
              <a:cs typeface="Arial"/>
            </a:endParaRPr>
          </a:p>
          <a:p>
            <a:pPr algn="ctr"/>
            <a:r>
              <a:rPr lang="en-US" dirty="0" smtClean="0">
                <a:latin typeface="Arial"/>
                <a:cs typeface="Arial"/>
              </a:rPr>
              <a:t>and the rest of the GEODE team</a:t>
            </a:r>
            <a:endParaRPr lang="en-US" dirty="0" smtClean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5410200"/>
            <a:ext cx="990600" cy="932895"/>
          </a:xfrm>
          <a:prstGeom prst="rect">
            <a:avLst/>
          </a:prstGeom>
        </p:spPr>
      </p:pic>
      <p:pic>
        <p:nvPicPr>
          <p:cNvPr id="9" name="Picture 8" descr="jmulogo_white_tran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5638800"/>
            <a:ext cx="2514600" cy="120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8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gmc2.mov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3462" y="838200"/>
            <a:ext cx="6382083" cy="4724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pasted-image.tif">
            <a:hlinkClick r:id="rId5"/>
          </p:cNvPr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392810" y="2971801"/>
            <a:ext cx="4751191" cy="3886200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hape 188"/>
          <p:cNvSpPr/>
          <p:nvPr/>
        </p:nvSpPr>
        <p:spPr>
          <a:xfrm>
            <a:off x="824096" y="5107152"/>
            <a:ext cx="3303607" cy="544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>
            <a:lvl1pPr algn="l" defTabSz="347472">
              <a:defRPr sz="3192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200" dirty="0">
                <a:solidFill>
                  <a:srgbClr val="FFFFFF"/>
                </a:solidFill>
                <a:latin typeface="Arial"/>
                <a:cs typeface="Arial"/>
              </a:rPr>
              <a:t>Sheep Mountain Anticline</a:t>
            </a:r>
          </a:p>
        </p:txBody>
      </p:sp>
      <p:sp>
        <p:nvSpPr>
          <p:cNvPr id="189" name="Shape 189"/>
          <p:cNvSpPr/>
          <p:nvPr/>
        </p:nvSpPr>
        <p:spPr>
          <a:xfrm>
            <a:off x="0" y="5791200"/>
            <a:ext cx="4419600" cy="926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Autofit/>
          </a:bodyPr>
          <a:lstStyle>
            <a:lvl1pPr algn="l" defTabSz="315468">
              <a:spcBef>
                <a:spcPts val="2200"/>
              </a:spcBef>
              <a:defRPr sz="2916">
                <a:solidFill>
                  <a:srgbClr val="0433FF"/>
                </a:solidFill>
              </a:defRPr>
            </a:lvl1pPr>
          </a:lstStyle>
          <a:p>
            <a:pPr algn="ctr">
              <a:lnSpc>
                <a:spcPct val="50000"/>
              </a:lnSpc>
            </a:pPr>
            <a:r>
              <a:rPr sz="2400" i="1" dirty="0">
                <a:solidFill>
                  <a:srgbClr val="FFFFFF"/>
                </a:solidFill>
                <a:latin typeface="Arial"/>
                <a:cs typeface="Arial"/>
              </a:rPr>
              <a:t>Google Earth Plug-in </a:t>
            </a:r>
            <a:r>
              <a:rPr lang="en-US" sz="2400" i="1" dirty="0" smtClean="0">
                <a:solidFill>
                  <a:srgbClr val="FFFFFF"/>
                </a:solidFill>
                <a:latin typeface="Arial"/>
                <a:cs typeface="Arial"/>
              </a:rPr>
              <a:t>or</a:t>
            </a:r>
          </a:p>
          <a:p>
            <a:pPr algn="ctr">
              <a:lnSpc>
                <a:spcPct val="50000"/>
              </a:lnSpc>
            </a:pPr>
            <a:r>
              <a:rPr lang="en-US" sz="2400" i="1" dirty="0" smtClean="0">
                <a:solidFill>
                  <a:srgbClr val="FFFFFF"/>
                </a:solidFill>
                <a:latin typeface="Arial"/>
                <a:cs typeface="Arial"/>
              </a:rPr>
              <a:t>Stand-alone GE application</a:t>
            </a:r>
            <a:endParaRPr sz="24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xfrm>
            <a:off x="6715496" y="2406952"/>
            <a:ext cx="2428504" cy="5443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457200">
              <a:spcBef>
                <a:spcPts val="0"/>
              </a:spcBef>
              <a:buSzTx/>
              <a:buNone/>
              <a:defRPr sz="2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000" i="1" dirty="0" smtClean="0">
                <a:solidFill>
                  <a:srgbClr val="FFFF00"/>
                </a:solidFill>
                <a:latin typeface="Arial"/>
                <a:cs typeface="Arial"/>
              </a:rPr>
              <a:t>www.geode.net</a:t>
            </a:r>
            <a:r>
              <a:rPr lang="en-US" sz="2000" i="1" dirty="0" smtClean="0">
                <a:solidFill>
                  <a:srgbClr val="FFFF00"/>
                </a:solidFill>
                <a:latin typeface="Arial"/>
                <a:cs typeface="Arial"/>
              </a:rPr>
              <a:t>/fac</a:t>
            </a:r>
            <a:endParaRPr sz="2000" i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192" name="image3.png" descr="Logo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781800" y="1371600"/>
            <a:ext cx="2069468" cy="94462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" y="0"/>
            <a:ext cx="9144000" cy="838200"/>
          </a:xfrm>
          <a:prstGeom prst="rect">
            <a:avLst/>
          </a:prstGeom>
          <a:noFill/>
        </p:spPr>
        <p:txBody>
          <a:bodyPr lIns="91435" tIns="45718" rIns="91435" bIns="45718"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/>
              <a:buNone/>
            </a:pPr>
            <a:r>
              <a:rPr lang="en-US" sz="3600" dirty="0" smtClean="0">
                <a:solidFill>
                  <a:srgbClr val="FFFF00"/>
                </a:solidFill>
                <a:latin typeface="Arial"/>
                <a:cs typeface="Arial"/>
              </a:rPr>
              <a:t>Fold Analysis Challenge</a:t>
            </a:r>
            <a:endParaRPr lang="en-US" sz="3600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081003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01" fill="hold"/>
                                        <p:tgtEl>
                                          <p:spTgt spid="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201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18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ODE hom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608847"/>
            <a:ext cx="6635927" cy="6325353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"/>
          </a:xfrm>
          <a:solidFill>
            <a:srgbClr val="000000"/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600" dirty="0" err="1" smtClean="0">
                <a:solidFill>
                  <a:srgbClr val="FFFF00"/>
                </a:solidFill>
                <a:latin typeface="Arial"/>
                <a:cs typeface="Arial"/>
              </a:rPr>
              <a:t>GEODE.net</a:t>
            </a:r>
            <a:endParaRPr lang="en-US" sz="3600" dirty="0" smtClean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" name="Picture 4" descr="Geod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334000"/>
            <a:ext cx="2194727" cy="99860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04800" y="1066800"/>
            <a:ext cx="1143000" cy="45720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78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/>
        </p:nvSpPr>
        <p:spPr>
          <a:xfrm>
            <a:off x="102393" y="3604480"/>
            <a:ext cx="2044552" cy="3615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normAutofit/>
          </a:bodyPr>
          <a:lstStyle/>
          <a:p>
            <a:r>
              <a:rPr sz="1700" dirty="0" smtClean="0">
                <a:solidFill>
                  <a:srgbClr val="FFFFFF"/>
                </a:solidFill>
                <a:latin typeface="Arial"/>
                <a:cs typeface="Arial"/>
              </a:rPr>
              <a:t>Eos</a:t>
            </a:r>
            <a:r>
              <a:rPr lang="en-US" sz="1700" dirty="0" smtClean="0">
                <a:solidFill>
                  <a:srgbClr val="FFFFFF"/>
                </a:solidFill>
                <a:latin typeface="Arial"/>
                <a:cs typeface="Arial"/>
              </a:rPr>
              <a:t>: </a:t>
            </a:r>
            <a:r>
              <a:rPr sz="17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700" dirty="0">
                <a:solidFill>
                  <a:srgbClr val="FFFFFF"/>
                </a:solidFill>
                <a:latin typeface="Arial"/>
                <a:cs typeface="Arial"/>
              </a:rPr>
              <a:t>August 2015</a:t>
            </a:r>
          </a:p>
        </p:txBody>
      </p:sp>
      <p:pic>
        <p:nvPicPr>
          <p:cNvPr id="2" name="Picture 1" descr="EOS cov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3" y="949614"/>
            <a:ext cx="2044551" cy="2654865"/>
          </a:xfrm>
          <a:prstGeom prst="rect">
            <a:avLst/>
          </a:prstGeom>
        </p:spPr>
      </p:pic>
      <p:pic>
        <p:nvPicPr>
          <p:cNvPr id="164" name="pasted-image.tif"/>
          <p:cNvPicPr>
            <a:picLocks noChangeAspect="1"/>
          </p:cNvPicPr>
          <p:nvPr/>
        </p:nvPicPr>
        <p:blipFill>
          <a:blip r:embed="rId3">
            <a:extLst/>
          </a:blip>
          <a:srcRect b="2466"/>
          <a:stretch>
            <a:fillRect/>
          </a:stretch>
        </p:blipFill>
        <p:spPr>
          <a:xfrm>
            <a:off x="2350424" y="923766"/>
            <a:ext cx="6793576" cy="5237499"/>
          </a:xfrm>
          <a:prstGeom prst="rect">
            <a:avLst/>
          </a:prstGeom>
          <a:ln w="12700"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-76200" y="4343400"/>
            <a:ext cx="2362200" cy="838200"/>
          </a:xfrm>
          <a:prstGeom prst="rect">
            <a:avLst/>
          </a:prstGeom>
          <a:noFill/>
        </p:spPr>
        <p:txBody>
          <a:bodyPr lIns="91435" tIns="45718" rIns="91435" bIns="45718"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/>
              <a:buNone/>
            </a:pPr>
            <a:r>
              <a:rPr lang="en-US" sz="3600" i="1" dirty="0" err="1" smtClean="0">
                <a:solidFill>
                  <a:srgbClr val="FFFF00"/>
                </a:solidFill>
                <a:latin typeface="Arial"/>
                <a:cs typeface="Arial"/>
              </a:rPr>
              <a:t>EarthQuiz</a:t>
            </a:r>
            <a:endParaRPr lang="en-US" sz="3600" i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9" name="image3.png" descr="Logo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5913377"/>
            <a:ext cx="2069468" cy="944623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ectangle 9"/>
          <p:cNvSpPr/>
          <p:nvPr/>
        </p:nvSpPr>
        <p:spPr>
          <a:xfrm>
            <a:off x="2286000" y="6370178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latin typeface="Arial"/>
                <a:cs typeface="Arial"/>
              </a:rPr>
              <a:t>Exercises with real-time feedback</a:t>
            </a:r>
            <a:endParaRPr lang="en-US" i="1" dirty="0"/>
          </a:p>
        </p:txBody>
      </p:sp>
      <p:sp>
        <p:nvSpPr>
          <p:cNvPr id="11" name="Rectangle 10"/>
          <p:cNvSpPr/>
          <p:nvPr/>
        </p:nvSpPr>
        <p:spPr>
          <a:xfrm>
            <a:off x="19536" y="5029200"/>
            <a:ext cx="23091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http:/</a:t>
            </a:r>
            <a:r>
              <a:rPr lang="en-US" sz="2000" dirty="0" smtClean="0">
                <a:latin typeface="Arial"/>
                <a:cs typeface="Arial"/>
              </a:rPr>
              <a:t>/</a:t>
            </a:r>
            <a:r>
              <a:rPr lang="en-US" sz="2000" dirty="0" err="1" smtClean="0">
                <a:latin typeface="Arial"/>
                <a:cs typeface="Arial"/>
              </a:rPr>
              <a:t>earthquiz.net</a:t>
            </a:r>
            <a:endParaRPr lang="en-US" sz="2000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 lIns="64291" tIns="32146" rIns="64291" bIns="32146"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/>
              <a:buNone/>
            </a:pPr>
            <a:r>
              <a:rPr lang="en-US" sz="3600" dirty="0" err="1" smtClean="0">
                <a:solidFill>
                  <a:srgbClr val="FFFF00"/>
                </a:solidFill>
                <a:latin typeface="Arial"/>
                <a:cs typeface="Arial"/>
              </a:rPr>
              <a:t>EarthQuiz.net</a:t>
            </a:r>
            <a:endParaRPr lang="en-US" sz="3600" dirty="0" smtClean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46926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asted-image.tif"/>
          <p:cNvPicPr>
            <a:picLocks noChangeAspect="1"/>
          </p:cNvPicPr>
          <p:nvPr/>
        </p:nvPicPr>
        <p:blipFill>
          <a:blip r:embed="rId2">
            <a:extLst/>
          </a:blip>
          <a:srcRect b="3413"/>
          <a:stretch>
            <a:fillRect/>
          </a:stretch>
        </p:blipFill>
        <p:spPr>
          <a:xfrm>
            <a:off x="2069468" y="942826"/>
            <a:ext cx="7074532" cy="5173187"/>
          </a:xfrm>
          <a:prstGeom prst="rect">
            <a:avLst/>
          </a:prstGeom>
          <a:ln w="12700"/>
        </p:spPr>
      </p:pic>
      <p:pic>
        <p:nvPicPr>
          <p:cNvPr id="10" name="pasted-image.tif"/>
          <p:cNvPicPr>
            <a:picLocks noChangeAspect="1"/>
          </p:cNvPicPr>
          <p:nvPr/>
        </p:nvPicPr>
        <p:blipFill>
          <a:blip r:embed="rId3">
            <a:extLst/>
          </a:blip>
          <a:srcRect b="2466"/>
          <a:stretch>
            <a:fillRect/>
          </a:stretch>
        </p:blipFill>
        <p:spPr>
          <a:xfrm>
            <a:off x="0" y="1353334"/>
            <a:ext cx="3887378" cy="2996970"/>
          </a:xfrm>
          <a:prstGeom prst="rect">
            <a:avLst/>
          </a:prstGeom>
          <a:ln w="12700"/>
        </p:spPr>
      </p:pic>
      <p:pic>
        <p:nvPicPr>
          <p:cNvPr id="7" name="image3.png" descr="Logo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5913377"/>
            <a:ext cx="2069468" cy="944623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Rectangle 15"/>
          <p:cNvSpPr/>
          <p:nvPr/>
        </p:nvSpPr>
        <p:spPr>
          <a:xfrm>
            <a:off x="2286000" y="6370178"/>
            <a:ext cx="6858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latin typeface="Arial"/>
                <a:cs typeface="Arial"/>
              </a:rPr>
              <a:t>Exercises with real-time feedback</a:t>
            </a:r>
            <a:endParaRPr lang="en-US" i="1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 lIns="64291" tIns="32146" rIns="64291" bIns="32146"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/>
              <a:buNone/>
            </a:pPr>
            <a:r>
              <a:rPr lang="en-US" sz="3600" dirty="0" err="1" smtClean="0">
                <a:solidFill>
                  <a:srgbClr val="FFFF00"/>
                </a:solidFill>
                <a:latin typeface="Arial"/>
                <a:cs typeface="Arial"/>
              </a:rPr>
              <a:t>EarthQuiz.net</a:t>
            </a:r>
            <a:endParaRPr lang="en-US" sz="3600" dirty="0" smtClean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595468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q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8" y="684032"/>
            <a:ext cx="8907645" cy="6021568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705600" y="914400"/>
            <a:ext cx="2133600" cy="1524000"/>
          </a:xfrm>
          <a:prstGeom prst="rect">
            <a:avLst/>
          </a:prstGeom>
          <a:noFill/>
        </p:spPr>
        <p:txBody>
          <a:bodyPr wrap="none" lIns="91435" tIns="45718" rIns="91435" bIns="45718"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Font typeface="Wingdings 2"/>
              <a:buNone/>
            </a:pPr>
            <a:r>
              <a:rPr lang="en-US" i="1" dirty="0" err="1" smtClean="0">
                <a:solidFill>
                  <a:srgbClr val="FF0000"/>
                </a:solidFill>
                <a:latin typeface="Arial"/>
                <a:cs typeface="Arial"/>
              </a:rPr>
              <a:t>EarthQuiz</a:t>
            </a:r>
            <a:r>
              <a:rPr lang="en-US" i="1" dirty="0" smtClean="0">
                <a:solidFill>
                  <a:srgbClr val="FF0000"/>
                </a:solidFill>
                <a:latin typeface="Arial"/>
                <a:cs typeface="Arial"/>
              </a:rPr>
              <a:t>:</a:t>
            </a:r>
          </a:p>
          <a:p>
            <a:pPr algn="ctr">
              <a:spcBef>
                <a:spcPts val="0"/>
              </a:spcBef>
              <a:buFont typeface="Wingdings 2"/>
              <a:buNone/>
            </a:pPr>
            <a:r>
              <a:rPr lang="en-US" i="1" dirty="0" smtClean="0">
                <a:solidFill>
                  <a:srgbClr val="FF0000"/>
                </a:solidFill>
                <a:latin typeface="Arial"/>
                <a:cs typeface="Arial"/>
              </a:rPr>
              <a:t>More than</a:t>
            </a:r>
          </a:p>
          <a:p>
            <a:pPr algn="ctr">
              <a:spcBef>
                <a:spcPts val="0"/>
              </a:spcBef>
              <a:buFont typeface="Wingdings 2"/>
              <a:buNone/>
            </a:pPr>
            <a:r>
              <a:rPr lang="en-US" i="1" dirty="0" smtClean="0">
                <a:solidFill>
                  <a:srgbClr val="FF0000"/>
                </a:solidFill>
                <a:latin typeface="Arial"/>
                <a:cs typeface="Arial"/>
              </a:rPr>
              <a:t>500 sites /</a:t>
            </a:r>
          </a:p>
          <a:p>
            <a:pPr algn="ctr">
              <a:spcBef>
                <a:spcPts val="0"/>
              </a:spcBef>
              <a:buFont typeface="Wingdings 2"/>
              <a:buNone/>
            </a:pPr>
            <a:r>
              <a:rPr lang="en-US" i="1" dirty="0" smtClean="0">
                <a:solidFill>
                  <a:srgbClr val="FF0000"/>
                </a:solidFill>
                <a:latin typeface="Arial"/>
                <a:cs typeface="Arial"/>
              </a:rPr>
              <a:t>questions</a:t>
            </a:r>
            <a:endParaRPr lang="en-US" i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Content Placeholder 2">
            <a:hlinkClick r:id="rId3"/>
          </p:cNvPr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 lIns="64291" tIns="32146" rIns="64291" bIns="32146"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/>
              <a:buNone/>
            </a:pPr>
            <a:r>
              <a:rPr lang="en-US" sz="3600" dirty="0" err="1" smtClean="0">
                <a:solidFill>
                  <a:srgbClr val="FFFF00"/>
                </a:solidFill>
                <a:latin typeface="Arial"/>
                <a:cs typeface="Arial"/>
              </a:rPr>
              <a:t>EarthQuiz.net</a:t>
            </a:r>
            <a:endParaRPr lang="en-US" sz="3600" dirty="0" smtClean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162304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ondwana.jpg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0"/>
            <a:ext cx="8486158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22098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5400" i="1" dirty="0" smtClean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lang="en-US" sz="5400" i="1" dirty="0" smtClean="0">
                <a:solidFill>
                  <a:srgbClr val="FFFF00"/>
                </a:solidFill>
                <a:latin typeface="Arial"/>
                <a:cs typeface="Arial"/>
              </a:rPr>
              <a:t>Interactive, Web-Based</a:t>
            </a:r>
          </a:p>
          <a:p>
            <a:pPr algn="ctr">
              <a:buNone/>
            </a:pPr>
            <a:r>
              <a:rPr lang="en-US" sz="5400" i="1" dirty="0" smtClean="0">
                <a:solidFill>
                  <a:srgbClr val="FFFF00"/>
                </a:solidFill>
                <a:latin typeface="Arial"/>
                <a:cs typeface="Arial"/>
              </a:rPr>
              <a:t>Geoscience Education Resources</a:t>
            </a:r>
            <a:endParaRPr lang="en-US" sz="5400" i="1" dirty="0" smtClean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3733800"/>
            <a:ext cx="9144000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i="1" dirty="0" smtClean="0">
                <a:latin typeface="Arial"/>
                <a:cs typeface="Arial"/>
              </a:rPr>
              <a:t>Students expect technology</a:t>
            </a:r>
            <a:r>
              <a:rPr lang="en-US" sz="4400" i="1" dirty="0" smtClean="0">
                <a:latin typeface="Arial"/>
                <a:cs typeface="Arial"/>
              </a:rPr>
              <a:t>-</a:t>
            </a:r>
          </a:p>
          <a:p>
            <a:pPr algn="ctr"/>
            <a:r>
              <a:rPr lang="en-US" sz="4400" i="1" dirty="0">
                <a:latin typeface="Arial"/>
                <a:cs typeface="Arial"/>
              </a:rPr>
              <a:t>f</a:t>
            </a:r>
            <a:r>
              <a:rPr lang="en-US" sz="4400" i="1" dirty="0" smtClean="0">
                <a:latin typeface="Arial"/>
                <a:cs typeface="Arial"/>
              </a:rPr>
              <a:t>acilitated, inquiry</a:t>
            </a:r>
            <a:r>
              <a:rPr lang="en-US" sz="4400" i="1" dirty="0">
                <a:latin typeface="Arial"/>
                <a:cs typeface="Arial"/>
              </a:rPr>
              <a:t>-</a:t>
            </a:r>
            <a:r>
              <a:rPr lang="en-US" sz="4400" i="1" dirty="0" smtClean="0">
                <a:latin typeface="Arial"/>
                <a:cs typeface="Arial"/>
              </a:rPr>
              <a:t>based learning</a:t>
            </a:r>
            <a:r>
              <a:rPr lang="en-US" sz="4400" i="1" dirty="0" smtClean="0">
                <a:latin typeface="Arial"/>
                <a:cs typeface="Arial"/>
              </a:rPr>
              <a:t>.</a:t>
            </a:r>
          </a:p>
          <a:p>
            <a:pPr algn="ctr"/>
            <a:r>
              <a:rPr lang="en-US" sz="1200" i="1" dirty="0" smtClean="0">
                <a:latin typeface="Arial"/>
                <a:cs typeface="Arial"/>
              </a:rPr>
              <a:t> </a:t>
            </a:r>
            <a:endParaRPr lang="en-US" sz="1200" i="1" dirty="0" smtClean="0">
              <a:latin typeface="Arial"/>
              <a:cs typeface="Arial"/>
            </a:endParaRPr>
          </a:p>
          <a:p>
            <a:pPr algn="ctr"/>
            <a:r>
              <a:rPr lang="en-US" sz="4400" i="1" dirty="0" smtClean="0">
                <a:latin typeface="Arial"/>
                <a:cs typeface="Arial"/>
              </a:rPr>
              <a:t>Instructors need to </a:t>
            </a:r>
            <a:r>
              <a:rPr lang="en-US" sz="4400" i="1" u="sng" dirty="0" smtClean="0">
                <a:latin typeface="Arial"/>
                <a:cs typeface="Arial"/>
              </a:rPr>
              <a:t>assess</a:t>
            </a:r>
            <a:endParaRPr lang="en-US" sz="4400" i="1" dirty="0">
              <a:latin typeface="Arial"/>
              <a:cs typeface="Arial"/>
            </a:endParaRPr>
          </a:p>
          <a:p>
            <a:pPr algn="ctr"/>
            <a:r>
              <a:rPr lang="en-US" sz="4400" i="1" dirty="0" smtClean="0">
                <a:latin typeface="Arial"/>
                <a:cs typeface="Arial"/>
              </a:rPr>
              <a:t>its </a:t>
            </a:r>
            <a:r>
              <a:rPr lang="en-US" sz="4400" i="1" dirty="0" smtClean="0">
                <a:latin typeface="Arial"/>
                <a:cs typeface="Arial"/>
              </a:rPr>
              <a:t>effectiveness.</a:t>
            </a:r>
            <a:endParaRPr lang="en-US" sz="4400" i="1" dirty="0"/>
          </a:p>
        </p:txBody>
      </p:sp>
    </p:spTree>
    <p:extLst>
      <p:ext uri="{BB962C8B-B14F-4D97-AF65-F5344CB8AC3E}">
        <p14:creationId xmlns:p14="http://schemas.microsoft.com/office/powerpoint/2010/main" val="363969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835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ondwana.jpg"/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" y="0"/>
            <a:ext cx="8486158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1219200"/>
            <a:ext cx="91440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u="sng" dirty="0" smtClean="0">
                <a:latin typeface="Arial"/>
                <a:cs typeface="Arial"/>
              </a:rPr>
              <a:t>“Visualization levels” in education</a:t>
            </a:r>
            <a:endParaRPr lang="en-US" sz="4000" u="sng" dirty="0" smtClean="0">
              <a:latin typeface="Arial"/>
              <a:cs typeface="Arial"/>
            </a:endParaRPr>
          </a:p>
          <a:p>
            <a:endParaRPr lang="en-US" sz="2000" dirty="0">
              <a:latin typeface="Arial"/>
              <a:cs typeface="Arial"/>
            </a:endParaRPr>
          </a:p>
          <a:p>
            <a:pPr marL="514350" indent="-514350">
              <a:buAutoNum type="arabicPeriod"/>
            </a:pPr>
            <a:r>
              <a:rPr lang="en-US" sz="3200" dirty="0" smtClean="0">
                <a:latin typeface="Arial"/>
                <a:cs typeface="Arial"/>
              </a:rPr>
              <a:t>Passive observation – “</a:t>
            </a:r>
            <a:r>
              <a:rPr lang="en-US" sz="3200" dirty="0">
                <a:latin typeface="Arial"/>
                <a:cs typeface="Arial"/>
              </a:rPr>
              <a:t>e</a:t>
            </a:r>
            <a:r>
              <a:rPr lang="en-US" sz="3200" dirty="0" smtClean="0">
                <a:latin typeface="Arial"/>
                <a:cs typeface="Arial"/>
              </a:rPr>
              <a:t>ye candy”</a:t>
            </a:r>
          </a:p>
          <a:p>
            <a:r>
              <a:rPr lang="en-US" sz="3200" dirty="0" smtClean="0">
                <a:latin typeface="Arial"/>
                <a:cs typeface="Arial"/>
              </a:rPr>
              <a:t> </a:t>
            </a:r>
            <a:endParaRPr lang="en-US" sz="2000" dirty="0">
              <a:latin typeface="Arial"/>
              <a:cs typeface="Arial"/>
            </a:endParaRPr>
          </a:p>
          <a:p>
            <a:pPr marL="514350" indent="-514350">
              <a:buAutoNum type="arabicPeriod" startAt="2"/>
            </a:pPr>
            <a:r>
              <a:rPr lang="en-US" sz="3200" dirty="0" smtClean="0">
                <a:latin typeface="Arial"/>
                <a:cs typeface="Arial"/>
              </a:rPr>
              <a:t>Student-driven investigation facilitated by </a:t>
            </a:r>
          </a:p>
          <a:p>
            <a:r>
              <a:rPr lang="en-US" sz="3200" dirty="0">
                <a:latin typeface="Arial"/>
                <a:cs typeface="Arial"/>
              </a:rPr>
              <a:t>	</a:t>
            </a:r>
            <a:r>
              <a:rPr lang="en-US" sz="3200" dirty="0" smtClean="0">
                <a:latin typeface="Arial"/>
                <a:cs typeface="Arial"/>
              </a:rPr>
              <a:t>technology</a:t>
            </a:r>
            <a:endParaRPr lang="en-US" sz="3200" dirty="0">
              <a:latin typeface="Arial"/>
              <a:cs typeface="Arial"/>
            </a:endParaRPr>
          </a:p>
          <a:p>
            <a:endParaRPr lang="en-US" sz="2000" dirty="0">
              <a:latin typeface="Arial"/>
              <a:cs typeface="Arial"/>
            </a:endParaRPr>
          </a:p>
          <a:p>
            <a:r>
              <a:rPr lang="en-US" sz="3200" dirty="0" smtClean="0">
                <a:latin typeface="Arial"/>
                <a:cs typeface="Arial"/>
              </a:rPr>
              <a:t>3. Real-time “instantaneous” feedback integrated</a:t>
            </a:r>
          </a:p>
          <a:p>
            <a:r>
              <a:rPr lang="en-US" sz="3200" dirty="0" smtClean="0">
                <a:latin typeface="Arial"/>
                <a:cs typeface="Arial"/>
              </a:rPr>
              <a:t> 	with student-driven investigation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>
            <a:no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 2"/>
              <a:buNone/>
            </a:pPr>
            <a:r>
              <a:rPr lang="en-US" sz="3600" smtClean="0">
                <a:solidFill>
                  <a:srgbClr val="FFFF00"/>
                </a:solidFill>
                <a:latin typeface="Arial"/>
                <a:cs typeface="Arial"/>
              </a:rPr>
              <a:t>Interactive, Web-Based Resources</a:t>
            </a:r>
            <a:endParaRPr lang="en-US" sz="3600" dirty="0" smtClean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306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ODE hom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608847"/>
            <a:ext cx="6635927" cy="6325353"/>
          </a:xfrm>
          <a:prstGeom prst="rect">
            <a:avLst/>
          </a:prstGeom>
        </p:spPr>
      </p:pic>
      <p:pic>
        <p:nvPicPr>
          <p:cNvPr id="5" name="Picture 4" descr="Geod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334000"/>
            <a:ext cx="2194727" cy="998601"/>
          </a:xfrm>
          <a:prstGeom prst="rect">
            <a:avLst/>
          </a:prstGeom>
        </p:spPr>
      </p:pic>
      <p:pic>
        <p:nvPicPr>
          <p:cNvPr id="12" name="Picture 11" descr="GEODE home p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533400"/>
            <a:ext cx="7083217" cy="11213653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"/>
          </a:xfrm>
          <a:solidFill>
            <a:srgbClr val="000000"/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600" dirty="0" err="1" smtClean="0">
                <a:solidFill>
                  <a:srgbClr val="FFFF00"/>
                </a:solidFill>
                <a:latin typeface="Arial"/>
                <a:cs typeface="Arial"/>
              </a:rPr>
              <a:t>GEODE.net</a:t>
            </a:r>
            <a:endParaRPr lang="en-US" sz="3600" dirty="0" smtClean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616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7778E-6 3.7037E-7 L -7.77778E-6 -0.62222 " pathEditMode="relative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ODE home.tiff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608847"/>
            <a:ext cx="6635927" cy="6325353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"/>
          </a:xfrm>
          <a:solidFill>
            <a:srgbClr val="000000"/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600" dirty="0" err="1" smtClean="0">
                <a:solidFill>
                  <a:srgbClr val="FFFF00"/>
                </a:solidFill>
                <a:latin typeface="Arial"/>
                <a:cs typeface="Arial"/>
              </a:rPr>
              <a:t>GEODE.net</a:t>
            </a:r>
            <a:endParaRPr lang="en-US" sz="3600" dirty="0" smtClean="0">
              <a:solidFill>
                <a:srgbClr val="FFFF00"/>
              </a:solidFill>
              <a:latin typeface="Arial"/>
              <a:cs typeface="Arial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638800" y="6096000"/>
            <a:ext cx="1371600" cy="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8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ODE hom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608847"/>
            <a:ext cx="6635927" cy="6325353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"/>
          </a:xfrm>
          <a:solidFill>
            <a:srgbClr val="000000"/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600" dirty="0" err="1" smtClean="0">
                <a:solidFill>
                  <a:srgbClr val="FFFF00"/>
                </a:solidFill>
                <a:latin typeface="Arial"/>
                <a:cs typeface="Arial"/>
              </a:rPr>
              <a:t>GEODE.net</a:t>
            </a:r>
            <a:endParaRPr lang="en-US" sz="3600" dirty="0" smtClean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" name="Picture 4" descr="Geod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334000"/>
            <a:ext cx="2194727" cy="99860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7696200" y="1219200"/>
            <a:ext cx="1143000" cy="45720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3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rica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07508" y="2286000"/>
            <a:ext cx="6050892" cy="4538169"/>
          </a:xfrm>
          <a:prstGeom prst="rect">
            <a:avLst/>
          </a:prstGeom>
        </p:spPr>
      </p:pic>
      <p:pic>
        <p:nvPicPr>
          <p:cNvPr id="5" name="Gondwana_Breakup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81000" y="685800"/>
            <a:ext cx="5486400" cy="4114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5800" y="5715000"/>
            <a:ext cx="47866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latin typeface="Arial"/>
                <a:cs typeface="Arial"/>
              </a:rPr>
              <a:t>Tectonic models: </a:t>
            </a:r>
          </a:p>
          <a:p>
            <a:pPr algn="ctr"/>
            <a:r>
              <a:rPr lang="en-US" i="1" dirty="0" smtClean="0">
                <a:latin typeface="Arial"/>
                <a:cs typeface="Arial"/>
              </a:rPr>
              <a:t>Rifting of </a:t>
            </a:r>
            <a:r>
              <a:rPr lang="en-US" i="1" dirty="0" err="1" smtClean="0">
                <a:latin typeface="Arial"/>
                <a:cs typeface="Arial"/>
              </a:rPr>
              <a:t>Gondwana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5943600" y="838200"/>
            <a:ext cx="2895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"/>
                <a:cs typeface="Arial"/>
              </a:rPr>
              <a:t>Built with </a:t>
            </a:r>
            <a:r>
              <a:rPr lang="en-US" sz="1600" dirty="0" err="1" smtClean="0">
                <a:latin typeface="Arial"/>
                <a:cs typeface="Arial"/>
              </a:rPr>
              <a:t>MaRGEE</a:t>
            </a:r>
            <a:r>
              <a:rPr lang="en-US" sz="1600" dirty="0" smtClean="0">
                <a:latin typeface="Arial"/>
                <a:cs typeface="Arial"/>
              </a:rPr>
              <a:t> tool</a:t>
            </a:r>
            <a:r>
              <a:rPr lang="en-US" sz="1600" dirty="0">
                <a:latin typeface="Arial"/>
                <a:cs typeface="Arial"/>
              </a:rPr>
              <a:t>: </a:t>
            </a:r>
            <a:endParaRPr lang="en-US" sz="1600" dirty="0" smtClean="0">
              <a:latin typeface="Arial"/>
              <a:cs typeface="Arial"/>
            </a:endParaRPr>
          </a:p>
          <a:p>
            <a:r>
              <a:rPr lang="en-US" sz="1600" dirty="0" smtClean="0">
                <a:latin typeface="Arial"/>
                <a:cs typeface="Arial"/>
              </a:rPr>
              <a:t>http</a:t>
            </a:r>
            <a:r>
              <a:rPr lang="en-US" sz="1600" dirty="0">
                <a:latin typeface="Arial"/>
                <a:cs typeface="Arial"/>
              </a:rPr>
              <a:t>://</a:t>
            </a:r>
            <a:r>
              <a:rPr lang="en-US" sz="1600" dirty="0" err="1">
                <a:latin typeface="Arial"/>
                <a:cs typeface="Arial"/>
              </a:rPr>
              <a:t>geode.net</a:t>
            </a:r>
            <a:r>
              <a:rPr lang="en-US" sz="1600" dirty="0">
                <a:latin typeface="Arial"/>
                <a:cs typeface="Arial"/>
              </a:rPr>
              <a:t>/</a:t>
            </a:r>
            <a:r>
              <a:rPr lang="en-US" sz="1600" dirty="0" err="1">
                <a:latin typeface="Arial"/>
                <a:cs typeface="Arial"/>
              </a:rPr>
              <a:t>margee</a:t>
            </a:r>
            <a:r>
              <a:rPr lang="en-US" sz="1600" dirty="0" smtClean="0">
                <a:latin typeface="Arial"/>
                <a:cs typeface="Arial"/>
              </a:rPr>
              <a:t>/</a:t>
            </a:r>
          </a:p>
          <a:p>
            <a:r>
              <a:rPr lang="en-US" sz="1600" dirty="0" smtClean="0">
                <a:latin typeface="Arial"/>
                <a:cs typeface="Arial"/>
              </a:rPr>
              <a:t>(</a:t>
            </a:r>
            <a:r>
              <a:rPr lang="en-US" sz="1600" dirty="0" err="1" smtClean="0">
                <a:latin typeface="Arial"/>
                <a:cs typeface="Arial"/>
              </a:rPr>
              <a:t>Dordevic</a:t>
            </a:r>
            <a:r>
              <a:rPr lang="en-US" sz="1600" dirty="0" smtClean="0">
                <a:latin typeface="Arial"/>
                <a:cs typeface="Arial"/>
              </a:rPr>
              <a:t> &amp; Whitmeyer, 2015)</a:t>
            </a:r>
            <a:endParaRPr lang="en-US" sz="1600" dirty="0"/>
          </a:p>
        </p:txBody>
      </p:sp>
      <p:pic>
        <p:nvPicPr>
          <p:cNvPr id="8" name="Picture 7" descr="Logo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76200" y="5029200"/>
            <a:ext cx="1600200" cy="730422"/>
          </a:xfrm>
          <a:prstGeom prst="rect">
            <a:avLst/>
          </a:prstGeom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3" name="Rectangle 2"/>
          <p:cNvSpPr/>
          <p:nvPr/>
        </p:nvSpPr>
        <p:spPr>
          <a:xfrm>
            <a:off x="8915400" y="6477000"/>
            <a:ext cx="228600" cy="3048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600" dirty="0" smtClean="0">
                <a:solidFill>
                  <a:srgbClr val="FFFF00"/>
                </a:solidFill>
                <a:latin typeface="Arial"/>
                <a:cs typeface="Arial"/>
              </a:rPr>
              <a:t>Global Tectonics: Pangaea Breakup</a:t>
            </a:r>
            <a:endParaRPr lang="en-US" sz="3600" dirty="0" smtClean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623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untain belt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" b="-672"/>
          <a:stretch/>
        </p:blipFill>
        <p:spPr>
          <a:xfrm>
            <a:off x="0" y="758952"/>
            <a:ext cx="10363200" cy="5650331"/>
          </a:xfrm>
          <a:prstGeom prst="rect">
            <a:avLst/>
          </a:prstGeom>
        </p:spPr>
      </p:pic>
      <p:pic>
        <p:nvPicPr>
          <p:cNvPr id="4" name="Picture 3" descr="Logo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81000" y="5410200"/>
            <a:ext cx="1600200" cy="730422"/>
          </a:xfrm>
          <a:prstGeom prst="rect">
            <a:avLst/>
          </a:prstGeom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6" name="TextBox 5">
            <a:hlinkClick r:id="rId4"/>
          </p:cNvPr>
          <p:cNvSpPr txBox="1"/>
          <p:nvPr/>
        </p:nvSpPr>
        <p:spPr>
          <a:xfrm>
            <a:off x="0" y="640080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GEODE.net</a:t>
            </a:r>
            <a:r>
              <a:rPr lang="en-US" dirty="0" smtClean="0">
                <a:solidFill>
                  <a:srgbClr val="FFFF00"/>
                </a:solidFill>
              </a:rPr>
              <a:t>/Pangaea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162800" y="1828800"/>
            <a:ext cx="1905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36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9F9F9"/>
              </a:buClr>
              <a:buSzPct val="65000"/>
              <a:buFont typeface="Wingdings 2" charset="0"/>
              <a:buNone/>
            </a:pPr>
            <a:r>
              <a:rPr lang="en-US" i="1" dirty="0" smtClean="0"/>
              <a:t>Correlating</a:t>
            </a:r>
          </a:p>
          <a:p>
            <a:pPr algn="ctr" eaLnBrk="1" hangingPunct="1">
              <a:spcBef>
                <a:spcPct val="20000"/>
              </a:spcBef>
              <a:buClr>
                <a:srgbClr val="F9F9F9"/>
              </a:buClr>
              <a:buSzPct val="65000"/>
              <a:buFont typeface="Wingdings 2" charset="0"/>
              <a:buNone/>
            </a:pPr>
            <a:r>
              <a:rPr lang="en-US" i="1" dirty="0" smtClean="0"/>
              <a:t>mountain</a:t>
            </a:r>
          </a:p>
          <a:p>
            <a:pPr algn="ctr" eaLnBrk="1" hangingPunct="1">
              <a:spcBef>
                <a:spcPct val="20000"/>
              </a:spcBef>
              <a:buClr>
                <a:srgbClr val="F9F9F9"/>
              </a:buClr>
              <a:buSzPct val="65000"/>
              <a:buFont typeface="Wingdings 2" charset="0"/>
              <a:buNone/>
            </a:pPr>
            <a:r>
              <a:rPr lang="en-US" i="1" dirty="0" smtClean="0"/>
              <a:t>belts</a:t>
            </a:r>
            <a:endParaRPr lang="en-US" i="1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600" dirty="0" smtClean="0">
                <a:solidFill>
                  <a:srgbClr val="FFFF00"/>
                </a:solidFill>
                <a:latin typeface="Arial"/>
                <a:cs typeface="Arial"/>
              </a:rPr>
              <a:t>Global Tectonics: Pangaea Breakup</a:t>
            </a:r>
            <a:endParaRPr lang="en-US" sz="3600" dirty="0" smtClean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15200" y="5577840"/>
            <a:ext cx="1828800" cy="60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915400" y="6281928"/>
            <a:ext cx="228600" cy="152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GElogo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960" y="5728208"/>
            <a:ext cx="1640840" cy="44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5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ountain belts 200Ma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17"/>
          <a:stretch/>
        </p:blipFill>
        <p:spPr>
          <a:xfrm>
            <a:off x="0" y="762001"/>
            <a:ext cx="10338435" cy="5623527"/>
          </a:xfrm>
          <a:prstGeom prst="rect">
            <a:avLst/>
          </a:prstGeom>
        </p:spPr>
      </p:pic>
      <p:pic>
        <p:nvPicPr>
          <p:cNvPr id="4" name="Picture 3" descr="Logo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81000" y="5410200"/>
            <a:ext cx="1600200" cy="730422"/>
          </a:xfrm>
          <a:prstGeom prst="rect">
            <a:avLst/>
          </a:prstGeom>
          <a:effectLst/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6" name="TextBox 5">
            <a:hlinkClick r:id="rId4"/>
          </p:cNvPr>
          <p:cNvSpPr txBox="1"/>
          <p:nvPr/>
        </p:nvSpPr>
        <p:spPr>
          <a:xfrm>
            <a:off x="0" y="6400800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FF00"/>
                </a:solidFill>
              </a:rPr>
              <a:t>GEODE.net</a:t>
            </a:r>
            <a:r>
              <a:rPr lang="en-US" dirty="0" smtClean="0">
                <a:solidFill>
                  <a:srgbClr val="FFFF00"/>
                </a:solidFill>
              </a:rPr>
              <a:t>/Pangaea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7162800" y="1828800"/>
            <a:ext cx="1905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36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F9F9F9"/>
              </a:buClr>
              <a:buSzPct val="65000"/>
              <a:buFont typeface="Wingdings 2" charset="0"/>
              <a:buNone/>
            </a:pPr>
            <a:r>
              <a:rPr lang="en-US" i="1" dirty="0" smtClean="0"/>
              <a:t>Correlating</a:t>
            </a:r>
          </a:p>
          <a:p>
            <a:pPr algn="ctr" eaLnBrk="1" hangingPunct="1">
              <a:spcBef>
                <a:spcPct val="20000"/>
              </a:spcBef>
              <a:buClr>
                <a:srgbClr val="F9F9F9"/>
              </a:buClr>
              <a:buSzPct val="65000"/>
              <a:buFont typeface="Wingdings 2" charset="0"/>
              <a:buNone/>
            </a:pPr>
            <a:r>
              <a:rPr lang="en-US" i="1" dirty="0" smtClean="0"/>
              <a:t>mountain</a:t>
            </a:r>
          </a:p>
          <a:p>
            <a:pPr algn="ctr" eaLnBrk="1" hangingPunct="1">
              <a:spcBef>
                <a:spcPct val="20000"/>
              </a:spcBef>
              <a:buClr>
                <a:srgbClr val="F9F9F9"/>
              </a:buClr>
              <a:buSzPct val="65000"/>
              <a:buFont typeface="Wingdings 2" charset="0"/>
              <a:buNone/>
            </a:pPr>
            <a:r>
              <a:rPr lang="en-US" i="1" dirty="0" smtClean="0"/>
              <a:t>belts</a:t>
            </a:r>
            <a:endParaRPr lang="en-US" i="1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8382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600" dirty="0" smtClean="0">
                <a:solidFill>
                  <a:srgbClr val="FFFF00"/>
                </a:solidFill>
                <a:latin typeface="Arial"/>
                <a:cs typeface="Arial"/>
              </a:rPr>
              <a:t>Global Tectonics: Pangaea Breakup</a:t>
            </a:r>
            <a:endParaRPr lang="en-US" sz="3600" dirty="0" smtClean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0" y="5577840"/>
            <a:ext cx="1828800" cy="609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915400" y="6281928"/>
            <a:ext cx="228600" cy="152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GElogo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960" y="5728208"/>
            <a:ext cx="1640840" cy="44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06569"/>
      </p:ext>
    </p:extLst>
  </p:cSld>
  <p:clrMapOvr>
    <a:masterClrMapping/>
  </p:clrMapOvr>
  <p:transition xmlns:p14="http://schemas.microsoft.com/office/powerpoint/2010/main" spd="slow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ODE hom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608847"/>
            <a:ext cx="6635927" cy="6325353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"/>
          </a:xfrm>
          <a:solidFill>
            <a:srgbClr val="000000"/>
          </a:solidFill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3600" dirty="0" err="1" smtClean="0">
                <a:solidFill>
                  <a:srgbClr val="FFFF00"/>
                </a:solidFill>
                <a:latin typeface="Arial"/>
                <a:cs typeface="Arial"/>
              </a:rPr>
              <a:t>GEODE.net</a:t>
            </a:r>
            <a:endParaRPr lang="en-US" sz="3600" dirty="0" smtClean="0">
              <a:solidFill>
                <a:srgbClr val="FFFF00"/>
              </a:solidFill>
              <a:latin typeface="Arial"/>
              <a:cs typeface="Arial"/>
            </a:endParaRPr>
          </a:p>
        </p:txBody>
      </p:sp>
      <p:pic>
        <p:nvPicPr>
          <p:cNvPr id="5" name="Picture 4" descr="Geode 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5334000"/>
            <a:ext cx="2194727" cy="998601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514600" y="457200"/>
            <a:ext cx="1295400" cy="68580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77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Custom 3">
      <a:dk1>
        <a:srgbClr val="1E4654"/>
      </a:dk1>
      <a:lt1>
        <a:sysClr val="window" lastClr="FFFFFF"/>
      </a:lt1>
      <a:dk2>
        <a:srgbClr val="6BB1C9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4567</TotalTime>
  <Words>202</Words>
  <Application>Microsoft Macintosh PowerPoint</Application>
  <PresentationFormat>On-screen Show (4:3)</PresentationFormat>
  <Paragraphs>61</Paragraphs>
  <Slides>16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Robin Langford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ADVANTAGES AND PITFALLS FOR SUCCESSFUL USE OF COMPUTER-BASED GIS SYSTEMS FOR FIELD GEOLOGY</dc:title>
  <dc:creator>Robin Langford</dc:creator>
  <cp:lastModifiedBy>Steven Whitmeyer</cp:lastModifiedBy>
  <cp:revision>348</cp:revision>
  <dcterms:created xsi:type="dcterms:W3CDTF">2013-10-25T03:12:29Z</dcterms:created>
  <dcterms:modified xsi:type="dcterms:W3CDTF">2016-07-16T17:20:28Z</dcterms:modified>
</cp:coreProperties>
</file>