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264" r:id="rId4"/>
    <p:sldId id="268" r:id="rId5"/>
    <p:sldId id="263" r:id="rId6"/>
    <p:sldId id="285" r:id="rId7"/>
    <p:sldId id="284" r:id="rId8"/>
    <p:sldId id="279" r:id="rId9"/>
    <p:sldId id="288" r:id="rId10"/>
    <p:sldId id="286" r:id="rId11"/>
    <p:sldId id="280" r:id="rId12"/>
    <p:sldId id="281" r:id="rId13"/>
    <p:sldId id="282" r:id="rId14"/>
    <p:sldId id="272" r:id="rId15"/>
    <p:sldId id="27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A83C3B-94EA-4046-BAAE-0AB67A807D21}">
          <p14:sldIdLst>
            <p14:sldId id="258"/>
          </p14:sldIdLst>
        </p14:section>
        <p14:section name="Background Update" id="{5A8279B7-B724-F648-9268-CC326B800C17}">
          <p14:sldIdLst>
            <p14:sldId id="261"/>
            <p14:sldId id="264"/>
            <p14:sldId id="268"/>
          </p14:sldIdLst>
        </p14:section>
        <p14:section name="This Project" id="{6A49B10E-84B2-B141-9867-84B586084530}">
          <p14:sldIdLst>
            <p14:sldId id="263"/>
            <p14:sldId id="285"/>
            <p14:sldId id="284"/>
          </p14:sldIdLst>
        </p14:section>
        <p14:section name="Overall" id="{57164682-3028-2848-B9FA-F9220E6FD12D}">
          <p14:sldIdLst>
            <p14:sldId id="279"/>
            <p14:sldId id="288"/>
          </p14:sldIdLst>
        </p14:section>
        <p14:section name="Interview Update" id="{2C020C4B-2B80-6145-94B7-0698AA121CF1}">
          <p14:sldIdLst>
            <p14:sldId id="286"/>
            <p14:sldId id="280"/>
            <p14:sldId id="281"/>
            <p14:sldId id="282"/>
          </p14:sldIdLst>
        </p14:section>
        <p14:section name="Other Stuff" id="{A3B005F9-89C6-6D4A-AA5B-FC98DED22B17}">
          <p14:sldIdLst>
            <p14:sldId id="272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9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Headley" initials="R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299"/>
    <a:srgbClr val="786C71"/>
    <a:srgbClr val="848058"/>
    <a:srgbClr val="CF543F"/>
    <a:srgbClr val="A23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00" d="100"/>
          <a:sy n="100" d="100"/>
        </p:scale>
        <p:origin x="-664" y="-96"/>
      </p:cViewPr>
      <p:guideLst>
        <p:guide orient="horz" pos="3505"/>
        <p:guide pos="2881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Rachel:Dropbox:WTFS:IRB_survey:results:MathAn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Rachel:Dropbox:WTFS:IRB_survey:results:MathAn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Rachel:Dropbox:WTFS:IRB_survey:results:MathAn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25925925926"/>
          <c:y val="0.261111111111111"/>
          <c:w val="0.585648148148148"/>
          <c:h val="0.7027777777777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3A299"/>
              </a:solidFill>
            </c:spPr>
          </c:dPt>
          <c:dPt>
            <c:idx val="1"/>
            <c:bubble3D val="0"/>
            <c:spPr>
              <a:solidFill>
                <a:srgbClr val="786C71"/>
              </a:solidFill>
            </c:spPr>
          </c:dPt>
          <c:dPt>
            <c:idx val="2"/>
            <c:bubble3D val="0"/>
            <c:spPr>
              <a:solidFill>
                <a:srgbClr val="848058"/>
              </a:solidFill>
            </c:spPr>
          </c:dPt>
          <c:dPt>
            <c:idx val="3"/>
            <c:bubble3D val="0"/>
            <c:spPr>
              <a:solidFill>
                <a:srgbClr val="CF543F"/>
              </a:solidFill>
            </c:spPr>
          </c:dPt>
          <c:dPt>
            <c:idx val="4"/>
            <c:bubble3D val="0"/>
            <c:spPr>
              <a:solidFill>
                <a:srgbClr val="A23A28"/>
              </a:solidFill>
            </c:spPr>
          </c:dPt>
          <c:cat>
            <c:strRef>
              <c:f>Sheet1!$H$22:$H$26</c:f>
              <c:strCache>
                <c:ptCount val="5"/>
                <c:pt idx="0">
                  <c:v>Much less anxiety</c:v>
                </c:pt>
                <c:pt idx="1">
                  <c:v>Less anxiety</c:v>
                </c:pt>
                <c:pt idx="2">
                  <c:v>Neutral</c:v>
                </c:pt>
                <c:pt idx="3">
                  <c:v>More anxiety</c:v>
                </c:pt>
                <c:pt idx="4">
                  <c:v>Much more anxiety</c:v>
                </c:pt>
              </c:strCache>
            </c:strRef>
          </c:cat>
          <c:val>
            <c:numRef>
              <c:f>Sheet1!$B$22:$B$26</c:f>
              <c:numCache>
                <c:formatCode>0.00</c:formatCode>
                <c:ptCount val="5"/>
                <c:pt idx="0">
                  <c:v>5.0</c:v>
                </c:pt>
                <c:pt idx="1">
                  <c:v>3.0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01200906882"/>
          <c:y val="0.0"/>
          <c:w val="0.821986736270128"/>
          <c:h val="0.9863842597754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Sheet1!$H$22:$H$26</c:f>
              <c:strCache>
                <c:ptCount val="5"/>
                <c:pt idx="0">
                  <c:v>Much less anxiety</c:v>
                </c:pt>
                <c:pt idx="1">
                  <c:v>Less anxiety</c:v>
                </c:pt>
                <c:pt idx="2">
                  <c:v>Neutral</c:v>
                </c:pt>
                <c:pt idx="3">
                  <c:v>More anxiety</c:v>
                </c:pt>
                <c:pt idx="4">
                  <c:v>Much more anxiety</c:v>
                </c:pt>
              </c:strCache>
            </c:strRef>
          </c:cat>
          <c:val>
            <c:numRef>
              <c:f>Sheet1!$D$22:$D$26</c:f>
              <c:numCache>
                <c:formatCode>0.00</c:formatCode>
                <c:ptCount val="5"/>
                <c:pt idx="0">
                  <c:v>3.0</c:v>
                </c:pt>
                <c:pt idx="1">
                  <c:v>2.0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25925925926"/>
          <c:y val="0.605555555555555"/>
          <c:w val="0.298611111111111"/>
          <c:h val="0.3583333333333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Sheet1!$H$22:$H$26</c:f>
              <c:strCache>
                <c:ptCount val="5"/>
                <c:pt idx="0">
                  <c:v>Much less anxiety</c:v>
                </c:pt>
                <c:pt idx="1">
                  <c:v>Less anxiety</c:v>
                </c:pt>
                <c:pt idx="2">
                  <c:v>Neutral</c:v>
                </c:pt>
                <c:pt idx="3">
                  <c:v>More anxiety</c:v>
                </c:pt>
                <c:pt idx="4">
                  <c:v>Much more anxiety</c:v>
                </c:pt>
              </c:strCache>
            </c:strRef>
          </c:cat>
          <c:val>
            <c:numRef>
              <c:f>Sheet1!$F$22:$F$26</c:f>
              <c:numCache>
                <c:formatCode>0.00</c:formatCode>
                <c:ptCount val="5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8230-1313-3E43-91BA-1B7EDCE62823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2E070-1EAB-5448-80BF-02F54E4E8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 err="1" smtClean="0"/>
              <a:t>defintion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E070-1EAB-5448-80BF-02F54E4E8F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(Lyons et al.,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E070-1EAB-5448-80BF-02F54E4E8F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students didn’t complete full survey in </a:t>
            </a:r>
            <a:r>
              <a:rPr lang="en-US" dirty="0" err="1" smtClean="0"/>
              <a:t>sed</a:t>
            </a:r>
            <a:r>
              <a:rPr lang="en-US" dirty="0" smtClean="0"/>
              <a:t>/</a:t>
            </a:r>
            <a:r>
              <a:rPr lang="en-US" dirty="0" err="1" smtClean="0"/>
              <a:t>strat</a:t>
            </a:r>
            <a:r>
              <a:rPr lang="en-US" dirty="0" smtClean="0"/>
              <a:t>. (dropped, etc.)</a:t>
            </a:r>
          </a:p>
          <a:p>
            <a:r>
              <a:rPr lang="en-US" dirty="0" smtClean="0"/>
              <a:t>2 students overlapped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strat</a:t>
            </a:r>
            <a:r>
              <a:rPr lang="en-US" dirty="0" smtClean="0"/>
              <a:t> and origins, only counted in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strat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students did not complete survey in </a:t>
            </a:r>
            <a:r>
              <a:rPr lang="en-US" dirty="0" err="1" smtClean="0"/>
              <a:t>geomorph</a:t>
            </a:r>
            <a:r>
              <a:rPr lang="en-US" dirty="0" smtClean="0"/>
              <a:t> (dropped,</a:t>
            </a:r>
            <a:r>
              <a:rPr lang="en-US" baseline="0" dirty="0" smtClean="0"/>
              <a:t>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E070-1EAB-5448-80BF-02F54E4E8F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that I can’t correlate this due to</a:t>
            </a:r>
            <a:r>
              <a:rPr lang="en-US" baseline="0" dirty="0" smtClean="0"/>
              <a:t> the IRB plan right now; student jumped around from major to major but really enjoys almost all geoscience classes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E070-1EAB-5448-80BF-02F54E4E8F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171-9465-1946-A0C7-5CC3B6191C8C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8B43-16D1-6745-9B32-50D61CDE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020E1171-9465-1946-A0C7-5CC3B6191C8C}" type="datetimeFigureOut">
              <a:rPr lang="en-US" smtClean="0"/>
              <a:pPr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</a:defRPr>
            </a:lvl1pPr>
          </a:lstStyle>
          <a:p>
            <a:fld id="{3F5F8B43-16D1-6745-9B32-50D61CDEEE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2313" y="4740793"/>
            <a:ext cx="4444964" cy="1171512"/>
          </a:xfrm>
          <a:prstGeom prst="rect">
            <a:avLst/>
          </a:prstGeom>
          <a:solidFill>
            <a:schemeClr val="tx1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793"/>
            <a:ext cx="8494713" cy="1332730"/>
          </a:xfrm>
          <a:solidFill>
            <a:schemeClr val="tx1">
              <a:lumMod val="95000"/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2"/>
                </a:solidFill>
              </a:rPr>
              <a:t>This equations hurts my brain</a:t>
            </a:r>
            <a:br>
              <a:rPr lang="en-US" cap="none" dirty="0" smtClean="0">
                <a:solidFill>
                  <a:schemeClr val="bg2"/>
                </a:solidFill>
              </a:rPr>
            </a:br>
            <a:r>
              <a:rPr lang="en-US" cap="none" dirty="0" smtClean="0">
                <a:solidFill>
                  <a:schemeClr val="bg2"/>
                </a:solidFill>
              </a:rPr>
              <a:t>Math Anxiety &amp; Geoscience Students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Rachel Headley and Allison </a:t>
            </a:r>
            <a:r>
              <a:rPr lang="en-US" dirty="0" err="1" smtClean="0">
                <a:solidFill>
                  <a:schemeClr val="accent5"/>
                </a:solidFill>
              </a:rPr>
              <a:t>Liegler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Department of Geosciences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19 July 2016</a:t>
            </a:r>
          </a:p>
        </p:txBody>
      </p:sp>
      <p:pic>
        <p:nvPicPr>
          <p:cNvPr id="4" name="Picture 3" descr="Horizontal_Wordmark_34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" y="6127051"/>
            <a:ext cx="4178300" cy="71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opid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5795835"/>
            <a:ext cx="143256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pper-level classes often less than &lt;8 students </a:t>
            </a:r>
          </a:p>
          <a:p>
            <a:r>
              <a:rPr lang="en-US" sz="2800" dirty="0" smtClean="0"/>
              <a:t>Parkside’s </a:t>
            </a:r>
            <a:r>
              <a:rPr lang="en-US" sz="2800" dirty="0" smtClean="0"/>
              <a:t>two geoscience concentrations have very different math </a:t>
            </a:r>
            <a:r>
              <a:rPr lang="en-US" sz="2800" dirty="0" smtClean="0"/>
              <a:t>requirements</a:t>
            </a:r>
          </a:p>
          <a:p>
            <a:r>
              <a:rPr lang="en-US" sz="3000" dirty="0" smtClean="0"/>
              <a:t>How </a:t>
            </a:r>
            <a:r>
              <a:rPr lang="en-US" sz="3000" dirty="0" smtClean="0"/>
              <a:t>generalizable will a study @ Parkside be</a:t>
            </a:r>
            <a:r>
              <a:rPr lang="en-US" sz="3000" dirty="0" smtClean="0"/>
              <a:t>?</a:t>
            </a:r>
          </a:p>
          <a:p>
            <a:pPr lvl="1"/>
            <a:r>
              <a:rPr lang="en-US" sz="2400" dirty="0"/>
              <a:t>Many returning and non-traditional students</a:t>
            </a:r>
          </a:p>
          <a:p>
            <a:pPr lvl="1"/>
            <a:r>
              <a:rPr lang="en-US" sz="2400" dirty="0"/>
              <a:t>Many first-generation students</a:t>
            </a:r>
          </a:p>
          <a:p>
            <a:pPr lvl="1"/>
            <a:r>
              <a:rPr lang="en-US" sz="2400" dirty="0"/>
              <a:t>Anecdotally, many students struggled with mathematics in high school or in early college experiences</a:t>
            </a:r>
          </a:p>
          <a:p>
            <a:pPr lvl="1"/>
            <a:r>
              <a:rPr lang="en-US" sz="2400" dirty="0"/>
              <a:t>Students expressed interest in anxiety research </a:t>
            </a:r>
            <a:r>
              <a:rPr lang="en-US" sz="2400" dirty="0" smtClean="0"/>
              <a:t>overall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56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Students could opt to be interviewed by a peer during the final part of the courses</a:t>
            </a:r>
          </a:p>
          <a:p>
            <a:r>
              <a:rPr lang="en-US" sz="2800" dirty="0" smtClean="0"/>
              <a:t>Among 9 eligible students, only 2 or 3 opted in</a:t>
            </a:r>
          </a:p>
          <a:p>
            <a:r>
              <a:rPr lang="en-US" sz="2800" dirty="0" smtClean="0"/>
              <a:t>Interview divided into 3 sections</a:t>
            </a:r>
          </a:p>
          <a:p>
            <a:pPr lvl="1"/>
            <a:r>
              <a:rPr lang="en-US" sz="2400" b="1" dirty="0" smtClean="0"/>
              <a:t>Geoscience/Major Questions: </a:t>
            </a:r>
            <a:r>
              <a:rPr lang="en-US" sz="2400" dirty="0" smtClean="0"/>
              <a:t>major decision and reasons for choosing major/concentration</a:t>
            </a:r>
          </a:p>
          <a:p>
            <a:pPr lvl="1"/>
            <a:r>
              <a:rPr lang="en-US" sz="2400" b="1" dirty="0" smtClean="0"/>
              <a:t>General STEM Questions:</a:t>
            </a:r>
            <a:r>
              <a:rPr lang="en-US" sz="2400" dirty="0" smtClean="0"/>
              <a:t> Favorite/least favorite STEM classes and why, classes that they would never take and why</a:t>
            </a:r>
          </a:p>
          <a:p>
            <a:pPr lvl="1"/>
            <a:r>
              <a:rPr lang="en-US" sz="2400" b="1" dirty="0" smtClean="0"/>
              <a:t>Anxiety &amp; Meta-Anxiety Research Questions: </a:t>
            </a:r>
            <a:r>
              <a:rPr lang="en-US" sz="2400" dirty="0" smtClean="0"/>
              <a:t>School/College/STEM-related anxiety, geoscience-related anxiety, anxiety research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70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Geoscience</a:t>
            </a:r>
          </a:p>
          <a:p>
            <a:pPr lvl="1"/>
            <a:r>
              <a:rPr lang="en-US" dirty="0" smtClean="0"/>
              <a:t>Specifically mentioned choosing Earth Science Concentration (Parkside’s version of Geoscience BA) because of less math requirements</a:t>
            </a:r>
          </a:p>
          <a:p>
            <a:pPr lvl="1"/>
            <a:r>
              <a:rPr lang="en-US" dirty="0" smtClean="0"/>
              <a:t>Map scales were challenging</a:t>
            </a:r>
          </a:p>
          <a:p>
            <a:r>
              <a:rPr lang="en-US" dirty="0" smtClean="0"/>
              <a:t>STEM</a:t>
            </a:r>
          </a:p>
          <a:p>
            <a:pPr lvl="1"/>
            <a:r>
              <a:rPr lang="en-US" dirty="0"/>
              <a:t>Would never take college </a:t>
            </a:r>
            <a:r>
              <a:rPr lang="en-US" dirty="0" smtClean="0"/>
              <a:t>physics or math beyond requirements</a:t>
            </a:r>
          </a:p>
          <a:p>
            <a:pPr lvl="1"/>
            <a:r>
              <a:rPr lang="en-US" dirty="0" smtClean="0"/>
              <a:t>Enjoyed programming courses in high school (was at a STEM magnet)</a:t>
            </a:r>
          </a:p>
          <a:p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Talked for a long time about how anxiety research should be very beneficial to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6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</a:t>
            </a:r>
          </a:p>
          <a:p>
            <a:pPr lvl="1"/>
            <a:r>
              <a:rPr lang="en-US" dirty="0" smtClean="0"/>
              <a:t>“Appreciates math” but doesn’t like it</a:t>
            </a:r>
          </a:p>
          <a:p>
            <a:pPr lvl="1"/>
            <a:r>
              <a:rPr lang="en-US" dirty="0" smtClean="0"/>
              <a:t>Feels slow at math but can do it given time</a:t>
            </a:r>
          </a:p>
          <a:p>
            <a:pPr lvl="1"/>
            <a:r>
              <a:rPr lang="en-US" dirty="0" smtClean="0"/>
              <a:t>Doesn’t feel comfortable with computer-related assignments</a:t>
            </a:r>
          </a:p>
          <a:p>
            <a:pPr lvl="1"/>
            <a:r>
              <a:rPr lang="en-US" dirty="0" smtClean="0"/>
              <a:t>Disliked physics and found calc</a:t>
            </a:r>
            <a:r>
              <a:rPr lang="en-US" dirty="0"/>
              <a:t>.</a:t>
            </a:r>
            <a:r>
              <a:rPr lang="en-US" dirty="0" smtClean="0"/>
              <a:t> 2 challenging and had to drop (not a requirement at Parkside)</a:t>
            </a:r>
          </a:p>
          <a:p>
            <a:r>
              <a:rPr lang="en-US" dirty="0" smtClean="0"/>
              <a:t>Anxiety</a:t>
            </a:r>
            <a:endParaRPr lang="en-US" dirty="0"/>
          </a:p>
          <a:p>
            <a:pPr lvl="1"/>
            <a:r>
              <a:rPr lang="en-US" dirty="0" smtClean="0"/>
              <a:t>Test anxiety was a big thing (more than that of math)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 smtClean="0"/>
              <a:t>told in K-12 by teachers and LD evaluators that STEM skills would never be up to par</a:t>
            </a:r>
            <a:endParaRPr lang="en-US" dirty="0"/>
          </a:p>
          <a:p>
            <a:pPr lvl="1"/>
            <a:r>
              <a:rPr lang="en-US" dirty="0" smtClean="0"/>
              <a:t>Anxiety research is very important, particularly focus on interventions: “Anxiety can destroy your perfect semester.”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9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Overall geoscience students have slightly elevated math anxiety </a:t>
            </a:r>
            <a:r>
              <a:rPr lang="en-US" sz="3200" dirty="0" smtClean="0"/>
              <a:t>within a </a:t>
            </a:r>
            <a:r>
              <a:rPr lang="en-US" sz="3200" dirty="0" smtClean="0"/>
              <a:t>wide range </a:t>
            </a:r>
          </a:p>
          <a:p>
            <a:r>
              <a:rPr lang="en-US" sz="3200" dirty="0" smtClean="0"/>
              <a:t>Potentially positive impact of single intervention on math anxiety over a single course (v. small sample size)</a:t>
            </a:r>
          </a:p>
          <a:p>
            <a:r>
              <a:rPr lang="en-US" sz="3200" dirty="0" smtClean="0"/>
              <a:t>Students (self-selected) have interest in anxiety research in their classes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7135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65350"/>
            <a:ext cx="9144000" cy="2200275"/>
          </a:xfrm>
          <a:solidFill>
            <a:schemeClr val="tx1">
              <a:lumMod val="95000"/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solidFill>
                  <a:schemeClr val="bg2"/>
                </a:solidFill>
              </a:rPr>
              <a:t>Thanks for listening!</a:t>
            </a:r>
            <a:br>
              <a:rPr lang="en-US" sz="4400" cap="none" dirty="0" smtClean="0">
                <a:solidFill>
                  <a:schemeClr val="bg2"/>
                </a:solidFill>
              </a:rPr>
            </a:br>
            <a:r>
              <a:rPr lang="en-US" cap="none" dirty="0" smtClean="0">
                <a:solidFill>
                  <a:schemeClr val="bg2"/>
                </a:solidFill>
              </a:rPr>
              <a:t/>
            </a:r>
            <a:br>
              <a:rPr lang="en-US" cap="none" dirty="0" smtClean="0">
                <a:solidFill>
                  <a:schemeClr val="bg2"/>
                </a:solidFill>
              </a:rPr>
            </a:br>
            <a:r>
              <a:rPr lang="en-US" cap="none" dirty="0" smtClean="0">
                <a:solidFill>
                  <a:schemeClr val="bg2"/>
                </a:solidFill>
              </a:rPr>
              <a:t>Questions? Comments? Suggestions?</a:t>
            </a:r>
            <a:endParaRPr lang="en-US" cap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Ashcraft (2002), Math Anxiety: Personal, Education, and Cognitive Consequences, </a:t>
            </a:r>
            <a:r>
              <a:rPr lang="en-US" i="1" dirty="0" smtClean="0"/>
              <a:t>Current Directions in Psychological Science</a:t>
            </a:r>
            <a:r>
              <a:rPr lang="en-US" dirty="0" smtClean="0"/>
              <a:t>, 11(5). </a:t>
            </a:r>
          </a:p>
          <a:p>
            <a:r>
              <a:rPr lang="en-US" dirty="0" smtClean="0"/>
              <a:t>Furner </a:t>
            </a:r>
            <a:r>
              <a:rPr lang="en-US" dirty="0"/>
              <a:t>&amp; Gonzalez-</a:t>
            </a:r>
            <a:r>
              <a:rPr lang="en-US" dirty="0" err="1" smtClean="0"/>
              <a:t>DeHass</a:t>
            </a:r>
            <a:r>
              <a:rPr lang="en-US" dirty="0" smtClean="0"/>
              <a:t> (2011) </a:t>
            </a:r>
            <a:r>
              <a:rPr lang="en-US" dirty="0"/>
              <a:t>How do Students’ Mastery and Performance Goals Relate to Math Anxiety?, </a:t>
            </a:r>
            <a:r>
              <a:rPr lang="en-US" i="1" dirty="0"/>
              <a:t>Eurasia Journal of Mathematics, Science &amp; Technology Education</a:t>
            </a:r>
            <a:r>
              <a:rPr lang="en-US" dirty="0"/>
              <a:t>, 7(4)</a:t>
            </a:r>
            <a:r>
              <a:rPr lang="en-US" dirty="0" smtClean="0"/>
              <a:t>.</a:t>
            </a:r>
          </a:p>
          <a:p>
            <a:r>
              <a:rPr lang="en-US" dirty="0"/>
              <a:t>Lyons &amp; </a:t>
            </a:r>
            <a:r>
              <a:rPr lang="en-US" dirty="0" err="1" smtClean="0"/>
              <a:t>Beilock</a:t>
            </a:r>
            <a:r>
              <a:rPr lang="en-US" dirty="0" smtClean="0"/>
              <a:t> </a:t>
            </a:r>
            <a:r>
              <a:rPr lang="en-US" dirty="0"/>
              <a:t>(2012), When Math Hurts: Math Anxiety Predicts Pain Network Activation in Anticipation of Doing </a:t>
            </a:r>
            <a:r>
              <a:rPr lang="en-US" dirty="0" smtClean="0"/>
              <a:t>Math, </a:t>
            </a:r>
            <a:r>
              <a:rPr lang="en-US" i="1" dirty="0" smtClean="0"/>
              <a:t>PLOS ONE</a:t>
            </a:r>
            <a:r>
              <a:rPr lang="en-US" dirty="0" smtClean="0"/>
              <a:t>, 7(10). </a:t>
            </a:r>
          </a:p>
          <a:p>
            <a:r>
              <a:rPr lang="en-US" dirty="0" smtClean="0"/>
              <a:t>Maloney </a:t>
            </a:r>
            <a:r>
              <a:rPr lang="en-US" dirty="0"/>
              <a:t>et al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smtClean="0"/>
              <a:t>2013)</a:t>
            </a:r>
            <a:r>
              <a:rPr lang="en-US" dirty="0"/>
              <a:t>, </a:t>
            </a:r>
            <a:r>
              <a:rPr lang="en-US" dirty="0" smtClean="0"/>
              <a:t>Mathematics anxiety and stereotype threat: shared mechanism, negative consequences and promising interventions, </a:t>
            </a:r>
            <a:r>
              <a:rPr lang="en-US" i="1" dirty="0" smtClean="0"/>
              <a:t>Research in Mathematics Education</a:t>
            </a:r>
            <a:r>
              <a:rPr lang="en-US" dirty="0" smtClean="0"/>
              <a:t>, 15(2).</a:t>
            </a:r>
          </a:p>
          <a:p>
            <a:r>
              <a:rPr lang="en-US" dirty="0" smtClean="0"/>
              <a:t>Richardson &amp; </a:t>
            </a:r>
            <a:r>
              <a:rPr lang="en-US" dirty="0" err="1" smtClean="0"/>
              <a:t>Suinn</a:t>
            </a:r>
            <a:r>
              <a:rPr lang="en-US" dirty="0" smtClean="0"/>
              <a:t> (1972), The </a:t>
            </a:r>
            <a:r>
              <a:rPr lang="en-US" dirty="0"/>
              <a:t>Mathematics Anxiety Rating </a:t>
            </a:r>
            <a:r>
              <a:rPr lang="en-US" dirty="0" smtClean="0"/>
              <a:t>Scale</a:t>
            </a:r>
            <a:r>
              <a:rPr lang="en-US" i="1" dirty="0" smtClean="0"/>
              <a:t>, </a:t>
            </a:r>
            <a:r>
              <a:rPr lang="en-US" i="1" dirty="0"/>
              <a:t>Journal of Counseling Psychology</a:t>
            </a:r>
            <a:r>
              <a:rPr lang="en-US" dirty="0"/>
              <a:t>, </a:t>
            </a:r>
            <a:r>
              <a:rPr lang="en-US" dirty="0" smtClean="0"/>
              <a:t>19.</a:t>
            </a:r>
          </a:p>
          <a:p>
            <a:r>
              <a:rPr lang="en-US" dirty="0"/>
              <a:t>Summary Report for Summit </a:t>
            </a:r>
            <a:r>
              <a:rPr lang="en-US" dirty="0" smtClean="0"/>
              <a:t>on Future </a:t>
            </a:r>
            <a:r>
              <a:rPr lang="en-US" dirty="0"/>
              <a:t>of Undergraduate Geoscience </a:t>
            </a:r>
            <a:r>
              <a:rPr lang="en-US" dirty="0" smtClean="0"/>
              <a:t>Education, 2014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45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math phobia/anxiety?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Anxiety related to one’s self-efficacy toward their math skills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Not necessarily tied to ability to </a:t>
            </a:r>
            <a:r>
              <a:rPr lang="en-US" sz="3000" dirty="0" smtClean="0">
                <a:solidFill>
                  <a:srgbClr val="000000"/>
                </a:solidFill>
              </a:rPr>
              <a:t>performance in math</a:t>
            </a:r>
          </a:p>
          <a:p>
            <a:endParaRPr lang="en-US" sz="2800" dirty="0" smtClean="0"/>
          </a:p>
          <a:p>
            <a:r>
              <a:rPr lang="en-US" sz="2800" dirty="0" smtClean="0"/>
              <a:t>Math </a:t>
            </a:r>
            <a:r>
              <a:rPr lang="en-US" sz="2800" dirty="0" smtClean="0"/>
              <a:t>anxiety can be measured with a variety of tools including MARS* (Mathematics Anxiety Rating Scale)</a:t>
            </a:r>
            <a:r>
              <a:rPr lang="en-US" sz="2800" dirty="0"/>
              <a:t> </a:t>
            </a:r>
            <a:r>
              <a:rPr lang="en-US" sz="2800" dirty="0" smtClean="0"/>
              <a:t>with ranges generally given from low to high </a:t>
            </a:r>
            <a:r>
              <a:rPr lang="en-US" sz="2800" dirty="0" smtClean="0"/>
              <a:t>anxiety</a:t>
            </a:r>
          </a:p>
          <a:p>
            <a:r>
              <a:rPr lang="en-US" sz="2800" dirty="0" smtClean="0"/>
              <a:t>This </a:t>
            </a:r>
            <a:r>
              <a:rPr lang="en-US" sz="2800" dirty="0" smtClean="0"/>
              <a:t>study uses </a:t>
            </a:r>
            <a:r>
              <a:rPr lang="en-US" sz="2800" dirty="0"/>
              <a:t>the Abbreviated Version of the Mathematics Anxiety Rating Scale </a:t>
            </a:r>
            <a:r>
              <a:rPr lang="en-US" sz="2800" dirty="0" smtClean="0"/>
              <a:t>(A-MARS</a:t>
            </a:r>
            <a:r>
              <a:rPr lang="en-US" sz="2800" dirty="0" smtClean="0"/>
              <a:t>) with a 1 (low)-5 (high) scale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002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math anxiety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Memory &amp; Physiological </a:t>
            </a:r>
            <a:r>
              <a:rPr lang="en-US" sz="3200" dirty="0" smtClean="0"/>
              <a:t>symptoms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nxiety and anxiety-related problems</a:t>
            </a:r>
          </a:p>
          <a:p>
            <a:pPr lvl="1"/>
            <a:r>
              <a:rPr lang="en-US" sz="2800" dirty="0" smtClean="0"/>
              <a:t>Physical pain </a:t>
            </a:r>
          </a:p>
          <a:p>
            <a:pPr lvl="1"/>
            <a:r>
              <a:rPr lang="en-US" sz="2800" dirty="0" smtClean="0"/>
              <a:t>Decrease function in working memory</a:t>
            </a:r>
          </a:p>
          <a:p>
            <a:r>
              <a:rPr lang="en-US" sz="3200" dirty="0" smtClean="0"/>
              <a:t>Underperformance in quantitative areas</a:t>
            </a:r>
          </a:p>
          <a:p>
            <a:pPr lvl="1"/>
            <a:r>
              <a:rPr lang="en-US" sz="2800" dirty="0" smtClean="0"/>
              <a:t>Math </a:t>
            </a:r>
            <a:r>
              <a:rPr lang="en-US" sz="2800" dirty="0" smtClean="0"/>
              <a:t>courses and math-focused </a:t>
            </a:r>
            <a:r>
              <a:rPr lang="en-US" sz="2800" dirty="0" smtClean="0"/>
              <a:t>assessments</a:t>
            </a:r>
          </a:p>
          <a:p>
            <a:pPr lvl="1"/>
            <a:r>
              <a:rPr lang="en-US" sz="2800" dirty="0"/>
              <a:t>L</a:t>
            </a:r>
            <a:r>
              <a:rPr lang="en-US" sz="2800" dirty="0" smtClean="0"/>
              <a:t>ower </a:t>
            </a:r>
            <a:r>
              <a:rPr lang="en-US" sz="2800" dirty="0"/>
              <a:t>levels of math in K-16+</a:t>
            </a:r>
          </a:p>
          <a:p>
            <a:pPr lvl="1"/>
            <a:r>
              <a:rPr lang="en-US" sz="2800" dirty="0" smtClean="0"/>
              <a:t>Fewer quantitative</a:t>
            </a:r>
            <a:r>
              <a:rPr lang="en-US" sz="2800" dirty="0"/>
              <a:t>-heavy courses</a:t>
            </a:r>
          </a:p>
          <a:p>
            <a:pPr lvl="1"/>
            <a:r>
              <a:rPr lang="en-US" sz="2800" dirty="0" smtClean="0"/>
              <a:t>Less representation in STEM </a:t>
            </a:r>
            <a:r>
              <a:rPr lang="en-US" sz="2800" dirty="0"/>
              <a:t>fields for careers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2969"/>
            <a:ext cx="852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Lyons &amp; </a:t>
            </a:r>
            <a:r>
              <a:rPr lang="en-US" sz="1400" dirty="0" err="1" smtClean="0">
                <a:latin typeface="Calibri"/>
              </a:rPr>
              <a:t>Beilock</a:t>
            </a:r>
            <a:r>
              <a:rPr lang="en-US" sz="1400" dirty="0" smtClean="0">
                <a:latin typeface="Calibri"/>
              </a:rPr>
              <a:t>, 2012; Maloney et al., </a:t>
            </a:r>
            <a:r>
              <a:rPr lang="en-US" sz="1400" dirty="0">
                <a:latin typeface="Calibri"/>
              </a:rPr>
              <a:t>2013; Ashcraft, 2002; Furner &amp; Gonzalez-</a:t>
            </a:r>
            <a:r>
              <a:rPr lang="en-US" sz="1400" dirty="0" err="1">
                <a:latin typeface="Calibri"/>
              </a:rPr>
              <a:t>DeHass</a:t>
            </a:r>
            <a:r>
              <a:rPr lang="en-US" sz="1400" dirty="0">
                <a:latin typeface="Calibri"/>
              </a:rPr>
              <a:t>, 2011; Maloney et al, 2013 </a:t>
            </a:r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 for geoscience?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Some universities see ex-engineering or </a:t>
            </a:r>
            <a:r>
              <a:rPr lang="en-US" sz="2800" dirty="0" smtClean="0"/>
              <a:t>ex-</a:t>
            </a:r>
            <a:r>
              <a:rPr lang="en-US" sz="2800" dirty="0" smtClean="0"/>
              <a:t>physics majors turn to geoscience</a:t>
            </a:r>
          </a:p>
          <a:p>
            <a:r>
              <a:rPr lang="en-US" sz="2800" dirty="0" smtClean="0"/>
              <a:t>Required </a:t>
            </a:r>
            <a:r>
              <a:rPr lang="en-US" sz="2800" dirty="0" smtClean="0"/>
              <a:t>math in geoscience curriculum varies widely from college algebra to multiple semesters of calculus (BA vs. BS, concentrations, universities)</a:t>
            </a:r>
          </a:p>
          <a:p>
            <a:r>
              <a:rPr lang="en-US" sz="2800" dirty="0" smtClean="0"/>
              <a:t>Different upper-level courses might have very different requirements, i.e., Geophysics versus Geochemistry</a:t>
            </a:r>
          </a:p>
          <a:p>
            <a:r>
              <a:rPr lang="en-US" sz="2800" dirty="0" smtClean="0"/>
              <a:t>Career choice or graduate school attendance can greatly depend upon mathematical competence (or just math grades)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89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If students are afraid of math, how are we going to ensure they reach </a:t>
            </a:r>
            <a:r>
              <a:rPr lang="en-US" sz="2800" b="1" dirty="0" smtClean="0"/>
              <a:t>geoscience-related </a:t>
            </a:r>
            <a:r>
              <a:rPr lang="en-US" sz="2800" b="1" dirty="0" smtClean="0"/>
              <a:t>quantitative </a:t>
            </a:r>
            <a:r>
              <a:rPr lang="en-US" sz="2800" b="1" dirty="0" smtClean="0"/>
              <a:t>competencies?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Intervention </a:t>
            </a:r>
            <a:r>
              <a:rPr lang="en-US" sz="2800" dirty="0" smtClean="0"/>
              <a:t>study of geoscience majors and math anxiety</a:t>
            </a:r>
          </a:p>
          <a:p>
            <a:r>
              <a:rPr lang="en-US" sz="2800" dirty="0" smtClean="0"/>
              <a:t>Scholarship of Teaching and Learning (</a:t>
            </a:r>
            <a:r>
              <a:rPr lang="en-US" sz="2800" dirty="0" err="1" smtClean="0"/>
              <a:t>SoTL</a:t>
            </a:r>
            <a:r>
              <a:rPr lang="en-US" sz="2800" dirty="0" smtClean="0"/>
              <a:t>) Project facilitated through the UW System OPID Wisconsin Teaching Fellows </a:t>
            </a:r>
            <a:r>
              <a:rPr lang="en-US" sz="2800" dirty="0"/>
              <a:t>and Scholars (WTFS) Program</a:t>
            </a: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Intervention</a:t>
            </a:r>
            <a:r>
              <a:rPr lang="en-US" sz="2800" dirty="0"/>
              <a:t>-based study within upper-level geoscience courses: Geomorphology, </a:t>
            </a:r>
            <a:r>
              <a:rPr lang="en-US" sz="2800" dirty="0" err="1"/>
              <a:t>Sed</a:t>
            </a:r>
            <a:r>
              <a:rPr lang="en-US" sz="2800" dirty="0"/>
              <a:t>/</a:t>
            </a:r>
            <a:r>
              <a:rPr lang="en-US" sz="2800" dirty="0" err="1"/>
              <a:t>Strat</a:t>
            </a:r>
            <a:r>
              <a:rPr lang="en-US" sz="2800" dirty="0"/>
              <a:t>, and Glacial </a:t>
            </a:r>
            <a:r>
              <a:rPr lang="en-US" sz="2800" dirty="0" smtClean="0"/>
              <a:t>Geology, </a:t>
            </a:r>
            <a:r>
              <a:rPr lang="en-US" sz="2800" dirty="0"/>
              <a:t>and lower-level historical geology.</a:t>
            </a:r>
          </a:p>
          <a:p>
            <a:r>
              <a:rPr lang="en-US" sz="2800" dirty="0" smtClean="0"/>
              <a:t>Control </a:t>
            </a:r>
            <a:r>
              <a:rPr lang="en-US" sz="2800" dirty="0"/>
              <a:t>group compared to intervention group.</a:t>
            </a:r>
          </a:p>
          <a:p>
            <a:r>
              <a:rPr lang="en-US" sz="2800" dirty="0" smtClean="0"/>
              <a:t>Data </a:t>
            </a:r>
            <a:r>
              <a:rPr lang="en-US" sz="2800" dirty="0"/>
              <a:t>collected:</a:t>
            </a:r>
          </a:p>
          <a:p>
            <a:pPr lvl="1"/>
            <a:r>
              <a:rPr lang="en-US" sz="2400" dirty="0" smtClean="0"/>
              <a:t>Embedded </a:t>
            </a:r>
            <a:r>
              <a:rPr lang="en-US" sz="2400" dirty="0"/>
              <a:t>A-MARS in STEM anxiety survey </a:t>
            </a:r>
            <a:r>
              <a:rPr lang="en-US" sz="2400" dirty="0" smtClean="0"/>
              <a:t>at beginning </a:t>
            </a:r>
            <a:r>
              <a:rPr lang="en-US" sz="2400" dirty="0"/>
              <a:t>and end of </a:t>
            </a:r>
            <a:r>
              <a:rPr lang="en-US" sz="2400" dirty="0" smtClean="0"/>
              <a:t>courses.</a:t>
            </a:r>
          </a:p>
          <a:p>
            <a:pPr lvl="1"/>
            <a:r>
              <a:rPr lang="en-US" sz="2400" dirty="0" smtClean="0"/>
              <a:t>Collection </a:t>
            </a:r>
            <a:r>
              <a:rPr lang="en-US" sz="2400" dirty="0"/>
              <a:t>of demographic information at </a:t>
            </a:r>
            <a:r>
              <a:rPr lang="en-US" sz="2400" dirty="0" smtClean="0"/>
              <a:t>end.</a:t>
            </a:r>
          </a:p>
          <a:p>
            <a:pPr lvl="1"/>
            <a:r>
              <a:rPr lang="en-US" sz="2400" dirty="0" smtClean="0"/>
              <a:t>Optional</a:t>
            </a:r>
            <a:r>
              <a:rPr lang="en-US" sz="2400" dirty="0"/>
              <a:t>, student-led interviews on STEM </a:t>
            </a:r>
            <a:r>
              <a:rPr lang="en-US" sz="2400" dirty="0" smtClean="0"/>
              <a:t>anxiety </a:t>
            </a:r>
            <a:r>
              <a:rPr lang="en-US" sz="2400" dirty="0"/>
              <a:t>and views about anxiety research.</a:t>
            </a:r>
          </a:p>
        </p:txBody>
      </p:sp>
    </p:spTree>
    <p:extLst>
      <p:ext uri="{BB962C8B-B14F-4D97-AF65-F5344CB8AC3E}">
        <p14:creationId xmlns:p14="http://schemas.microsoft.com/office/powerpoint/2010/main" val="26238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Evidence-based Intervention: Rebranding Factor of Safety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Control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Calculate</a:t>
            </a:r>
            <a:r>
              <a:rPr lang="en-US" dirty="0" smtClean="0"/>
              <a:t> </a:t>
            </a:r>
            <a:r>
              <a:rPr lang="en-US" dirty="0"/>
              <a:t>the Factors of Safety for two </a:t>
            </a:r>
            <a:r>
              <a:rPr lang="en-US" dirty="0" smtClean="0"/>
              <a:t>slopes.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Predict </a:t>
            </a:r>
            <a:r>
              <a:rPr lang="en-US" dirty="0"/>
              <a:t>which slope is most likely to </a:t>
            </a:r>
            <a:r>
              <a:rPr lang="en-US" dirty="0" smtClean="0"/>
              <a:t>fail.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Discuss </a:t>
            </a:r>
            <a:r>
              <a:rPr lang="en-US" dirty="0"/>
              <a:t>which properties are most important for the stability of the slopes.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Intervention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smtClean="0"/>
              <a:t>Predict</a:t>
            </a:r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dirty="0" smtClean="0"/>
              <a:t>of two slopes </a:t>
            </a:r>
            <a:r>
              <a:rPr lang="en-US" dirty="0"/>
              <a:t>is most likely to </a:t>
            </a:r>
            <a:r>
              <a:rPr lang="en-US" dirty="0" smtClean="0"/>
              <a:t>fail.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Discuss</a:t>
            </a:r>
            <a:r>
              <a:rPr lang="en-US" dirty="0" smtClean="0"/>
              <a:t> </a:t>
            </a:r>
            <a:r>
              <a:rPr lang="en-US" dirty="0"/>
              <a:t>which properties are most important for the stability of the </a:t>
            </a:r>
            <a:r>
              <a:rPr lang="en-US" dirty="0" smtClean="0"/>
              <a:t>slopes.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Back </a:t>
            </a:r>
            <a:r>
              <a:rPr lang="en-US" b="1" dirty="0"/>
              <a:t>up </a:t>
            </a:r>
            <a:r>
              <a:rPr lang="en-US" dirty="0"/>
              <a:t>your prediction by finding the Factors of Safety for both slopes.</a:t>
            </a:r>
          </a:p>
        </p:txBody>
      </p:sp>
      <p:pic>
        <p:nvPicPr>
          <p:cNvPr id="9" name="Picture 8" descr="slope_eq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4" b="42593"/>
          <a:stretch/>
        </p:blipFill>
        <p:spPr>
          <a:xfrm>
            <a:off x="4573588" y="5952625"/>
            <a:ext cx="4389120" cy="778375"/>
          </a:xfrm>
          <a:prstGeom prst="rect">
            <a:avLst/>
          </a:prstGeom>
        </p:spPr>
      </p:pic>
      <p:pic>
        <p:nvPicPr>
          <p:cNvPr id="10" name="Picture 9" descr="slope_fi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35741"/>
          <a:stretch/>
        </p:blipFill>
        <p:spPr>
          <a:xfrm>
            <a:off x="927100" y="5252479"/>
            <a:ext cx="3022600" cy="15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Anxiety Ranking (AR) Results (preliminary)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</a:t>
            </a:r>
            <a:r>
              <a:rPr lang="en-US" dirty="0"/>
              <a:t>l</a:t>
            </a:r>
            <a:r>
              <a:rPr lang="en-US" dirty="0" smtClean="0"/>
              <a:t> (pre-course) survey</a:t>
            </a:r>
          </a:p>
          <a:p>
            <a:pPr lvl="1"/>
            <a:r>
              <a:rPr lang="en-US" dirty="0" smtClean="0"/>
              <a:t>Average: 2.87, slightly elevated anxiety (Neutral: 2.5)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=12</a:t>
            </a:r>
          </a:p>
          <a:p>
            <a:r>
              <a:rPr lang="en-US" dirty="0" smtClean="0"/>
              <a:t>Control Courses: Spring 16 Origins &amp; Fall 15 </a:t>
            </a:r>
            <a:r>
              <a:rPr lang="en-US" dirty="0" err="1" smtClean="0"/>
              <a:t>Geomorph</a:t>
            </a:r>
            <a:endParaRPr lang="en-US" dirty="0" smtClean="0"/>
          </a:p>
          <a:p>
            <a:pPr lvl="1"/>
            <a:r>
              <a:rPr lang="en-US" dirty="0" smtClean="0"/>
              <a:t>Averages: 2.89 (pre) &amp; 2.82 (post)</a:t>
            </a:r>
          </a:p>
          <a:p>
            <a:pPr lvl="1"/>
            <a:r>
              <a:rPr lang="en-US" dirty="0" smtClean="0"/>
              <a:t>Change: 0.07 (pre-post), statistically insignificant</a:t>
            </a:r>
          </a:p>
          <a:p>
            <a:pPr lvl="1"/>
            <a:r>
              <a:rPr lang="en-US" dirty="0" smtClean="0"/>
              <a:t>Change Range: </a:t>
            </a:r>
            <a:r>
              <a:rPr lang="en-US" dirty="0"/>
              <a:t>-</a:t>
            </a:r>
            <a:r>
              <a:rPr lang="en-US" dirty="0" smtClean="0"/>
              <a:t>0.38-0.65 (change standard deviation: 0.39)</a:t>
            </a:r>
          </a:p>
          <a:p>
            <a:pPr lvl="1"/>
            <a:r>
              <a:rPr lang="en-US" dirty="0" smtClean="0"/>
              <a:t>n=9</a:t>
            </a:r>
          </a:p>
          <a:p>
            <a:r>
              <a:rPr lang="en-US" dirty="0" smtClean="0"/>
              <a:t>Intervention Course: Spring 16 </a:t>
            </a:r>
            <a:r>
              <a:rPr lang="en-US" dirty="0" err="1" smtClean="0"/>
              <a:t>Sed</a:t>
            </a:r>
            <a:r>
              <a:rPr lang="en-US" dirty="0" smtClean="0"/>
              <a:t>/</a:t>
            </a:r>
            <a:r>
              <a:rPr lang="en-US" dirty="0" err="1" smtClean="0"/>
              <a:t>Strat</a:t>
            </a:r>
            <a:endParaRPr lang="en-US" dirty="0" smtClean="0"/>
          </a:p>
          <a:p>
            <a:pPr lvl="1"/>
            <a:r>
              <a:rPr lang="en-US" dirty="0" smtClean="0"/>
              <a:t>Averages: 2.83 (pre) &amp; 2.58 (post)</a:t>
            </a:r>
          </a:p>
          <a:p>
            <a:pPr lvl="1"/>
            <a:r>
              <a:rPr lang="en-US" dirty="0" smtClean="0"/>
              <a:t>Change: 0.25 (pre-post), slight change to less anxious</a:t>
            </a:r>
          </a:p>
          <a:p>
            <a:pPr lvl="1"/>
            <a:r>
              <a:rPr lang="en-US" dirty="0" smtClean="0"/>
              <a:t>Change Range: 0.11-0.35 (change standard deviation: 0.13)</a:t>
            </a:r>
          </a:p>
          <a:p>
            <a:pPr lvl="1"/>
            <a:r>
              <a:rPr lang="en-US" dirty="0" smtClean="0"/>
              <a:t>n=3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 Change Results (preliminary)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20047" y="1659098"/>
            <a:ext cx="3547415" cy="2136705"/>
            <a:chOff x="3579130" y="2725598"/>
            <a:chExt cx="3547415" cy="2136705"/>
          </a:xfrm>
        </p:grpSpPr>
        <p:grpSp>
          <p:nvGrpSpPr>
            <p:cNvPr id="19" name="Group 18"/>
            <p:cNvGrpSpPr/>
            <p:nvPr/>
          </p:nvGrpSpPr>
          <p:grpSpPr>
            <a:xfrm>
              <a:off x="3679399" y="3117210"/>
              <a:ext cx="3447146" cy="1745093"/>
              <a:chOff x="4244732" y="3117210"/>
              <a:chExt cx="3447146" cy="174509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244732" y="3208291"/>
                <a:ext cx="534770" cy="1556491"/>
                <a:chOff x="4244732" y="3208291"/>
                <a:chExt cx="534770" cy="1556491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244732" y="3208291"/>
                  <a:ext cx="534770" cy="233938"/>
                </a:xfrm>
                <a:prstGeom prst="rect">
                  <a:avLst/>
                </a:prstGeom>
                <a:solidFill>
                  <a:srgbClr val="93A299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44732" y="3538929"/>
                  <a:ext cx="534770" cy="233938"/>
                </a:xfrm>
                <a:prstGeom prst="rect">
                  <a:avLst/>
                </a:prstGeom>
                <a:solidFill>
                  <a:srgbClr val="786C7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44732" y="3869567"/>
                  <a:ext cx="534770" cy="233938"/>
                </a:xfrm>
                <a:prstGeom prst="rect">
                  <a:avLst/>
                </a:prstGeom>
                <a:solidFill>
                  <a:srgbClr val="848058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244732" y="4200205"/>
                  <a:ext cx="534770" cy="233938"/>
                </a:xfrm>
                <a:prstGeom prst="rect">
                  <a:avLst/>
                </a:prstGeom>
                <a:solidFill>
                  <a:srgbClr val="CF543F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244732" y="4530844"/>
                  <a:ext cx="534770" cy="233938"/>
                </a:xfrm>
                <a:prstGeom prst="rect">
                  <a:avLst/>
                </a:prstGeom>
                <a:solidFill>
                  <a:srgbClr val="A23A28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4873867" y="3117210"/>
                <a:ext cx="2818011" cy="1745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Calibri"/>
                    <a:cs typeface="Calibri"/>
                  </a:rPr>
                  <a:t>Much less anxiety </a:t>
                </a:r>
                <a:r>
                  <a:rPr lang="en-US" sz="1400" dirty="0" smtClean="0">
                    <a:latin typeface="Calibri"/>
                    <a:cs typeface="Calibri"/>
                  </a:rPr>
                  <a:t>(ΔAR&lt;-0.3)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Calibri"/>
                    <a:cs typeface="Calibri"/>
                  </a:rPr>
                  <a:t>Less anxiety </a:t>
                </a:r>
                <a:r>
                  <a:rPr lang="en-US" sz="1400" dirty="0" smtClean="0">
                    <a:latin typeface="Calibri"/>
                    <a:cs typeface="Calibri"/>
                  </a:rPr>
                  <a:t>(-0.3≤</a:t>
                </a:r>
                <a:r>
                  <a:rPr lang="en-US" sz="1400" dirty="0">
                    <a:latin typeface="Calibri"/>
                    <a:cs typeface="Calibri"/>
                  </a:rPr>
                  <a:t>ΔAR</a:t>
                </a:r>
                <a:r>
                  <a:rPr lang="en-US" sz="1400" dirty="0" smtClean="0">
                    <a:latin typeface="Calibri"/>
                    <a:cs typeface="Calibri"/>
                  </a:rPr>
                  <a:t>&lt;-0.1)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Calibri"/>
                    <a:cs typeface="Calibri"/>
                  </a:rPr>
                  <a:t>Neutral </a:t>
                </a:r>
                <a:r>
                  <a:rPr lang="en-US" sz="1400" dirty="0" smtClean="0">
                    <a:latin typeface="Calibri"/>
                    <a:cs typeface="Calibri"/>
                  </a:rPr>
                  <a:t>(-0.1≤</a:t>
                </a:r>
                <a:r>
                  <a:rPr lang="en-US" sz="1400" dirty="0">
                    <a:latin typeface="Calibri"/>
                    <a:cs typeface="Calibri"/>
                  </a:rPr>
                  <a:t>ΔAR</a:t>
                </a:r>
                <a:r>
                  <a:rPr lang="en-US" sz="1400" dirty="0" smtClean="0">
                    <a:latin typeface="Calibri"/>
                    <a:cs typeface="Calibri"/>
                  </a:rPr>
                  <a:t>&lt;0.1)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Calibri"/>
                    <a:cs typeface="Calibri"/>
                  </a:rPr>
                  <a:t>More anxiety </a:t>
                </a:r>
                <a:r>
                  <a:rPr lang="en-US" sz="1400" dirty="0" smtClean="0">
                    <a:latin typeface="Calibri"/>
                    <a:cs typeface="Calibri"/>
                  </a:rPr>
                  <a:t>(0.1≤</a:t>
                </a:r>
                <a:r>
                  <a:rPr lang="en-US" sz="1400" dirty="0">
                    <a:latin typeface="Calibri"/>
                    <a:cs typeface="Calibri"/>
                  </a:rPr>
                  <a:t>ΔAR</a:t>
                </a:r>
                <a:r>
                  <a:rPr lang="en-US" sz="1400" dirty="0" smtClean="0">
                    <a:latin typeface="Calibri"/>
                    <a:cs typeface="Calibri"/>
                  </a:rPr>
                  <a:t>&lt;0.3)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Calibri"/>
                    <a:cs typeface="Calibri"/>
                  </a:rPr>
                  <a:t>Much more anxiety </a:t>
                </a:r>
                <a:r>
                  <a:rPr lang="en-US" sz="1400" dirty="0" smtClean="0">
                    <a:latin typeface="Calibri"/>
                    <a:cs typeface="Calibri"/>
                  </a:rPr>
                  <a:t>(0.3≤</a:t>
                </a:r>
                <a:r>
                  <a:rPr lang="en-US" sz="1400" dirty="0">
                    <a:latin typeface="Calibri"/>
                    <a:cs typeface="Calibri"/>
                  </a:rPr>
                  <a:t>ΔAR</a:t>
                </a:r>
                <a:r>
                  <a:rPr lang="en-US" sz="1400" dirty="0" smtClean="0">
                    <a:latin typeface="Calibri"/>
                    <a:cs typeface="Calibri"/>
                  </a:rPr>
                  <a:t>)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79130" y="2725598"/>
              <a:ext cx="2330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ΔAR</a:t>
              </a:r>
              <a:r>
                <a:rPr lang="en-US" b="1" dirty="0" smtClean="0">
                  <a:latin typeface="Calibri"/>
                  <a:cs typeface="Calibri"/>
                </a:rPr>
                <a:t>: Pre-AR – Post-AR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56828" y="1266573"/>
            <a:ext cx="5486400" cy="4572000"/>
            <a:chOff x="-556828" y="1266573"/>
            <a:chExt cx="5486400" cy="45720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59648668"/>
                </p:ext>
              </p:extLst>
            </p:nvPr>
          </p:nvGraphicFramePr>
          <p:xfrm>
            <a:off x="-556828" y="1266573"/>
            <a:ext cx="54864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942102" y="1729398"/>
              <a:ext cx="1468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/>
                  <a:cs typeface="Calibri"/>
                </a:rPr>
                <a:t>All Combined</a:t>
              </a:r>
            </a:p>
            <a:p>
              <a:pPr algn="ctr"/>
              <a:r>
                <a:rPr lang="en-US" b="1" dirty="0">
                  <a:latin typeface="Calibri"/>
                  <a:cs typeface="Calibri"/>
                </a:rPr>
                <a:t>n</a:t>
              </a:r>
              <a:r>
                <a:rPr lang="en-US" b="1" dirty="0" smtClean="0">
                  <a:latin typeface="Calibri"/>
                  <a:cs typeface="Calibri"/>
                </a:rPr>
                <a:t>=12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97207" y="3471806"/>
            <a:ext cx="3357879" cy="3466843"/>
            <a:chOff x="2797207" y="3471806"/>
            <a:chExt cx="3357879" cy="3466843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173547"/>
                </p:ext>
              </p:extLst>
            </p:nvPr>
          </p:nvGraphicFramePr>
          <p:xfrm>
            <a:off x="2797207" y="4140417"/>
            <a:ext cx="3357879" cy="279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773122" y="3471806"/>
              <a:ext cx="1709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/>
                  <a:cs typeface="Calibri"/>
                </a:rPr>
                <a:t>No Intervention</a:t>
              </a:r>
            </a:p>
            <a:p>
              <a:pPr algn="ctr"/>
              <a:r>
                <a:rPr lang="en-US" b="1" dirty="0">
                  <a:latin typeface="Calibri"/>
                  <a:cs typeface="Calibri"/>
                </a:rPr>
                <a:t>n</a:t>
              </a:r>
              <a:r>
                <a:rPr lang="en-US" b="1" dirty="0" smtClean="0">
                  <a:latin typeface="Calibri"/>
                  <a:cs typeface="Calibri"/>
                </a:rPr>
                <a:t>=9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97416" y="2296035"/>
            <a:ext cx="5486400" cy="4572000"/>
            <a:chOff x="5997416" y="2296035"/>
            <a:chExt cx="5486400" cy="4572000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4644186"/>
                </p:ext>
              </p:extLst>
            </p:nvPr>
          </p:nvGraphicFramePr>
          <p:xfrm>
            <a:off x="5997416" y="2296035"/>
            <a:ext cx="54864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756078" y="4419421"/>
              <a:ext cx="13807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/>
                  <a:cs typeface="Calibri"/>
                </a:rPr>
                <a:t>Intervention</a:t>
              </a:r>
            </a:p>
            <a:p>
              <a:pPr algn="ctr"/>
              <a:r>
                <a:rPr lang="en-US" b="1" dirty="0">
                  <a:latin typeface="Calibri"/>
                  <a:cs typeface="Calibri"/>
                </a:rPr>
                <a:t>n</a:t>
              </a:r>
              <a:r>
                <a:rPr lang="en-US" b="1" dirty="0" smtClean="0">
                  <a:latin typeface="Calibri"/>
                  <a:cs typeface="Calibri"/>
                </a:rPr>
                <a:t>=3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48017" y="3682202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5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697" y="3866868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1839" y="4677792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3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5017" y="302661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43852" y="469642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73122" y="570360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78742" y="6072932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8387" y="4933668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3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2183" y="5458741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1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99452" y="583693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5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_presentatio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1321</Words>
  <Application>Microsoft Macintosh PowerPoint</Application>
  <PresentationFormat>On-screen Show (4:3)</PresentationFormat>
  <Paragraphs>140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new_presentation</vt:lpstr>
      <vt:lpstr>This equations hurts my brain Math Anxiety &amp; Geoscience Students</vt:lpstr>
      <vt:lpstr>What is math phobia/anxiety?</vt:lpstr>
      <vt:lpstr>High math anxiety effects</vt:lpstr>
      <vt:lpstr>Why does this matter for geoscience?</vt:lpstr>
      <vt:lpstr>This Study</vt:lpstr>
      <vt:lpstr>Study Set-up</vt:lpstr>
      <vt:lpstr>Evidence-based Intervention: Rebranding Factor of Safety Example</vt:lpstr>
      <vt:lpstr>Math Anxiety Ranking (AR) Results (preliminary)</vt:lpstr>
      <vt:lpstr>AR Change Results (preliminary)</vt:lpstr>
      <vt:lpstr>Complications</vt:lpstr>
      <vt:lpstr>Student Interviews</vt:lpstr>
      <vt:lpstr>Student 1</vt:lpstr>
      <vt:lpstr>Student 2</vt:lpstr>
      <vt:lpstr>Summary of Preliminary Results</vt:lpstr>
      <vt:lpstr>Thanks for listening!  Questions? Comments? Suggestions?</vt:lpstr>
      <vt:lpstr>References &amp; 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Glacial Erosion and Mountainous Landscapes</dc:title>
  <dc:creator>Rachel</dc:creator>
  <cp:lastModifiedBy>Rachel Headley</cp:lastModifiedBy>
  <cp:revision>146</cp:revision>
  <dcterms:created xsi:type="dcterms:W3CDTF">2015-01-22T03:26:09Z</dcterms:created>
  <dcterms:modified xsi:type="dcterms:W3CDTF">2016-07-15T16:01:43Z</dcterms:modified>
</cp:coreProperties>
</file>