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400" r:id="rId2"/>
    <p:sldId id="390" r:id="rId3"/>
    <p:sldId id="401" r:id="rId4"/>
    <p:sldId id="393" r:id="rId5"/>
    <p:sldId id="392" r:id="rId6"/>
    <p:sldId id="395" r:id="rId7"/>
    <p:sldId id="394" r:id="rId8"/>
    <p:sldId id="397" r:id="rId9"/>
    <p:sldId id="399" r:id="rId10"/>
    <p:sldId id="398" r:id="rId1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eer,David N" initials="DNS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4AA4"/>
    <a:srgbClr val="A995A2"/>
    <a:srgbClr val="805056"/>
    <a:srgbClr val="E49D66"/>
    <a:srgbClr val="B0A3FF"/>
    <a:srgbClr val="A75CB5"/>
    <a:srgbClr val="FFFFFF"/>
    <a:srgbClr val="8F8F8F"/>
    <a:srgbClr val="991515"/>
    <a:srgbClr val="9C51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26" autoAdjust="0"/>
    <p:restoredTop sz="59161" autoAdjust="0"/>
  </p:normalViewPr>
  <p:slideViewPr>
    <p:cSldViewPr snapToGrid="0" snapToObjects="1">
      <p:cViewPr varScale="1">
        <p:scale>
          <a:sx n="58" d="100"/>
          <a:sy n="58" d="100"/>
        </p:scale>
        <p:origin x="1656" y="192"/>
      </p:cViewPr>
      <p:guideLst>
        <p:guide orient="horz" pos="2136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commentAuthors" Target="commentAuthors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oleObject" Target="file:////Users/annegger/Dropbox/InTeGrate/materials_framework_updated_April%202016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lgilbert/Documents/research/PROJECTS/integrate/data/Copy%20of%20ateamessaydataset-2017-06-13-10-30-.xlsx" TargetMode="External"/><Relationship Id="rId4" Type="http://schemas.openxmlformats.org/officeDocument/2006/relationships/chartUserShapes" Target="../drawings/drawing1.xml"/><Relationship Id="rId1" Type="http://schemas.microsoft.com/office/2011/relationships/chartStyle" Target="style2.xml"/><Relationship Id="rId2" Type="http://schemas.microsoft.com/office/2011/relationships/chartColorStyle" Target="colors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/>
              <a:t>AGI's</a:t>
            </a:r>
            <a:r>
              <a:rPr lang="en-US" sz="2000" b="1" baseline="0"/>
              <a:t> Critical Needs</a:t>
            </a:r>
            <a:endParaRPr lang="en-US" sz="2000" b="1"/>
          </a:p>
        </c:rich>
      </c:tx>
      <c:layout>
        <c:manualLayout>
          <c:xMode val="edge"/>
          <c:yMode val="edge"/>
          <c:x val="0.208549810844893"/>
          <c:y val="0.06931702344546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'AGI - 2016 - new'!$G$1</c:f>
              <c:strCache>
                <c:ptCount val="1"/>
                <c:pt idx="0">
                  <c:v>Introductory geoscience modules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'AGI - 2016 - new'!$F$2:$F$10</c:f>
              <c:strCache>
                <c:ptCount val="9"/>
                <c:pt idx="0">
                  <c:v>Ensuring sufficient supplies of clean water</c:v>
                </c:pt>
                <c:pt idx="1">
                  <c:v>Developing energy to power the nation</c:v>
                </c:pt>
                <c:pt idx="2">
                  <c:v>Building resiliency to natural hazards</c:v>
                </c:pt>
                <c:pt idx="3">
                  <c:v>Managing healthy soils</c:v>
                </c:pt>
                <c:pt idx="4">
                  <c:v>Providing raw materials for modern society</c:v>
                </c:pt>
                <c:pt idx="5">
                  <c:v>Expanding opportunities and mitigating threats in the ocean and at coasts</c:v>
                </c:pt>
                <c:pt idx="6">
                  <c:v>Confronting climate variability</c:v>
                </c:pt>
                <c:pt idx="7">
                  <c:v>Managing waste to maintain a healthy environment</c:v>
                </c:pt>
                <c:pt idx="8">
                  <c:v>Meeting the future demand for geoscientists</c:v>
                </c:pt>
              </c:strCache>
            </c:strRef>
          </c:cat>
          <c:val>
            <c:numRef>
              <c:f>'AGI - 2016 - new'!$G$2:$G$10</c:f>
              <c:numCache>
                <c:formatCode>General</c:formatCode>
                <c:ptCount val="9"/>
                <c:pt idx="0">
                  <c:v>1.0</c:v>
                </c:pt>
                <c:pt idx="1">
                  <c:v>1.0</c:v>
                </c:pt>
                <c:pt idx="2">
                  <c:v>4.0</c:v>
                </c:pt>
                <c:pt idx="3">
                  <c:v>1.0</c:v>
                </c:pt>
                <c:pt idx="4">
                  <c:v>1.0</c:v>
                </c:pt>
                <c:pt idx="5">
                  <c:v>1.0</c:v>
                </c:pt>
                <c:pt idx="6">
                  <c:v>2.0</c:v>
                </c:pt>
                <c:pt idx="7">
                  <c:v>2.0</c:v>
                </c:pt>
                <c:pt idx="8">
                  <c:v>1.0</c:v>
                </c:pt>
              </c:numCache>
            </c:numRef>
          </c:val>
        </c:ser>
        <c:ser>
          <c:idx val="1"/>
          <c:order val="1"/>
          <c:tx>
            <c:strRef>
              <c:f>'AGI - 2016 - new'!$H$1</c:f>
              <c:strCache>
                <c:ptCount val="1"/>
                <c:pt idx="0">
                  <c:v>Intro interdisciplinary modules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'AGI - 2016 - new'!$F$2:$F$10</c:f>
              <c:strCache>
                <c:ptCount val="9"/>
                <c:pt idx="0">
                  <c:v>Ensuring sufficient supplies of clean water</c:v>
                </c:pt>
                <c:pt idx="1">
                  <c:v>Developing energy to power the nation</c:v>
                </c:pt>
                <c:pt idx="2">
                  <c:v>Building resiliency to natural hazards</c:v>
                </c:pt>
                <c:pt idx="3">
                  <c:v>Managing healthy soils</c:v>
                </c:pt>
                <c:pt idx="4">
                  <c:v>Providing raw materials for modern society</c:v>
                </c:pt>
                <c:pt idx="5">
                  <c:v>Expanding opportunities and mitigating threats in the ocean and at coasts</c:v>
                </c:pt>
                <c:pt idx="6">
                  <c:v>Confronting climate variability</c:v>
                </c:pt>
                <c:pt idx="7">
                  <c:v>Managing waste to maintain a healthy environment</c:v>
                </c:pt>
                <c:pt idx="8">
                  <c:v>Meeting the future demand for geoscientists</c:v>
                </c:pt>
              </c:strCache>
            </c:strRef>
          </c:cat>
          <c:val>
            <c:numRef>
              <c:f>'AGI - 2016 - new'!$H$2:$H$10</c:f>
              <c:numCache>
                <c:formatCode>General</c:formatCode>
                <c:ptCount val="9"/>
                <c:pt idx="0">
                  <c:v>2.0</c:v>
                </c:pt>
                <c:pt idx="2">
                  <c:v>1.0</c:v>
                </c:pt>
                <c:pt idx="7">
                  <c:v>1.0</c:v>
                </c:pt>
              </c:numCache>
            </c:numRef>
          </c:val>
        </c:ser>
        <c:ser>
          <c:idx val="2"/>
          <c:order val="2"/>
          <c:tx>
            <c:strRef>
              <c:f>'AGI - 2016 - new'!$I$1</c:f>
              <c:strCache>
                <c:ptCount val="1"/>
                <c:pt idx="0">
                  <c:v>Intro interdisciplinary courses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'AGI - 2016 - new'!$F$2:$F$10</c:f>
              <c:strCache>
                <c:ptCount val="9"/>
                <c:pt idx="0">
                  <c:v>Ensuring sufficient supplies of clean water</c:v>
                </c:pt>
                <c:pt idx="1">
                  <c:v>Developing energy to power the nation</c:v>
                </c:pt>
                <c:pt idx="2">
                  <c:v>Building resiliency to natural hazards</c:v>
                </c:pt>
                <c:pt idx="3">
                  <c:v>Managing healthy soils</c:v>
                </c:pt>
                <c:pt idx="4">
                  <c:v>Providing raw materials for modern society</c:v>
                </c:pt>
                <c:pt idx="5">
                  <c:v>Expanding opportunities and mitigating threats in the ocean and at coasts</c:v>
                </c:pt>
                <c:pt idx="6">
                  <c:v>Confronting climate variability</c:v>
                </c:pt>
                <c:pt idx="7">
                  <c:v>Managing waste to maintain a healthy environment</c:v>
                </c:pt>
                <c:pt idx="8">
                  <c:v>Meeting the future demand for geoscientists</c:v>
                </c:pt>
              </c:strCache>
            </c:strRef>
          </c:cat>
          <c:val>
            <c:numRef>
              <c:f>'AGI - 2016 - new'!$I$2:$I$10</c:f>
              <c:numCache>
                <c:formatCode>General</c:formatCode>
                <c:ptCount val="9"/>
                <c:pt idx="0">
                  <c:v>1.0</c:v>
                </c:pt>
                <c:pt idx="1">
                  <c:v>1.0</c:v>
                </c:pt>
                <c:pt idx="2">
                  <c:v>1.0</c:v>
                </c:pt>
                <c:pt idx="5">
                  <c:v>1.0</c:v>
                </c:pt>
                <c:pt idx="6">
                  <c:v>1.0</c:v>
                </c:pt>
                <c:pt idx="7">
                  <c:v>1.0</c:v>
                </c:pt>
              </c:numCache>
            </c:numRef>
          </c:val>
        </c:ser>
        <c:ser>
          <c:idx val="3"/>
          <c:order val="3"/>
          <c:tx>
            <c:strRef>
              <c:f>'AGI - 2016 - new'!$J$1</c:f>
              <c:strCache>
                <c:ptCount val="1"/>
                <c:pt idx="0">
                  <c:v>Advanced interdisciplinary modules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'AGI - 2016 - new'!$F$2:$F$10</c:f>
              <c:strCache>
                <c:ptCount val="9"/>
                <c:pt idx="0">
                  <c:v>Ensuring sufficient supplies of clean water</c:v>
                </c:pt>
                <c:pt idx="1">
                  <c:v>Developing energy to power the nation</c:v>
                </c:pt>
                <c:pt idx="2">
                  <c:v>Building resiliency to natural hazards</c:v>
                </c:pt>
                <c:pt idx="3">
                  <c:v>Managing healthy soils</c:v>
                </c:pt>
                <c:pt idx="4">
                  <c:v>Providing raw materials for modern society</c:v>
                </c:pt>
                <c:pt idx="5">
                  <c:v>Expanding opportunities and mitigating threats in the ocean and at coasts</c:v>
                </c:pt>
                <c:pt idx="6">
                  <c:v>Confronting climate variability</c:v>
                </c:pt>
                <c:pt idx="7">
                  <c:v>Managing waste to maintain a healthy environment</c:v>
                </c:pt>
                <c:pt idx="8">
                  <c:v>Meeting the future demand for geoscientists</c:v>
                </c:pt>
              </c:strCache>
            </c:strRef>
          </c:cat>
          <c:val>
            <c:numRef>
              <c:f>'AGI - 2016 - new'!$J$2:$J$10</c:f>
              <c:numCache>
                <c:formatCode>General</c:formatCode>
                <c:ptCount val="9"/>
                <c:pt idx="0">
                  <c:v>1.0</c:v>
                </c:pt>
                <c:pt idx="3">
                  <c:v>1.0</c:v>
                </c:pt>
              </c:numCache>
            </c:numRef>
          </c:val>
        </c:ser>
        <c:ser>
          <c:idx val="4"/>
          <c:order val="4"/>
          <c:tx>
            <c:strRef>
              <c:f>'AGI - 2016 - new'!$K$1</c:f>
              <c:strCache>
                <c:ptCount val="1"/>
                <c:pt idx="0">
                  <c:v>Advanced interdisciplinary courses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'AGI - 2016 - new'!$F$2:$F$10</c:f>
              <c:strCache>
                <c:ptCount val="9"/>
                <c:pt idx="0">
                  <c:v>Ensuring sufficient supplies of clean water</c:v>
                </c:pt>
                <c:pt idx="1">
                  <c:v>Developing energy to power the nation</c:v>
                </c:pt>
                <c:pt idx="2">
                  <c:v>Building resiliency to natural hazards</c:v>
                </c:pt>
                <c:pt idx="3">
                  <c:v>Managing healthy soils</c:v>
                </c:pt>
                <c:pt idx="4">
                  <c:v>Providing raw materials for modern society</c:v>
                </c:pt>
                <c:pt idx="5">
                  <c:v>Expanding opportunities and mitigating threats in the ocean and at coasts</c:v>
                </c:pt>
                <c:pt idx="6">
                  <c:v>Confronting climate variability</c:v>
                </c:pt>
                <c:pt idx="7">
                  <c:v>Managing waste to maintain a healthy environment</c:v>
                </c:pt>
                <c:pt idx="8">
                  <c:v>Meeting the future demand for geoscientists</c:v>
                </c:pt>
              </c:strCache>
            </c:strRef>
          </c:cat>
          <c:val>
            <c:numRef>
              <c:f>'AGI - 2016 - new'!$K$2:$K$10</c:f>
              <c:numCache>
                <c:formatCode>General</c:formatCode>
                <c:ptCount val="9"/>
                <c:pt idx="0">
                  <c:v>1.0</c:v>
                </c:pt>
                <c:pt idx="3">
                  <c:v>1.0</c:v>
                </c:pt>
                <c:pt idx="7">
                  <c:v>1.0</c:v>
                </c:pt>
                <c:pt idx="8">
                  <c:v>1.0</c:v>
                </c:pt>
              </c:numCache>
            </c:numRef>
          </c:val>
        </c:ser>
        <c:ser>
          <c:idx val="5"/>
          <c:order val="5"/>
          <c:tx>
            <c:strRef>
              <c:f>'AGI - 2016 - new'!$L$1</c:f>
              <c:strCache>
                <c:ptCount val="1"/>
                <c:pt idx="0">
                  <c:v>Non-geo majors modules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'AGI - 2016 - new'!$F$2:$F$10</c:f>
              <c:strCache>
                <c:ptCount val="9"/>
                <c:pt idx="0">
                  <c:v>Ensuring sufficient supplies of clean water</c:v>
                </c:pt>
                <c:pt idx="1">
                  <c:v>Developing energy to power the nation</c:v>
                </c:pt>
                <c:pt idx="2">
                  <c:v>Building resiliency to natural hazards</c:v>
                </c:pt>
                <c:pt idx="3">
                  <c:v>Managing healthy soils</c:v>
                </c:pt>
                <c:pt idx="4">
                  <c:v>Providing raw materials for modern society</c:v>
                </c:pt>
                <c:pt idx="5">
                  <c:v>Expanding opportunities and mitigating threats in the ocean and at coasts</c:v>
                </c:pt>
                <c:pt idx="6">
                  <c:v>Confronting climate variability</c:v>
                </c:pt>
                <c:pt idx="7">
                  <c:v>Managing waste to maintain a healthy environment</c:v>
                </c:pt>
                <c:pt idx="8">
                  <c:v>Meeting the future demand for geoscientists</c:v>
                </c:pt>
              </c:strCache>
            </c:strRef>
          </c:cat>
          <c:val>
            <c:numRef>
              <c:f>'AGI - 2016 - new'!$L$2:$L$10</c:f>
              <c:numCache>
                <c:formatCode>General</c:formatCode>
                <c:ptCount val="9"/>
                <c:pt idx="0">
                  <c:v>1.0</c:v>
                </c:pt>
                <c:pt idx="3">
                  <c:v>1.0</c:v>
                </c:pt>
                <c:pt idx="6">
                  <c:v>1.0</c:v>
                </c:pt>
                <c:pt idx="7">
                  <c:v>1.0</c:v>
                </c:pt>
              </c:numCache>
            </c:numRef>
          </c:val>
        </c:ser>
        <c:ser>
          <c:idx val="6"/>
          <c:order val="6"/>
          <c:tx>
            <c:strRef>
              <c:f>'AGI - 2016 - new'!$M$1</c:f>
              <c:strCache>
                <c:ptCount val="1"/>
                <c:pt idx="0">
                  <c:v>Teacher prep modules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'AGI - 2016 - new'!$F$2:$F$10</c:f>
              <c:strCache>
                <c:ptCount val="9"/>
                <c:pt idx="0">
                  <c:v>Ensuring sufficient supplies of clean water</c:v>
                </c:pt>
                <c:pt idx="1">
                  <c:v>Developing energy to power the nation</c:v>
                </c:pt>
                <c:pt idx="2">
                  <c:v>Building resiliency to natural hazards</c:v>
                </c:pt>
                <c:pt idx="3">
                  <c:v>Managing healthy soils</c:v>
                </c:pt>
                <c:pt idx="4">
                  <c:v>Providing raw materials for modern society</c:v>
                </c:pt>
                <c:pt idx="5">
                  <c:v>Expanding opportunities and mitigating threats in the ocean and at coasts</c:v>
                </c:pt>
                <c:pt idx="6">
                  <c:v>Confronting climate variability</c:v>
                </c:pt>
                <c:pt idx="7">
                  <c:v>Managing waste to maintain a healthy environment</c:v>
                </c:pt>
                <c:pt idx="8">
                  <c:v>Meeting the future demand for geoscientists</c:v>
                </c:pt>
              </c:strCache>
            </c:strRef>
          </c:cat>
          <c:val>
            <c:numRef>
              <c:f>'AGI - 2016 - new'!$M$2:$M$10</c:f>
              <c:numCache>
                <c:formatCode>General</c:formatCode>
                <c:ptCount val="9"/>
                <c:pt idx="2">
                  <c:v>2.0</c:v>
                </c:pt>
                <c:pt idx="3">
                  <c:v>1.0</c:v>
                </c:pt>
                <c:pt idx="6">
                  <c:v>1.0</c:v>
                </c:pt>
                <c:pt idx="8">
                  <c:v>1.0</c:v>
                </c:pt>
              </c:numCache>
            </c:numRef>
          </c:val>
        </c:ser>
        <c:ser>
          <c:idx val="7"/>
          <c:order val="7"/>
          <c:tx>
            <c:strRef>
              <c:f>'AGI - 2016 - new'!$N$1</c:f>
              <c:strCache>
                <c:ptCount val="1"/>
                <c:pt idx="0">
                  <c:v>Beyond geo modules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'AGI - 2016 - new'!$F$2:$F$10</c:f>
              <c:strCache>
                <c:ptCount val="9"/>
                <c:pt idx="0">
                  <c:v>Ensuring sufficient supplies of clean water</c:v>
                </c:pt>
                <c:pt idx="1">
                  <c:v>Developing energy to power the nation</c:v>
                </c:pt>
                <c:pt idx="2">
                  <c:v>Building resiliency to natural hazards</c:v>
                </c:pt>
                <c:pt idx="3">
                  <c:v>Managing healthy soils</c:v>
                </c:pt>
                <c:pt idx="4">
                  <c:v>Providing raw materials for modern society</c:v>
                </c:pt>
                <c:pt idx="5">
                  <c:v>Expanding opportunities and mitigating threats in the ocean and at coasts</c:v>
                </c:pt>
                <c:pt idx="6">
                  <c:v>Confronting climate variability</c:v>
                </c:pt>
                <c:pt idx="7">
                  <c:v>Managing waste to maintain a healthy environment</c:v>
                </c:pt>
                <c:pt idx="8">
                  <c:v>Meeting the future demand for geoscientists</c:v>
                </c:pt>
              </c:strCache>
            </c:strRef>
          </c:cat>
          <c:val>
            <c:numRef>
              <c:f>'AGI - 2016 - new'!$N$2:$N$10</c:f>
              <c:numCache>
                <c:formatCode>General</c:formatCode>
                <c:ptCount val="9"/>
                <c:pt idx="0">
                  <c:v>1.0</c:v>
                </c:pt>
                <c:pt idx="1">
                  <c:v>1.0</c:v>
                </c:pt>
                <c:pt idx="2">
                  <c:v>1.0</c:v>
                </c:pt>
                <c:pt idx="6">
                  <c:v>3.0</c:v>
                </c:pt>
                <c:pt idx="7">
                  <c:v>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20379664"/>
        <c:axId val="920955120"/>
      </c:barChart>
      <c:catAx>
        <c:axId val="92037966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20955120"/>
        <c:crosses val="autoZero"/>
        <c:auto val="1"/>
        <c:lblAlgn val="ctr"/>
        <c:lblOffset val="100"/>
        <c:noMultiLvlLbl val="0"/>
      </c:catAx>
      <c:valAx>
        <c:axId val="920955120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20379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0535546216407"/>
          <c:y val="0.0694444444444444"/>
          <c:w val="0.729063402000996"/>
          <c:h val="0.7474150627004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by_rubric!$A$2</c:f>
              <c:strCache>
                <c:ptCount val="1"/>
                <c:pt idx="0">
                  <c:v>non-InTeGrate</c:v>
                </c:pt>
              </c:strCache>
            </c:strRef>
          </c:tx>
          <c:spPr>
            <a:noFill/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by_rubric!$B$1:$E$1</c:f>
              <c:strCache>
                <c:ptCount val="4"/>
                <c:pt idx="0">
                  <c:v>1) describe system</c:v>
                </c:pt>
                <c:pt idx="1">
                  <c:v>2) cause-effect</c:v>
                </c:pt>
                <c:pt idx="2">
                  <c:v>3) system interactions</c:v>
                </c:pt>
                <c:pt idx="3">
                  <c:v>4) multiple causal factors</c:v>
                </c:pt>
              </c:strCache>
            </c:strRef>
          </c:cat>
          <c:val>
            <c:numRef>
              <c:f>by_rubric!$B$2:$E$2</c:f>
              <c:numCache>
                <c:formatCode>0%</c:formatCode>
                <c:ptCount val="4"/>
                <c:pt idx="0">
                  <c:v>0.282352941176471</c:v>
                </c:pt>
                <c:pt idx="1">
                  <c:v>0.364705882352941</c:v>
                </c:pt>
                <c:pt idx="2">
                  <c:v>0.0470588235294118</c:v>
                </c:pt>
                <c:pt idx="3">
                  <c:v>0.1</c:v>
                </c:pt>
              </c:numCache>
            </c:numRef>
          </c:val>
        </c:ser>
        <c:ser>
          <c:idx val="1"/>
          <c:order val="1"/>
          <c:tx>
            <c:strRef>
              <c:f>by_rubric!$A$3</c:f>
              <c:strCache>
                <c:ptCount val="1"/>
                <c:pt idx="0">
                  <c:v>InTeGrate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by_rubric!$B$1:$E$1</c:f>
              <c:strCache>
                <c:ptCount val="4"/>
                <c:pt idx="0">
                  <c:v>1) describe system</c:v>
                </c:pt>
                <c:pt idx="1">
                  <c:v>2) cause-effect</c:v>
                </c:pt>
                <c:pt idx="2">
                  <c:v>3) system interactions</c:v>
                </c:pt>
                <c:pt idx="3">
                  <c:v>4) multiple causal factors</c:v>
                </c:pt>
              </c:strCache>
            </c:strRef>
          </c:cat>
          <c:val>
            <c:numRef>
              <c:f>by_rubric!$B$3:$E$3</c:f>
              <c:numCache>
                <c:formatCode>0%</c:formatCode>
                <c:ptCount val="4"/>
                <c:pt idx="0">
                  <c:v>0.814084507042253</c:v>
                </c:pt>
                <c:pt idx="1">
                  <c:v>0.861971830985915</c:v>
                </c:pt>
                <c:pt idx="2">
                  <c:v>0.307042253521127</c:v>
                </c:pt>
                <c:pt idx="3">
                  <c:v>0.436619718309859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24303760"/>
        <c:axId val="923806912"/>
      </c:barChart>
      <c:catAx>
        <c:axId val="924303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923806912"/>
        <c:crosses val="autoZero"/>
        <c:auto val="1"/>
        <c:lblAlgn val="ctr"/>
        <c:lblOffset val="100"/>
        <c:noMultiLvlLbl val="0"/>
      </c:catAx>
      <c:valAx>
        <c:axId val="92380691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r>
                  <a:rPr lang="en-US" sz="1200">
                    <a:latin typeface="Arial" charset="0"/>
                    <a:ea typeface="Arial" charset="0"/>
                    <a:cs typeface="Arial" charset="0"/>
                  </a:rPr>
                  <a:t>students passing</a:t>
                </a:r>
                <a:r>
                  <a:rPr lang="en-US" sz="1200" baseline="0">
                    <a:latin typeface="Arial" charset="0"/>
                    <a:ea typeface="Arial" charset="0"/>
                    <a:cs typeface="Arial" charset="0"/>
                  </a:rPr>
                  <a:t> rubric criterion</a:t>
                </a:r>
                <a:endParaRPr lang="en-US" sz="1200">
                  <a:latin typeface="Arial" charset="0"/>
                  <a:ea typeface="Arial" charset="0"/>
                  <a:cs typeface="Arial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charset="0"/>
                  <a:ea typeface="Arial" charset="0"/>
                  <a:cs typeface="Arial" charset="0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924303760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0.601573267318179"/>
          <c:y val="0.0966597044403855"/>
          <c:w val="0.283898950131234"/>
          <c:h val="0.11531077952765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0.69312</cdr:x>
      <cdr:y>0.92795</cdr:y>
    </cdr:from>
    <cdr:to>
      <cdr:x>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704114" y="4098243"/>
          <a:ext cx="2525486" cy="3181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000" dirty="0" smtClean="0"/>
            <a:t>Lisa Gilbert in prep</a:t>
          </a:r>
          <a:endParaRPr lang="en-US" sz="20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016262-6403-9D4B-9154-97FA0511994F}" type="datetimeFigureOut">
              <a:rPr lang="en-US" smtClean="0"/>
              <a:t>12/10/17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E9E19A-A6DB-D547-B2A9-330A4C5EF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6419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D977CB04-6C3F-4512-8822-3531BD362923}" type="datetime1">
              <a:rPr lang="en-US"/>
              <a:pPr/>
              <a:t>12/10/17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FDDCA2AD-8987-4644-B290-E1E5A349172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910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InTeGrate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seeks to transform the role of geoscience in higher education by linking teaching about Earth to the societal issues that our science serves.</a:t>
            </a:r>
            <a:r>
              <a:rPr lang="en-US" dirty="0" smtClean="0">
                <a:effectLst/>
              </a:rPr>
              <a:t> </a:t>
            </a:r>
            <a:endParaRPr lang="en-US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Integrate is an NSF </a:t>
            </a:r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</a:rPr>
              <a:t>STEPcenter</a:t>
            </a:r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 funded at $10M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community effort </a:t>
            </a:r>
            <a:endParaRPr lang="en-US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Our</a:t>
            </a:r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 motivation is to increase the diversity of geoscience students by linking science to its use and improve the ability of geoscientists to work on complex interdisciplinary </a:t>
            </a:r>
            <a:r>
              <a:rPr lang="en-US" baseline="0" smtClean="0">
                <a:latin typeface="Calibri" charset="0"/>
                <a:ea typeface="ＭＳ Ｐゴシック" charset="0"/>
                <a:cs typeface="ＭＳ Ｐゴシック" charset="0"/>
              </a:rPr>
              <a:t>societal issues, and improve the ability of society to make use of geoscience.</a:t>
            </a:r>
            <a:endParaRPr lang="en-US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27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D65A0E0-484F-BA44-8E62-B13AC78AE1BF}" type="slidenum">
              <a:rPr lang="en-US" sz="1200">
                <a:latin typeface="Calibri" charset="0"/>
              </a:rPr>
              <a:pPr eaLnBrk="1" hangingPunct="1"/>
              <a:t>1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859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33 sets of materials </a:t>
            </a:r>
          </a:p>
          <a:p>
            <a:r>
              <a:rPr lang="en-US" dirty="0" smtClean="0"/>
              <a:t>600</a:t>
            </a:r>
            <a:r>
              <a:rPr lang="en-US" baseline="0" dirty="0" smtClean="0"/>
              <a:t> teaching activities that include these and community contributed examples  - many peer reviewed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CA2AD-8987-4644-B290-E1E5A349172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1070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CA2AD-8987-4644-B290-E1E5A349172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6450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CA2AD-8987-4644-B290-E1E5A349172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185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29788-E1C8-134C-B591-7E4042902432}" type="slidenum">
              <a:rPr lang="en-US" altLang="x-none" smtClean="0"/>
              <a:pPr/>
              <a:t>7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4684881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16 programs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CA2AD-8987-4644-B290-E1E5A349172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189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CA2AD-8987-4644-B290-E1E5A349172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449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242" y="6139342"/>
            <a:ext cx="723669" cy="723669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981811" y="6294868"/>
            <a:ext cx="76256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dirty="0" smtClean="0"/>
              <a:t>This work is supported by a National Science Foundation (NSF) collaboration between the </a:t>
            </a:r>
          </a:p>
          <a:p>
            <a:pPr>
              <a:defRPr/>
            </a:pPr>
            <a:r>
              <a:rPr lang="en-US" sz="1200" dirty="0" smtClean="0"/>
              <a:t>Directorates for Education and Human Resources (EHR) and Geosciences (GEO) under grant DUE - 1125331</a:t>
            </a:r>
            <a:endParaRPr lang="en-US" sz="1200" dirty="0"/>
          </a:p>
        </p:txBody>
      </p:sp>
      <p:pic>
        <p:nvPicPr>
          <p:cNvPr id="7" name="Picture 6" descr="test.jp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020"/>
            <a:ext cx="9144000" cy="15961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1C6DF49-1AE7-4B8F-B3D2-23488D8D2F7E}" type="datetime1">
              <a:rPr lang="en-US"/>
              <a:pPr/>
              <a:t>12/10/17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B83CA16-59AB-4DBB-AD3E-239D48D415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FD6B3BB-3FE5-4A38-803E-D34B8F7C0840}" type="datetime1">
              <a:rPr lang="en-US"/>
              <a:pPr/>
              <a:t>12/10/17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01D2A60-32E9-473E-B501-F99106701D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209485D-5B04-48EA-9AE6-117FC8758D86}" type="datetime1">
              <a:rPr lang="en-US"/>
              <a:pPr/>
              <a:t>12/10/17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9ADA4BF-367F-492D-AFCA-C24DDB280A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66C1723-2882-4974-8BC4-DAB64BF488DB}" type="datetime1">
              <a:rPr lang="en-US"/>
              <a:pPr/>
              <a:t>12/10/17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7F8586B-06CB-4FE9-903D-8DC017D749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73300"/>
            <a:ext cx="4038600" cy="3852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73300"/>
            <a:ext cx="4038600" cy="3852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4A6739C-993A-40DC-BA96-5200ACBEAA4B}" type="datetime1">
              <a:rPr lang="en-US"/>
              <a:pPr/>
              <a:t>12/10/17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DC77DD9-1FE4-47F1-A58B-A2588157F4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07021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46783"/>
            <a:ext cx="4040188" cy="37793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1072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46783"/>
            <a:ext cx="4041775" cy="37793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8E29EB2-950D-4DB5-92FC-34270906BC9F}" type="datetime1">
              <a:rPr lang="en-US"/>
              <a:pPr/>
              <a:t>12/10/17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2416733-B812-4925-B9FC-436DF744ED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CF7D432-2D1D-4F5F-8E59-701B68D8A48F}" type="datetime1">
              <a:rPr lang="en-US"/>
              <a:pPr/>
              <a:t>12/10/17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216BE25-DC61-4559-9ED3-3EFD354FF1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61A20D9-CB30-4906-A8E8-06423B7D3800}" type="datetime1">
              <a:rPr lang="en-US"/>
              <a:pPr/>
              <a:t>12/10/17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8985B9F-16D3-4E4A-A847-EE1DE64DFD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13042"/>
            <a:ext cx="3008313" cy="83285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35100"/>
            <a:ext cx="5111750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245895"/>
            <a:ext cx="3008313" cy="388026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1915F55-D7A6-4FF2-BB99-68B3F6E8863F}" type="datetime1">
              <a:rPr lang="en-US"/>
              <a:pPr/>
              <a:t>12/10/17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199BF8D-F214-44D3-A845-E9C76F04E2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69999"/>
            <a:ext cx="5486400" cy="34575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D54F69C-9302-49A0-B12C-F4BD542E0885}" type="datetime1">
              <a:rPr lang="en-US"/>
              <a:pPr/>
              <a:t>12/10/17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58134DA-BC14-4633-83C1-C0B71DFB94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43935"/>
            <a:ext cx="822960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953760"/>
            <a:ext cx="8229600" cy="44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8839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115486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115486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115486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115486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115486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4" Type="http://schemas.openxmlformats.org/officeDocument/2006/relationships/image" Target="../media/image6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4"/>
          <p:cNvSpPr>
            <a:spLocks noGrp="1"/>
          </p:cNvSpPr>
          <p:nvPr>
            <p:ph type="ctrTitle"/>
          </p:nvPr>
        </p:nvSpPr>
        <p:spPr>
          <a:xfrm>
            <a:off x="685800" y="4221163"/>
            <a:ext cx="7772400" cy="1470025"/>
          </a:xfrm>
        </p:spPr>
        <p:txBody>
          <a:bodyPr/>
          <a:lstStyle/>
          <a:p>
            <a:pPr eaLnBrk="1" hangingPunct="1"/>
            <a:r>
              <a:rPr lang="en-US" sz="2400">
                <a:latin typeface="Calibri" charset="0"/>
                <a:ea typeface="ＭＳ Ｐゴシック" charset="0"/>
                <a:cs typeface="ＭＳ Ｐゴシック" charset="0"/>
              </a:rPr>
              <a:t>A five-year community effort to improve Earth literacy and build a workforce prepared to tackle environmental and resource issues</a:t>
            </a:r>
          </a:p>
        </p:txBody>
      </p:sp>
      <p:sp>
        <p:nvSpPr>
          <p:cNvPr id="15362" name="TextBox 6"/>
          <p:cNvSpPr txBox="1">
            <a:spLocks noChangeArrowheads="1"/>
          </p:cNvSpPr>
          <p:nvPr/>
        </p:nvSpPr>
        <p:spPr bwMode="auto">
          <a:xfrm>
            <a:off x="2951163" y="5662613"/>
            <a:ext cx="31734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4BACC6"/>
                </a:solidFill>
              </a:rPr>
              <a:t>An NSF STEP Center</a:t>
            </a:r>
          </a:p>
        </p:txBody>
      </p:sp>
      <p:sp>
        <p:nvSpPr>
          <p:cNvPr id="6" name="Rectangle 5"/>
          <p:cNvSpPr/>
          <p:nvPr/>
        </p:nvSpPr>
        <p:spPr>
          <a:xfrm>
            <a:off x="787400" y="1930400"/>
            <a:ext cx="7962900" cy="20621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 err="1">
                <a:latin typeface="+mj-lt"/>
                <a:ea typeface="ＭＳ Ｐゴシック" charset="-128"/>
                <a:cs typeface="ＭＳ Ｐゴシック" charset="-128"/>
              </a:rPr>
              <a:t>InTeGrate</a:t>
            </a:r>
            <a:r>
              <a:rPr lang="en-US" sz="3200" dirty="0">
                <a:latin typeface="+mj-lt"/>
                <a:ea typeface="ＭＳ Ｐゴシック" charset="-128"/>
                <a:cs typeface="ＭＳ Ｐゴシック" charset="-128"/>
              </a:rPr>
              <a:t> supports integrated interdisciplinary learning about resource and environmental issues across the undergraduate curriculum to create a sustainable and just civilization.</a:t>
            </a:r>
          </a:p>
        </p:txBody>
      </p:sp>
      <p:pic>
        <p:nvPicPr>
          <p:cNvPr id="15364" name="Picture 6" descr="tes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155"/>
          <a:stretch>
            <a:fillRect/>
          </a:stretch>
        </p:blipFill>
        <p:spPr bwMode="auto">
          <a:xfrm>
            <a:off x="0" y="-1588"/>
            <a:ext cx="9144000" cy="1597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084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60129" y="909243"/>
            <a:ext cx="7835103" cy="4246813"/>
            <a:chOff x="982901" y="3812650"/>
            <a:chExt cx="7835103" cy="424681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t="14029" r="23289" b="12053"/>
            <a:stretch/>
          </p:blipFill>
          <p:spPr>
            <a:xfrm>
              <a:off x="982901" y="3812650"/>
              <a:ext cx="7835103" cy="4246813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5397569" y="3888225"/>
              <a:ext cx="184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400" dirty="0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13509" r="23421" b="9532"/>
          <a:stretch/>
        </p:blipFill>
        <p:spPr>
          <a:xfrm>
            <a:off x="1312142" y="2430713"/>
            <a:ext cx="7831858" cy="442728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t="13875" r="23462" b="4857"/>
          <a:stretch/>
        </p:blipFill>
        <p:spPr>
          <a:xfrm>
            <a:off x="2353274" y="4022099"/>
            <a:ext cx="7842739" cy="468413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4034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97" y="930956"/>
            <a:ext cx="8007204" cy="4416425"/>
          </a:xfrm>
          <a:ln>
            <a:solidFill>
              <a:schemeClr val="accent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369" y="2246085"/>
            <a:ext cx="6993632" cy="426357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006921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Materials Design Rubric Ensures </a:t>
            </a:r>
            <a:br>
              <a:rPr lang="en-US" dirty="0" smtClean="0"/>
            </a:br>
            <a:r>
              <a:rPr lang="en-US" dirty="0" smtClean="0"/>
              <a:t>All 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19224"/>
            <a:ext cx="8229600" cy="4416624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2400" dirty="0" smtClean="0"/>
              <a:t>Address </a:t>
            </a:r>
            <a:r>
              <a:rPr lang="en-US" sz="2400" dirty="0"/>
              <a:t>one or more </a:t>
            </a:r>
            <a:r>
              <a:rPr lang="en-US" sz="2400" b="1" dirty="0"/>
              <a:t>grand challenges </a:t>
            </a:r>
            <a:r>
              <a:rPr lang="en-US" sz="2400" dirty="0"/>
              <a:t>involving the Earth and society</a:t>
            </a:r>
            <a:r>
              <a:rPr lang="en-US" sz="2400" dirty="0" smtClean="0"/>
              <a:t>,</a:t>
            </a:r>
          </a:p>
          <a:p>
            <a:pPr>
              <a:lnSpc>
                <a:spcPct val="110000"/>
              </a:lnSpc>
            </a:pPr>
            <a:r>
              <a:rPr lang="en-US" sz="2400" dirty="0" smtClean="0"/>
              <a:t>Develop </a:t>
            </a:r>
            <a:r>
              <a:rPr lang="en-US" sz="2400" dirty="0"/>
              <a:t>student ability to address </a:t>
            </a:r>
            <a:r>
              <a:rPr lang="en-US" sz="2400" b="1" dirty="0"/>
              <a:t>interdisciplinary problems</a:t>
            </a:r>
            <a:r>
              <a:rPr lang="en-US" sz="2400" b="1" dirty="0" smtClean="0"/>
              <a:t>,</a:t>
            </a:r>
          </a:p>
          <a:p>
            <a:pPr>
              <a:lnSpc>
                <a:spcPct val="110000"/>
              </a:lnSpc>
            </a:pPr>
            <a:r>
              <a:rPr lang="en-US" sz="2400" dirty="0" smtClean="0"/>
              <a:t>improve </a:t>
            </a:r>
            <a:r>
              <a:rPr lang="en-US" sz="2400" dirty="0"/>
              <a:t>student understanding of the nature and methods of science and developing </a:t>
            </a:r>
            <a:r>
              <a:rPr lang="en-US" sz="2400" b="1" dirty="0"/>
              <a:t>geoscientific habits of mind</a:t>
            </a:r>
            <a:r>
              <a:rPr lang="en-US" sz="2400" dirty="0"/>
              <a:t>, </a:t>
            </a:r>
            <a:endParaRPr lang="en-US" sz="2400" dirty="0" smtClean="0"/>
          </a:p>
          <a:p>
            <a:pPr>
              <a:lnSpc>
                <a:spcPct val="110000"/>
              </a:lnSpc>
            </a:pPr>
            <a:r>
              <a:rPr lang="en-US" sz="2400" dirty="0" smtClean="0"/>
              <a:t>Make </a:t>
            </a:r>
            <a:r>
              <a:rPr lang="en-US" sz="2400" dirty="0"/>
              <a:t>use of</a:t>
            </a:r>
            <a:r>
              <a:rPr lang="en-US" sz="2400" b="1" dirty="0"/>
              <a:t> authentic and credible science data </a:t>
            </a:r>
            <a:r>
              <a:rPr lang="en-US" sz="2400" dirty="0"/>
              <a:t>to learn central concepts in the context of scientific methods of inquiry, and, </a:t>
            </a:r>
            <a:endParaRPr lang="en-US" sz="2400" dirty="0" smtClean="0"/>
          </a:p>
          <a:p>
            <a:pPr>
              <a:lnSpc>
                <a:spcPct val="110000"/>
              </a:lnSpc>
            </a:pPr>
            <a:r>
              <a:rPr lang="en-US" sz="2400" dirty="0" smtClean="0"/>
              <a:t>incorporate </a:t>
            </a:r>
            <a:r>
              <a:rPr lang="en-US" sz="2400" b="1" dirty="0"/>
              <a:t>systems thinking</a:t>
            </a:r>
            <a:r>
              <a:rPr lang="en-US" sz="2400" dirty="0" smtClean="0"/>
              <a:t>.</a:t>
            </a:r>
          </a:p>
          <a:p>
            <a:pPr>
              <a:lnSpc>
                <a:spcPct val="110000"/>
              </a:lnSpc>
            </a:pPr>
            <a:r>
              <a:rPr lang="en-US" sz="2400" dirty="0" smtClean="0"/>
              <a:t>Make use of engaged pedagogy, align instruction and assessment, build in metacognition and communication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52006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/>
          </p:nvPr>
        </p:nvGraphicFramePr>
        <p:xfrm>
          <a:off x="0" y="314324"/>
          <a:ext cx="9144000" cy="6543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5811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61649"/>
            <a:ext cx="8229600" cy="673100"/>
          </a:xfrm>
        </p:spPr>
        <p:txBody>
          <a:bodyPr/>
          <a:lstStyle/>
          <a:p>
            <a:r>
              <a:rPr lang="en-US" dirty="0" smtClean="0"/>
              <a:t>Tagged </a:t>
            </a:r>
            <a:r>
              <a:rPr lang="en-US" smtClean="0"/>
              <a:t>to support NGSS implementation</a:t>
            </a:r>
            <a:endParaRPr lang="en-US"/>
          </a:p>
        </p:txBody>
      </p:sp>
      <p:sp>
        <p:nvSpPr>
          <p:cNvPr id="4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000" dirty="0"/>
              <a:t>Analyze geoscience data to make the claim that one change to Earth's surface can create feedbacks that cause changes to other Earth systems. </a:t>
            </a:r>
            <a:r>
              <a:rPr lang="en-US" sz="2000" i="1" dirty="0"/>
              <a:t>HS-ESS2.2</a:t>
            </a:r>
            <a:endParaRPr lang="en-US" sz="2000" dirty="0"/>
          </a:p>
          <a:p>
            <a:pPr lvl="0"/>
            <a:r>
              <a:rPr lang="en-US" sz="2000" dirty="0"/>
              <a:t>Construct an explanation based on evidence for how the availability of natural resources, occurrence of natural hazards, and changes in climate have influenced human activity. </a:t>
            </a:r>
            <a:r>
              <a:rPr lang="en-US" sz="2000" i="1" dirty="0"/>
              <a:t>HS-ESS3.1</a:t>
            </a:r>
            <a:endParaRPr lang="en-US" sz="2000" dirty="0"/>
          </a:p>
          <a:p>
            <a:pPr lvl="0"/>
            <a:r>
              <a:rPr lang="en-US" sz="2000" dirty="0"/>
              <a:t>Analyze and interpret data on natural hazards to forecast future catastrophic events and inform the development of technologies to mitigate their effects. </a:t>
            </a:r>
            <a:r>
              <a:rPr lang="en-US" sz="2000" i="1" dirty="0"/>
              <a:t>MS-ESS3.2</a:t>
            </a:r>
            <a:endParaRPr lang="en-US" sz="2000" dirty="0"/>
          </a:p>
          <a:p>
            <a:pPr lvl="0"/>
            <a:r>
              <a:rPr lang="en-US" sz="2000" dirty="0"/>
              <a:t>Evaluate a solution to a complex real-world problem based on prioritized criteria and trade-offs that account for a range of constraints, including cost, safety, reliability, and aesthetics as well as possible social, cultural, and environmental impacts. </a:t>
            </a:r>
            <a:r>
              <a:rPr lang="en-US" sz="2000" i="1" dirty="0"/>
              <a:t>HS-ETS1.3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00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Improve Systems Thinking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0779310"/>
              </p:ext>
            </p:extLst>
          </p:nvPr>
        </p:nvGraphicFramePr>
        <p:xfrm>
          <a:off x="457200" y="1954213"/>
          <a:ext cx="8229600" cy="4416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922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Faculty like and use these materials</a:t>
            </a:r>
            <a:endParaRPr lang="en-US" dirty="0"/>
          </a:p>
        </p:txBody>
      </p:sp>
      <p:pic>
        <p:nvPicPr>
          <p:cNvPr id="4" name="Content Placeholder 3" descr="Untitled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776" y="1953620"/>
            <a:ext cx="4652568" cy="4114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49086" y="1940786"/>
            <a:ext cx="205340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cs typeface="ＭＳ Ｐゴシック" charset="-128"/>
              </a:rPr>
              <a:t>Over 1000 faculty from 701 unique institutions have reported teaching courses that adapted, adopted or were inspired by </a:t>
            </a:r>
            <a:r>
              <a:rPr lang="en-US" dirty="0" err="1">
                <a:cs typeface="ＭＳ Ｐゴシック" charset="-128"/>
              </a:rPr>
              <a:t>InTeGrate</a:t>
            </a:r>
            <a:r>
              <a:rPr lang="en-US" dirty="0">
                <a:cs typeface="ＭＳ Ｐゴシック" charset="-128"/>
              </a:rPr>
              <a:t> materials enrolling in total more than 70,000 students.</a:t>
            </a:r>
            <a:r>
              <a:rPr lang="en-US" i="1" dirty="0">
                <a:cs typeface="ＭＳ Ｐゴシック" charset="-128"/>
              </a:rPr>
              <a:t>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49829" y="2773231"/>
            <a:ext cx="1611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Workshops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/Webinars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72743" y="4921124"/>
            <a:ext cx="1813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4"/>
                </a:solidFill>
              </a:rPr>
              <a:t>Highly Engaged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19630" y="4061373"/>
            <a:ext cx="18261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Implementation </a:t>
            </a:r>
          </a:p>
          <a:p>
            <a:r>
              <a:rPr lang="en-US" dirty="0" smtClean="0">
                <a:solidFill>
                  <a:srgbClr val="92D050"/>
                </a:solidFill>
              </a:rPr>
              <a:t>Programs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42799" y="3532073"/>
            <a:ext cx="1014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Website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04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66341"/>
            <a:ext cx="9144000" cy="6291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82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3100"/>
            <a:ext cx="9144000" cy="550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6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TeGr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21478</TotalTime>
  <Words>419</Words>
  <Application>Microsoft Macintosh PowerPoint</Application>
  <PresentationFormat>On-screen Show (4:3)</PresentationFormat>
  <Paragraphs>40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Calibri</vt:lpstr>
      <vt:lpstr>ＭＳ Ｐゴシック</vt:lpstr>
      <vt:lpstr>Arial</vt:lpstr>
      <vt:lpstr>InTeGrate</vt:lpstr>
      <vt:lpstr>A five-year community effort to improve Earth literacy and build a workforce prepared to tackle environmental and resource issues</vt:lpstr>
      <vt:lpstr>PowerPoint Presentation</vt:lpstr>
      <vt:lpstr>Materials Design Rubric Ensures  All Materials</vt:lpstr>
      <vt:lpstr>PowerPoint Presentation</vt:lpstr>
      <vt:lpstr>Tagged to support NGSS implementation</vt:lpstr>
      <vt:lpstr>Improve Systems Thinking</vt:lpstr>
      <vt:lpstr>Faculty like and use these materials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InTeGRATE-ing Geoscience Learning in Undergraduate Education</dc:title>
  <dc:creator>Carleton User</dc:creator>
  <cp:lastModifiedBy>Cathy Manduca</cp:lastModifiedBy>
  <cp:revision>398</cp:revision>
  <cp:lastPrinted>2015-10-21T13:30:06Z</cp:lastPrinted>
  <dcterms:created xsi:type="dcterms:W3CDTF">2013-04-25T14:27:47Z</dcterms:created>
  <dcterms:modified xsi:type="dcterms:W3CDTF">2017-12-10T19:42:28Z</dcterms:modified>
</cp:coreProperties>
</file>