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256" r:id="rId2"/>
    <p:sldId id="261" r:id="rId3"/>
    <p:sldId id="262" r:id="rId4"/>
    <p:sldId id="270" r:id="rId5"/>
    <p:sldId id="273" r:id="rId6"/>
    <p:sldId id="271" r:id="rId7"/>
    <p:sldId id="260" r:id="rId8"/>
    <p:sldId id="257" r:id="rId9"/>
    <p:sldId id="258" r:id="rId10"/>
    <p:sldId id="263" r:id="rId11"/>
    <p:sldId id="264" r:id="rId12"/>
    <p:sldId id="266" r:id="rId13"/>
    <p:sldId id="265" r:id="rId14"/>
    <p:sldId id="277" r:id="rId15"/>
    <p:sldId id="267" r:id="rId16"/>
    <p:sldId id="275" r:id="rId17"/>
    <p:sldId id="278" r:id="rId18"/>
    <p:sldId id="268" r:id="rId19"/>
    <p:sldId id="276" r:id="rId20"/>
    <p:sldId id="269" r:id="rId21"/>
    <p:sldId id="259" r:id="rId22"/>
    <p:sldId id="279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66"/>
    <a:srgbClr val="FFFF66"/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7787" autoAdjust="0"/>
    <p:restoredTop sz="86991" autoAdjust="0"/>
  </p:normalViewPr>
  <p:slideViewPr>
    <p:cSldViewPr>
      <p:cViewPr varScale="1">
        <p:scale>
          <a:sx n="83" d="100"/>
          <a:sy n="83" d="100"/>
        </p:scale>
        <p:origin x="-848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10244" name="Rectangle 4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8F19FE1-BF7B-DE4B-8D6F-B8B98049B1A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8248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A4DF42C-AD01-1543-8A57-6694D7D52CD1}" type="slidenum">
              <a:rPr lang="en-US"/>
              <a:pPr/>
              <a:t>1</a:t>
            </a:fld>
            <a:endParaRPr lang="en-US"/>
          </a:p>
        </p:txBody>
      </p:sp>
      <p:sp>
        <p:nvSpPr>
          <p:cNvPr id="1126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A26F22-91FB-D442-83B8-100096CF34BC}" type="slidenum">
              <a:rPr lang="en-US"/>
              <a:pPr/>
              <a:t>10</a:t>
            </a:fld>
            <a:endParaRPr lang="en-US"/>
          </a:p>
        </p:txBody>
      </p:sp>
      <p:sp>
        <p:nvSpPr>
          <p:cNvPr id="399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D8CD0D-7364-A648-8E47-E1810E8301BA}" type="slidenum">
              <a:rPr lang="en-US"/>
              <a:pPr/>
              <a:t>11</a:t>
            </a:fld>
            <a:endParaRPr lang="en-US"/>
          </a:p>
        </p:txBody>
      </p:sp>
      <p:sp>
        <p:nvSpPr>
          <p:cNvPr id="409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3AAFC72-7CDE-4E48-AC3D-147F3F3D8102}" type="slidenum">
              <a:rPr lang="en-US"/>
              <a:pPr/>
              <a:t>12</a:t>
            </a:fld>
            <a:endParaRPr lang="en-US"/>
          </a:p>
        </p:txBody>
      </p:sp>
      <p:sp>
        <p:nvSpPr>
          <p:cNvPr id="4301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AF12C9-1469-C34F-9D82-63A85891EA75}" type="slidenum">
              <a:rPr lang="en-US"/>
              <a:pPr/>
              <a:t>13</a:t>
            </a:fld>
            <a:endParaRPr lang="en-US"/>
          </a:p>
        </p:txBody>
      </p:sp>
      <p:sp>
        <p:nvSpPr>
          <p:cNvPr id="41986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94DE8-B8DB-8441-8153-359F3EF8DF7B}" type="slidenum">
              <a:rPr lang="en-US"/>
              <a:pPr/>
              <a:t>14</a:t>
            </a:fld>
            <a:endParaRPr lang="en-US"/>
          </a:p>
        </p:txBody>
      </p:sp>
      <p:sp>
        <p:nvSpPr>
          <p:cNvPr id="6451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E2E618-D2BD-9942-8FAA-819D2C432478}" type="slidenum">
              <a:rPr lang="en-US"/>
              <a:pPr/>
              <a:t>15</a:t>
            </a:fld>
            <a:endParaRPr lang="en-US"/>
          </a:p>
        </p:txBody>
      </p:sp>
      <p:sp>
        <p:nvSpPr>
          <p:cNvPr id="4403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5AE916-3B4F-F546-91AF-F0B124B3EADD}" type="slidenum">
              <a:rPr lang="en-US"/>
              <a:pPr/>
              <a:t>16</a:t>
            </a:fld>
            <a:endParaRPr lang="en-US"/>
          </a:p>
        </p:txBody>
      </p:sp>
      <p:sp>
        <p:nvSpPr>
          <p:cNvPr id="57346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4CEA6EC-150A-0349-A1DA-FB1517A68DEA}" type="slidenum">
              <a:rPr lang="en-US"/>
              <a:pPr/>
              <a:t>18</a:t>
            </a:fld>
            <a:endParaRPr lang="en-US"/>
          </a:p>
        </p:txBody>
      </p:sp>
      <p:sp>
        <p:nvSpPr>
          <p:cNvPr id="4505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AB7BC3B-A1BD-614B-8D12-758A4ABFB1B7}" type="slidenum">
              <a:rPr lang="en-US"/>
              <a:pPr/>
              <a:t>19</a:t>
            </a:fld>
            <a:endParaRPr lang="en-US"/>
          </a:p>
        </p:txBody>
      </p:sp>
      <p:sp>
        <p:nvSpPr>
          <p:cNvPr id="59394" name="Rectangle 2"/>
          <p:cNvSpPr>
            <a:spLocks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1002308-5211-524D-AA78-35175C7A89CF}" type="slidenum">
              <a:rPr lang="en-US"/>
              <a:pPr/>
              <a:t>20</a:t>
            </a:fld>
            <a:endParaRPr lang="en-US"/>
          </a:p>
        </p:txBody>
      </p:sp>
      <p:sp>
        <p:nvSpPr>
          <p:cNvPr id="4608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ACEFF62-5BF6-1945-877C-265FED3D6B66}" type="slidenum">
              <a:rPr lang="en-US"/>
              <a:pPr/>
              <a:t>2</a:t>
            </a:fld>
            <a:endParaRPr lang="en-US"/>
          </a:p>
        </p:txBody>
      </p:sp>
      <p:sp>
        <p:nvSpPr>
          <p:cNvPr id="37890" name="Rectangle 1026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7891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6EF28B1-D804-8D4D-95F8-18C8067550E2}" type="slidenum">
              <a:rPr lang="en-US"/>
              <a:pPr/>
              <a:t>21</a:t>
            </a:fld>
            <a:endParaRPr lang="en-US"/>
          </a:p>
        </p:txBody>
      </p:sp>
      <p:sp>
        <p:nvSpPr>
          <p:cNvPr id="1433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F443604-F240-854E-9F70-5A4E50303B7D}" type="slidenum">
              <a:rPr lang="en-US"/>
              <a:pPr/>
              <a:t>3</a:t>
            </a:fld>
            <a:endParaRPr lang="en-US"/>
          </a:p>
        </p:txBody>
      </p:sp>
      <p:sp>
        <p:nvSpPr>
          <p:cNvPr id="38914" name="Rectangle 1026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5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570C42-A375-6F42-BD28-E50C17BFFA59}" type="slidenum">
              <a:rPr lang="en-US"/>
              <a:pPr/>
              <a:t>4</a:t>
            </a:fld>
            <a:endParaRPr lang="en-US"/>
          </a:p>
        </p:txBody>
      </p:sp>
      <p:sp>
        <p:nvSpPr>
          <p:cNvPr id="36866" name="Rectangle 1026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6867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D347C-48BE-C64E-B362-B828C5E6355A}" type="slidenum">
              <a:rPr lang="en-US"/>
              <a:pPr/>
              <a:t>5</a:t>
            </a:fld>
            <a:endParaRPr lang="en-US"/>
          </a:p>
        </p:txBody>
      </p:sp>
      <p:sp>
        <p:nvSpPr>
          <p:cNvPr id="60418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94E6F8-2CDD-FA48-AF48-CB4623A614F9}" type="slidenum">
              <a:rPr lang="en-US"/>
              <a:pPr/>
              <a:t>6</a:t>
            </a:fld>
            <a:endParaRPr lang="en-US"/>
          </a:p>
        </p:txBody>
      </p:sp>
      <p:sp>
        <p:nvSpPr>
          <p:cNvPr id="6144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7F6F6-D3ED-3B49-9217-CEFE8C2523B6}" type="slidenum">
              <a:rPr lang="en-US"/>
              <a:pPr/>
              <a:t>7</a:t>
            </a:fld>
            <a:endParaRPr lang="en-US"/>
          </a:p>
        </p:txBody>
      </p:sp>
      <p:sp>
        <p:nvSpPr>
          <p:cNvPr id="15362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A0CEEF-7AA6-024B-B728-9506FDA7E101}" type="slidenum">
              <a:rPr lang="en-US"/>
              <a:pPr/>
              <a:t>8</a:t>
            </a:fld>
            <a:endParaRPr lang="en-US"/>
          </a:p>
        </p:txBody>
      </p:sp>
      <p:sp>
        <p:nvSpPr>
          <p:cNvPr id="12290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BD3888-542F-7849-8EB1-D74E1284BA4A}" type="slidenum">
              <a:rPr lang="en-US"/>
              <a:pPr/>
              <a:t>9</a:t>
            </a:fld>
            <a:endParaRPr lang="en-US"/>
          </a:p>
        </p:txBody>
      </p:sp>
      <p:sp>
        <p:nvSpPr>
          <p:cNvPr id="13314" name="Rectangle 2"/>
          <p:cNvSpPr>
            <a:spLocks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10B90D6D-BAF4-5D4C-8907-CE868CA4154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93C32C-437C-8F44-86EC-CD3C408A223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567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E52383-F3A2-6149-BA53-DE7AF409D7C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601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6438F8-C20F-7240-8D67-A5861245266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810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02D8A0-565B-F941-BF7E-F4E8E03012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3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5812A2-EA0B-294D-BD03-4C79311E1C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618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260AA-90A2-0F49-B79B-97083AAE762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837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414586-4B79-8849-8703-9038F84465B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537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3B4D26-D018-EB4E-A5DD-32DC122D963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422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8630666-8265-5247-83EC-B79D905877C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47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C8137-10BC-9244-8885-1D74A345C50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463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>
            <a:outerShdw blurRad="63500" algn="ctr" rotWithShape="0">
              <a:srgbClr val="000000">
                <a:alpha val="7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fld id="{BB6AF6B4-41D9-A94F-BAB4-F1E749A34DEA}" type="slidenum">
              <a:rPr lang="en-US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rgbClr val="CC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FFFF66"/>
        </a:buClr>
        <a:buFont typeface="Wingdings" charset="0"/>
        <a:buChar char="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4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447800"/>
            <a:ext cx="7772400" cy="1143000"/>
          </a:xfrm>
        </p:spPr>
        <p:txBody>
          <a:bodyPr/>
          <a:lstStyle/>
          <a:p>
            <a:r>
              <a:rPr lang="en-US"/>
              <a:t>Using data from the Experimental Earthscape Facility (Jurassic tank) to visualize basin-scale stratigraphic architecture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91000"/>
            <a:ext cx="6400800" cy="1752600"/>
          </a:xfrm>
        </p:spPr>
        <p:txBody>
          <a:bodyPr/>
          <a:lstStyle/>
          <a:p>
            <a:r>
              <a:rPr lang="en-US"/>
              <a:t>Tom Hickson</a:t>
            </a:r>
          </a:p>
          <a:p>
            <a:r>
              <a:rPr lang="en-US"/>
              <a:t>University of St. Thomas</a:t>
            </a:r>
          </a:p>
          <a:p>
            <a:r>
              <a:rPr lang="en-US"/>
              <a:t>St. Paul, MN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use a physical model?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All boundary conditions are known</a:t>
            </a:r>
          </a:p>
          <a:p>
            <a:r>
              <a:rPr lang="en-US"/>
              <a:t>Perfect </a:t>
            </a:r>
            <a:r>
              <a:rPr lang="ja-JP" altLang="en-US"/>
              <a:t>‘</a:t>
            </a:r>
            <a:r>
              <a:rPr lang="en-US"/>
              <a:t>exposure</a:t>
            </a:r>
            <a:r>
              <a:rPr lang="ja-JP" altLang="en-US"/>
              <a:t>’</a:t>
            </a:r>
            <a:endParaRPr lang="en-US"/>
          </a:p>
          <a:p>
            <a:r>
              <a:rPr lang="en-US"/>
              <a:t>A much more simple system</a:t>
            </a:r>
          </a:p>
          <a:p>
            <a:r>
              <a:rPr lang="en-US"/>
              <a:t>Can see the whole basin fill</a:t>
            </a:r>
          </a:p>
          <a:p>
            <a:r>
              <a:rPr lang="en-US"/>
              <a:t>Allows students some freedom to imagine…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Why </a:t>
            </a:r>
            <a:r>
              <a:rPr lang="en-US" i="1"/>
              <a:t>not</a:t>
            </a:r>
            <a:r>
              <a:rPr lang="en-US"/>
              <a:t> use a physical model?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 bit detached from a real-world example</a:t>
            </a:r>
          </a:p>
          <a:p>
            <a:r>
              <a:rPr lang="en-US"/>
              <a:t>Have to overcome the </a:t>
            </a:r>
            <a:r>
              <a:rPr lang="ja-JP" altLang="en-US"/>
              <a:t>‘</a:t>
            </a:r>
            <a:r>
              <a:rPr lang="en-US"/>
              <a:t>strangeness</a:t>
            </a:r>
            <a:r>
              <a:rPr lang="ja-JP" altLang="en-US"/>
              <a:t>’</a:t>
            </a:r>
            <a:r>
              <a:rPr lang="en-US"/>
              <a:t> of sand and coal</a:t>
            </a:r>
          </a:p>
          <a:p>
            <a:r>
              <a:rPr lang="en-US"/>
              <a:t>They really need to understand how the experiment worked in some detail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626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Jurassic Tank Project</a:t>
            </a:r>
          </a:p>
        </p:txBody>
      </p:sp>
      <p:sp>
        <p:nvSpPr>
          <p:cNvPr id="26627" name="Rectangle 1027"/>
          <p:cNvSpPr>
            <a:spLocks noGrp="1" noChangeArrowheads="1"/>
          </p:cNvSpPr>
          <p:nvPr>
            <p:ph type="body" idx="1"/>
          </p:nvPr>
        </p:nvSpPr>
        <p:spPr>
          <a:xfrm>
            <a:off x="685800" y="1143000"/>
            <a:ext cx="7772400" cy="4114800"/>
          </a:xfrm>
        </p:spPr>
        <p:txBody>
          <a:bodyPr/>
          <a:lstStyle/>
          <a:p>
            <a:r>
              <a:rPr lang="en-US" dirty="0"/>
              <a:t>Given an image of the deposit and asked to do three </a:t>
            </a:r>
            <a:r>
              <a:rPr lang="en-US" dirty="0" smtClean="0"/>
              <a:t>things</a:t>
            </a:r>
          </a:p>
          <a:p>
            <a:r>
              <a:rPr lang="en-US" dirty="0" smtClean="0"/>
              <a:t>Start with an exercise using the desktop delta (on SERC site) and a complimentary correlation exercise from SERC.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886200"/>
            <a:ext cx="4572000" cy="265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Jurassic Tank Project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3-week long final project</a:t>
            </a:r>
          </a:p>
          <a:p>
            <a:r>
              <a:rPr lang="en-US"/>
              <a:t>Very little lecturing on my part</a:t>
            </a:r>
          </a:p>
          <a:p>
            <a:r>
              <a:rPr lang="en-US"/>
              <a:t>I act as a facilitator</a:t>
            </a:r>
          </a:p>
          <a:p>
            <a:r>
              <a:rPr lang="en-US"/>
              <a:t>Final product is a poster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34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98500"/>
            <a:ext cx="9144000" cy="54480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task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/>
              <a:t>Infer what real-world depositional environments the deposit could represent.</a:t>
            </a:r>
          </a:p>
          <a:p>
            <a:r>
              <a:rPr lang="en-US" sz="2800"/>
              <a:t>Find pictures of these environments</a:t>
            </a:r>
          </a:p>
          <a:p>
            <a:r>
              <a:rPr lang="en-US" sz="2800"/>
              <a:t>Understand facies and processes associated with these environments</a:t>
            </a:r>
          </a:p>
          <a:p>
            <a:r>
              <a:rPr lang="en-US" sz="2800"/>
              <a:t>Map these dep environments onto an image of the </a:t>
            </a:r>
            <a:r>
              <a:rPr lang="ja-JP" altLang="en-US" sz="2800"/>
              <a:t>‘</a:t>
            </a:r>
            <a:r>
              <a:rPr lang="en-US" sz="2800"/>
              <a:t>outcrop</a:t>
            </a:r>
            <a:r>
              <a:rPr lang="ja-JP" altLang="en-US" sz="2800"/>
              <a:t>’</a:t>
            </a:r>
            <a:endParaRPr lang="en-US" sz="2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-5029200"/>
            <a:ext cx="18885218" cy="1125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62600" y="-3429000"/>
            <a:ext cx="15837282" cy="94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7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Second task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Construct three measured sections through the deposit that have facies representative of the dep environments they</a:t>
            </a:r>
            <a:r>
              <a:rPr lang="ja-JP" altLang="en-US"/>
              <a:t>’</a:t>
            </a:r>
            <a:r>
              <a:rPr lang="en-US"/>
              <a:t>ve mapped/chosen</a:t>
            </a:r>
          </a:p>
          <a:p>
            <a:r>
              <a:rPr lang="en-US"/>
              <a:t>Must use textbooks and other sources to figure out what facies are typical of different dep envts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34000" y="-304800"/>
            <a:ext cx="15163800" cy="90347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First, my bias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For the purposes of an undergrad sed geo course, I view sequence stratigraphy as [merely?] an extension of Walther</a:t>
            </a:r>
            <a:r>
              <a:rPr lang="ja-JP" altLang="en-US" sz="2800"/>
              <a:t>’</a:t>
            </a:r>
            <a:r>
              <a:rPr lang="en-US" sz="2800"/>
              <a:t>s Law, with a great deal of terminology attached</a:t>
            </a:r>
          </a:p>
          <a:p>
            <a:pPr>
              <a:lnSpc>
                <a:spcPct val="90000"/>
              </a:lnSpc>
            </a:pPr>
            <a:r>
              <a:rPr lang="en-US" sz="2800"/>
              <a:t> I don</a:t>
            </a:r>
            <a:r>
              <a:rPr lang="ja-JP" altLang="en-US" sz="2800"/>
              <a:t>’</a:t>
            </a:r>
            <a:r>
              <a:rPr lang="en-US" sz="2800"/>
              <a:t>t de-value its utility, I just think that students don</a:t>
            </a:r>
            <a:r>
              <a:rPr lang="ja-JP" altLang="en-US" sz="2800"/>
              <a:t>’</a:t>
            </a:r>
            <a:r>
              <a:rPr lang="en-US" sz="2800"/>
              <a:t>t need the terminological details</a:t>
            </a:r>
          </a:p>
          <a:p>
            <a:pPr>
              <a:lnSpc>
                <a:spcPct val="90000"/>
              </a:lnSpc>
            </a:pPr>
            <a:r>
              <a:rPr lang="en-US" sz="2800"/>
              <a:t>To me, interpreting stratigraphy, correlating sections, and understanding basin architecture is all about…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Third task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Interpret the deposit in terms of a change in one of the variables of the trinity…</a:t>
            </a:r>
          </a:p>
          <a:p>
            <a:r>
              <a:rPr lang="en-US"/>
              <a:t>Must choose one</a:t>
            </a:r>
          </a:p>
          <a:p>
            <a:r>
              <a:rPr lang="en-US"/>
              <a:t>They know we changed only one, but they don</a:t>
            </a:r>
            <a:r>
              <a:rPr lang="ja-JP" altLang="en-US"/>
              <a:t>’</a:t>
            </a:r>
            <a:r>
              <a:rPr lang="en-US"/>
              <a:t>t know which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-381000"/>
            <a:ext cx="18885218" cy="1125197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XES Runs</a:t>
            </a:r>
            <a:br>
              <a:rPr lang="en-US" dirty="0" smtClean="0"/>
            </a:br>
            <a:r>
              <a:rPr lang="en-US" sz="2400" dirty="0" smtClean="0"/>
              <a:t>https://</a:t>
            </a:r>
            <a:r>
              <a:rPr lang="en-US" sz="2400" dirty="0" err="1" smtClean="0"/>
              <a:t>repository.nced.umn.edu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752600"/>
            <a:ext cx="8534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800" dirty="0" smtClean="0"/>
              <a:t>XES_1996_1/	Prototype run in a small, 10 funnel (cell) basin.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XES_1999_1/	First run in large tank; tests of LAB models.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XES_2001_1</a:t>
            </a:r>
            <a:r>
              <a:rPr lang="en-US" sz="1800" dirty="0"/>
              <a:t>/	Mini-basin filling with </a:t>
            </a:r>
            <a:r>
              <a:rPr lang="en-US" sz="1800" dirty="0" err="1"/>
              <a:t>sed</a:t>
            </a:r>
            <a:r>
              <a:rPr lang="en-US" sz="1800" dirty="0"/>
              <a:t>/</a:t>
            </a:r>
            <a:r>
              <a:rPr lang="en-US" sz="1800" dirty="0" err="1"/>
              <a:t>grav</a:t>
            </a:r>
            <a:r>
              <a:rPr lang="en-US" sz="1800" dirty="0"/>
              <a:t> flows.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XES_2002_1</a:t>
            </a:r>
            <a:r>
              <a:rPr lang="en-US" sz="1800" dirty="0"/>
              <a:t>/	Superimposed base level change, axisymmetric feed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XES_2005_1</a:t>
            </a:r>
            <a:r>
              <a:rPr lang="en-US" sz="1800" dirty="0"/>
              <a:t>/	Normal fault-bounded, hanging wall basin (basin membrane failure)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XES_2006_1</a:t>
            </a:r>
            <a:r>
              <a:rPr lang="en-US" sz="1800" dirty="0"/>
              <a:t>/	Interacting alluvial fans and changing subsidence</a:t>
            </a:r>
          </a:p>
          <a:p>
            <a:pPr>
              <a:spcAft>
                <a:spcPts val="1800"/>
              </a:spcAft>
            </a:pPr>
            <a:r>
              <a:rPr lang="en-US" sz="1800" dirty="0" smtClean="0"/>
              <a:t>XES_2008_1</a:t>
            </a:r>
            <a:r>
              <a:rPr lang="en-US" sz="1800" dirty="0"/>
              <a:t>/ </a:t>
            </a:r>
            <a:r>
              <a:rPr lang="en-US" sz="1800" dirty="0" smtClean="0"/>
              <a:t>Normal </a:t>
            </a:r>
            <a:r>
              <a:rPr lang="en-US" sz="1800" dirty="0"/>
              <a:t>fault-bounded, hanging wall </a:t>
            </a:r>
            <a:r>
              <a:rPr lang="en-US" sz="1800" dirty="0" smtClean="0"/>
              <a:t>basin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843154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ja-JP" altLang="en-US"/>
              <a:t>‘</a:t>
            </a:r>
            <a:r>
              <a:rPr lang="en-US"/>
              <a:t>trinity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Sign and rate of change of sediment and water supply</a:t>
            </a:r>
          </a:p>
          <a:p>
            <a:r>
              <a:rPr lang="en-US"/>
              <a:t>Sign and rate of base level change</a:t>
            </a:r>
          </a:p>
          <a:p>
            <a:r>
              <a:rPr lang="en-US"/>
              <a:t>Uplift or subsidence rate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</a:t>
            </a:r>
            <a:r>
              <a:rPr lang="ja-JP" altLang="en-US"/>
              <a:t>‘</a:t>
            </a:r>
            <a:r>
              <a:rPr lang="en-US"/>
              <a:t>problem</a:t>
            </a:r>
            <a:r>
              <a:rPr lang="ja-JP" altLang="en-US"/>
              <a:t>’</a:t>
            </a:r>
            <a:endParaRPr lang="en-US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Tough for students to really grasp Walther</a:t>
            </a:r>
            <a:r>
              <a:rPr lang="ja-JP" altLang="en-US" sz="2800"/>
              <a:t>’</a:t>
            </a:r>
            <a:r>
              <a:rPr lang="en-US" sz="2800"/>
              <a:t>s Law and how the </a:t>
            </a:r>
            <a:r>
              <a:rPr lang="ja-JP" altLang="en-US" sz="2800"/>
              <a:t>‘</a:t>
            </a:r>
            <a:r>
              <a:rPr lang="en-US" sz="2800"/>
              <a:t>trinity</a:t>
            </a:r>
            <a:r>
              <a:rPr lang="ja-JP" altLang="en-US" sz="2800"/>
              <a:t>’</a:t>
            </a:r>
            <a:r>
              <a:rPr lang="en-US" sz="2800"/>
              <a:t> result in facies shifts</a:t>
            </a:r>
          </a:p>
          <a:p>
            <a:pPr>
              <a:lnSpc>
                <a:spcPct val="90000"/>
              </a:lnSpc>
            </a:pPr>
            <a:r>
              <a:rPr lang="en-US" sz="2800"/>
              <a:t>Sequence boundaries, parasequences, flooding surfaces, etc seem fairly abstract without seeing them in their totality</a:t>
            </a:r>
          </a:p>
          <a:p>
            <a:pPr>
              <a:lnSpc>
                <a:spcPct val="90000"/>
              </a:lnSpc>
            </a:pPr>
            <a:r>
              <a:rPr lang="en-US" sz="2800"/>
              <a:t>Could I devise a way for students to really understand the big picture, but not get caught up in the details of, say, the Book Cliffs?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I use a physical model and experimental stratigraphy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/>
              <a:t>The Experimental EarthScape Facility (Jurassic Tank)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114300"/>
            <a:ext cx="4268787" cy="659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438" y="228600"/>
            <a:ext cx="3357562" cy="64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 dirty="0"/>
              <a:t>What an experiment would like you to you…</a:t>
            </a:r>
          </a:p>
        </p:txBody>
      </p:sp>
      <p:pic>
        <p:nvPicPr>
          <p:cNvPr id="2" name="movie overhead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7800" y="1828800"/>
            <a:ext cx="5907156" cy="42457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981200"/>
            <a:ext cx="1756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2002 run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Deposit fly-through</a:t>
            </a:r>
          </a:p>
        </p:txBody>
      </p:sp>
      <p:pic>
        <p:nvPicPr>
          <p:cNvPr id="2" name="All_Dips_B&amp;W (Converted)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2308225"/>
            <a:ext cx="9144000" cy="2239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/>
              <a:t>One </a:t>
            </a:r>
            <a:r>
              <a:rPr lang="en-US" dirty="0" smtClean="0"/>
              <a:t>slice from </a:t>
            </a:r>
            <a:r>
              <a:rPr lang="en-US" dirty="0"/>
              <a:t>the centerline</a:t>
            </a:r>
          </a:p>
        </p:txBody>
      </p:sp>
      <p:pic>
        <p:nvPicPr>
          <p:cNvPr id="2" name="Picture 1" descr="slice lo re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8700"/>
            <a:ext cx="9144000" cy="2247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lumns">
  <a:themeElements>
    <a:clrScheme name="Columns 1">
      <a:dk1>
        <a:srgbClr val="000066"/>
      </a:dk1>
      <a:lt1>
        <a:srgbClr val="FFFFFF"/>
      </a:lt1>
      <a:dk2>
        <a:srgbClr val="5E6DA4"/>
      </a:dk2>
      <a:lt2>
        <a:srgbClr val="FFFFFF"/>
      </a:lt2>
      <a:accent1>
        <a:srgbClr val="6666FF"/>
      </a:accent1>
      <a:accent2>
        <a:srgbClr val="9999FF"/>
      </a:accent2>
      <a:accent3>
        <a:srgbClr val="B6BACF"/>
      </a:accent3>
      <a:accent4>
        <a:srgbClr val="DADADA"/>
      </a:accent4>
      <a:accent5>
        <a:srgbClr val="B8B8FF"/>
      </a:accent5>
      <a:accent6>
        <a:srgbClr val="8A8AE7"/>
      </a:accent6>
      <a:hlink>
        <a:srgbClr val="FF3300"/>
      </a:hlink>
      <a:folHlink>
        <a:srgbClr val="FF9900"/>
      </a:folHlink>
    </a:clrScheme>
    <a:fontScheme name="Columns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Verdana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Columns 1">
        <a:dk1>
          <a:srgbClr val="000066"/>
        </a:dk1>
        <a:lt1>
          <a:srgbClr val="FFFFFF"/>
        </a:lt1>
        <a:dk2>
          <a:srgbClr val="5E6DA4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BAC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2">
        <a:dk1>
          <a:srgbClr val="003366"/>
        </a:dk1>
        <a:lt1>
          <a:srgbClr val="FFFFFF"/>
        </a:lt1>
        <a:dk2>
          <a:srgbClr val="5E6DA4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6BACF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lumns 3">
        <a:dk1>
          <a:srgbClr val="000000"/>
        </a:dk1>
        <a:lt1>
          <a:srgbClr val="FFFFFF"/>
        </a:lt1>
        <a:dk2>
          <a:srgbClr val="5E6DA4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6BACF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2004:Templates:Presentations:Designs:Columns</Template>
  <TotalTime>252</TotalTime>
  <Words>501</Words>
  <Application>Microsoft Macintosh PowerPoint</Application>
  <PresentationFormat>On-screen Show (4:3)</PresentationFormat>
  <Paragraphs>80</Paragraphs>
  <Slides>22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Verdana</vt:lpstr>
      <vt:lpstr>ＭＳ Ｐゴシック</vt:lpstr>
      <vt:lpstr>Wingdings</vt:lpstr>
      <vt:lpstr>Columns</vt:lpstr>
      <vt:lpstr>Using data from the Experimental Earthscape Facility (Jurassic tank) to visualize basin-scale stratigraphic architecture</vt:lpstr>
      <vt:lpstr>First, my bias</vt:lpstr>
      <vt:lpstr>The ‘trinity’</vt:lpstr>
      <vt:lpstr>The ‘problem’</vt:lpstr>
      <vt:lpstr>I use a physical model and experimental stratigraphy</vt:lpstr>
      <vt:lpstr>PowerPoint Presentation</vt:lpstr>
      <vt:lpstr>What an experiment would like you to you…</vt:lpstr>
      <vt:lpstr>Deposit fly-through</vt:lpstr>
      <vt:lpstr>One slice from the centerline</vt:lpstr>
      <vt:lpstr>Why use a physical model?</vt:lpstr>
      <vt:lpstr>Why not use a physical model?</vt:lpstr>
      <vt:lpstr>Jurassic Tank Project</vt:lpstr>
      <vt:lpstr>Jurassic Tank Project</vt:lpstr>
      <vt:lpstr>PowerPoint Presentation</vt:lpstr>
      <vt:lpstr>First task</vt:lpstr>
      <vt:lpstr>PowerPoint Presentation</vt:lpstr>
      <vt:lpstr>PowerPoint Presentation</vt:lpstr>
      <vt:lpstr>Second task</vt:lpstr>
      <vt:lpstr>PowerPoint Presentation</vt:lpstr>
      <vt:lpstr>Third task</vt:lpstr>
      <vt:lpstr>PowerPoint Presentation</vt:lpstr>
      <vt:lpstr>XES Runs https://repository.nced.umn.edu</vt:lpstr>
    </vt:vector>
  </TitlesOfParts>
  <Manager/>
  <Company>University of St. Thomas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Using data from the Experimental Earthscape Facility (Jurassic tank) to visualize basin-scale stratigraphic architecture</dc:title>
  <dc:subject/>
  <dc:creator>Hickson/Lamb Geology</dc:creator>
  <cp:keywords/>
  <dc:description/>
  <cp:lastModifiedBy>tahickson</cp:lastModifiedBy>
  <cp:revision>24</cp:revision>
  <cp:lastPrinted>1904-01-01T00:00:00Z</cp:lastPrinted>
  <dcterms:created xsi:type="dcterms:W3CDTF">2006-07-09T14:53:09Z</dcterms:created>
  <dcterms:modified xsi:type="dcterms:W3CDTF">2014-06-19T16:16:11Z</dcterms:modified>
  <cp:category/>
</cp:coreProperties>
</file>