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8" r:id="rId2"/>
    <p:sldMasterId id="2147483683" r:id="rId3"/>
    <p:sldMasterId id="2147483689" r:id="rId4"/>
  </p:sldMasterIdLst>
  <p:notesMasterIdLst>
    <p:notesMasterId r:id="rId31"/>
  </p:notesMasterIdLst>
  <p:handoutMasterIdLst>
    <p:handoutMasterId r:id="rId32"/>
  </p:handoutMasterIdLst>
  <p:sldIdLst>
    <p:sldId id="267" r:id="rId5"/>
    <p:sldId id="438" r:id="rId6"/>
    <p:sldId id="408" r:id="rId7"/>
    <p:sldId id="404" r:id="rId8"/>
    <p:sldId id="433" r:id="rId9"/>
    <p:sldId id="422" r:id="rId10"/>
    <p:sldId id="431" r:id="rId11"/>
    <p:sldId id="437" r:id="rId12"/>
    <p:sldId id="425" r:id="rId13"/>
    <p:sldId id="413" r:id="rId14"/>
    <p:sldId id="268" r:id="rId15"/>
    <p:sldId id="418" r:id="rId16"/>
    <p:sldId id="443" r:id="rId17"/>
    <p:sldId id="442" r:id="rId18"/>
    <p:sldId id="447" r:id="rId19"/>
    <p:sldId id="445" r:id="rId20"/>
    <p:sldId id="446" r:id="rId21"/>
    <p:sldId id="430" r:id="rId22"/>
    <p:sldId id="439" r:id="rId23"/>
    <p:sldId id="440" r:id="rId24"/>
    <p:sldId id="441" r:id="rId25"/>
    <p:sldId id="434" r:id="rId26"/>
    <p:sldId id="435" r:id="rId27"/>
    <p:sldId id="415" r:id="rId28"/>
    <p:sldId id="436" r:id="rId29"/>
    <p:sldId id="39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ol modee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AD"/>
    <a:srgbClr val="C04F57"/>
    <a:srgbClr val="3060BF"/>
    <a:srgbClr val="457ABE"/>
    <a:srgbClr val="009FD8"/>
    <a:srgbClr val="2BF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3" autoAdjust="0"/>
    <p:restoredTop sz="74359" autoAdjust="0"/>
  </p:normalViewPr>
  <p:slideViewPr>
    <p:cSldViewPr snapToGrid="0">
      <p:cViewPr varScale="1">
        <p:scale>
          <a:sx n="74" d="100"/>
          <a:sy n="74" d="100"/>
        </p:scale>
        <p:origin x="1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5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44CF61-8393-4626-AB16-9E006CE2AFE6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420F3F-0BCE-4505-B06A-16845361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6C34E9-9B22-497D-9008-A238199B83D0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DF3FEC-E356-41B7-AA43-2C96008E8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 Slides #1-7 from 4:00-4:15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Kerry slides # 9-11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4:15-4:20 Evidenced-Based Instruction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F3FEC-E356-41B7-AA43-2C96008E8F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53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62287d3b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g5462287d3b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Kerry slides # 9-11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4:15-4:20 Evidenced-Based Instruction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96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Noah 4:20-4:25 Teaching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Noah 4:20-4:25 Teaching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6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55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02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Kerry 4:25-4:30 Workforce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47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 Slides #1-7 from 4:00-4:15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3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4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8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Noah 4:30-4:40 moderates a discussion across the three themes.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9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Ann- Big Picture Goals and Actions. Next Steps  4:40-4:45 </a:t>
            </a:r>
          </a:p>
          <a:p>
            <a:r>
              <a:rPr lang="en-US" dirty="0"/>
              <a:t>Where the RT is going conceptually.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Ann- Big Picture Goals and Actions. Next Steps  4:40-4:45 </a:t>
            </a:r>
          </a:p>
          <a:p>
            <a:r>
              <a:rPr lang="en-US" dirty="0"/>
              <a:t>In addition to continued effort by the work groups we have some specific presentations and events coming up. </a:t>
            </a:r>
          </a:p>
          <a:p>
            <a:r>
              <a:rPr lang="en-US" dirty="0"/>
              <a:t>Priority areas 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Access and Equity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71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from participants 4:45-4:55  </a:t>
            </a:r>
          </a:p>
          <a:p>
            <a:endParaRPr lang="en-US" dirty="0"/>
          </a:p>
          <a:p>
            <a:r>
              <a:rPr lang="en-US" dirty="0"/>
              <a:t>Have questions in reserve in case audience needs prompting:</a:t>
            </a:r>
          </a:p>
          <a:p>
            <a:r>
              <a:rPr lang="en-US" dirty="0"/>
              <a:t>1 What are your thoughts about how workplace needs will impact undergraduate STEM education?</a:t>
            </a:r>
          </a:p>
          <a:p>
            <a:r>
              <a:rPr lang="en-US" dirty="0"/>
              <a:t>2 Where will learning take place?</a:t>
            </a:r>
          </a:p>
          <a:p>
            <a:r>
              <a:rPr lang="en-US" dirty="0"/>
              <a:t>3 How will technology </a:t>
            </a:r>
            <a:r>
              <a:rPr lang="en-US"/>
              <a:t>change education?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91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Webinar evaluation from ASCN last few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Experts from academia, government, and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Community colleges, Minority serving institutions, small colleges, large universities.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Biology, Chemistry, Physics, Mathematics, Engineering.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Faculty and administrators.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Higher Education and Systemic Change.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Representatives of national groups and organizations active in improving undergraduate STEM education.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can we help increase use of evidence based inclusive approaches to instruction today?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levers are available to spur change?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can we measure the frequency or quality of evidence based inclusive approaches to instruction?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can we apply these approaches in new settings? Online? In certificate programs? In training given by industry? In new settings we can’t yet fully envision?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 Slides #1-8 from 4:00-4:15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 Slides #1-7 from 4:00-4:15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8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Ann  Slides #1-7 from 4:00-4:15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F3FEC-E356-41B7-AA43-2C96008E8F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5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Kerry slides # 9-11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4:15-4:20 Evidenced-Based Instruction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F3FEC-E356-41B7-AA43-2C96008E8F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0767 PPT 2017_16x9_orbits title_1920x108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49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90482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189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378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566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754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03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9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7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61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orbits title_2400x18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48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707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0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36001"/>
            <a:ext cx="8459369" cy="420029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09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orbits title_2400x18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48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707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21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113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534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193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990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ivisi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orbits title_2400x18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35048"/>
            <a:ext cx="8229600" cy="244060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19707"/>
            <a:ext cx="9144000" cy="492323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1pPr>
            <a:lvl2pPr marL="4572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2pPr>
            <a:lvl3pPr marL="9144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3pPr>
            <a:lvl4pPr marL="13716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4pPr>
            <a:lvl5pPr marL="1828800" indent="0" algn="ctr">
              <a:buFontTx/>
              <a:buNone/>
              <a:defRPr sz="2200" cap="all">
                <a:solidFill>
                  <a:srgbClr val="3A85B3"/>
                </a:solidFill>
                <a:latin typeface="Tw Cen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569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04603"/>
            <a:ext cx="8459369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394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60" y="1504603"/>
            <a:ext cx="4118076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696691" y="1504603"/>
            <a:ext cx="4108537" cy="42316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6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28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61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1536001"/>
            <a:ext cx="4002942" cy="420029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802401" y="1536001"/>
            <a:ext cx="4002827" cy="420029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42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529618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42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95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A918-3ACF-C648-95BC-C52CB9BE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4827-2B88-0E45-86FD-1141E90A6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03EE-D6C6-934D-B14C-45867FB8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6B69-5A73-2C4D-AFFD-A22ACC3627B1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4CACE-B0AF-2C4B-804E-0397D4BC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398CA-0C88-6D4C-825B-2C4B5390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988C-C268-4A4A-9C49-65EAAC355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030767 PPT 2017_16x9_basic secondary_1920px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1052"/>
            <a:ext cx="9144000" cy="9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6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95" r:id="rId5"/>
    <p:sldLayoutId id="2147483696" r:id="rId6"/>
    <p:sldLayoutId id="214748369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98A5-0B85-4947-80FC-00BED8B2A01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F911-0ECD-40CF-B3C6-946E4CBD1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basic secondary_2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9330"/>
            <a:ext cx="9144000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0767 PPT 2017_4x3_basic secondary_24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9330"/>
            <a:ext cx="9144000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ebuchet MS"/>
          <a:ea typeface="Geneva" charset="0"/>
          <a:cs typeface="Trebuchet M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charset="0"/>
          <a:ea typeface="Geneva" charset="0"/>
          <a:cs typeface="Genev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(null)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as.edu/BOS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kbrenner@na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LisZh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496" y="1503743"/>
            <a:ext cx="9144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cap="all" dirty="0">
                <a:solidFill>
                  <a:schemeClr val="bg1"/>
                </a:solidFill>
                <a:latin typeface="Trebuchet MS" panose="020B0603020202020204" pitchFamily="34" charset="0"/>
              </a:rPr>
              <a:t>Board on Science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8089" y="4271193"/>
            <a:ext cx="564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Sponsors: W.M. Keck Foundation </a:t>
            </a:r>
          </a:p>
          <a:p>
            <a:pPr algn="ctr"/>
            <a:r>
              <a:rPr lang="en-US" dirty="0">
                <a:latin typeface="Trebuchet MS" panose="020B0603020202020204" pitchFamily="34" charset="0"/>
              </a:rPr>
              <a:t>Educational Testing Service</a:t>
            </a:r>
          </a:p>
          <a:p>
            <a:pPr algn="ctr"/>
            <a:r>
              <a:rPr lang="en-US" dirty="0">
                <a:latin typeface="Trebuchet MS" panose="020B0603020202020204" pitchFamily="34" charset="0"/>
              </a:rPr>
              <a:t>National Science Foundation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1758" y="1757450"/>
            <a:ext cx="8800484" cy="18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</a:rPr>
              <a:t>Roundtable on Systemic Change in Undergraduate STEM Education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Board on Science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F32D9-D223-4045-B6D2-D17DC1A86240}"/>
              </a:ext>
            </a:extLst>
          </p:cNvPr>
          <p:cNvSpPr txBox="1"/>
          <p:nvPr/>
        </p:nvSpPr>
        <p:spPr>
          <a:xfrm>
            <a:off x="3590365" y="3506824"/>
            <a:ext cx="260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rebuchet MS" panose="020B0703020202090204" pitchFamily="34" charset="0"/>
              </a:rPr>
              <a:t>ASCN Webinar</a:t>
            </a:r>
          </a:p>
          <a:p>
            <a:pPr algn="ctr"/>
            <a:r>
              <a:rPr lang="en-US" b="1" dirty="0">
                <a:latin typeface="Trebuchet MS" panose="020B0703020202090204" pitchFamily="34" charset="0"/>
              </a:rPr>
              <a:t>December 4, 2019</a:t>
            </a:r>
          </a:p>
        </p:txBody>
      </p:sp>
    </p:spTree>
    <p:extLst>
      <p:ext uri="{BB962C8B-B14F-4D97-AF65-F5344CB8AC3E}">
        <p14:creationId xmlns:p14="http://schemas.microsoft.com/office/powerpoint/2010/main" val="165058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4714" y="3522111"/>
            <a:ext cx="9069860" cy="183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charset="0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008" y="125955"/>
            <a:ext cx="8561638" cy="1186011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Roundtable ideas for increasing 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evidenced-based instruction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9D539-61E1-394B-B85F-24AF2A2148ED}"/>
              </a:ext>
            </a:extLst>
          </p:cNvPr>
          <p:cNvSpPr txBox="1"/>
          <p:nvPr/>
        </p:nvSpPr>
        <p:spPr>
          <a:xfrm>
            <a:off x="473724" y="1311966"/>
            <a:ext cx="77214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Increase availability, discoverability, and use of evidence-based course materials and methods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Advance a synthesis and research agenda on change processes and barriers to STEM education change.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Link disciplinary and campus-based faculty development efforts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Advance effective practices and models for working with adjunct and part-time faculty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Effectively involve institutions with less structure and/or resources for faculty development</a:t>
            </a:r>
          </a:p>
        </p:txBody>
      </p:sp>
    </p:spTree>
    <p:extLst>
      <p:ext uri="{BB962C8B-B14F-4D97-AF65-F5344CB8AC3E}">
        <p14:creationId xmlns:p14="http://schemas.microsoft.com/office/powerpoint/2010/main" val="3669386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63"/>
          <p:cNvGrpSpPr/>
          <p:nvPr/>
        </p:nvGrpSpPr>
        <p:grpSpPr>
          <a:xfrm>
            <a:off x="1754306" y="474481"/>
            <a:ext cx="5168046" cy="5143492"/>
            <a:chOff x="2256566" y="677104"/>
            <a:chExt cx="4036590" cy="3941675"/>
          </a:xfrm>
        </p:grpSpPr>
        <p:sp>
          <p:nvSpPr>
            <p:cNvPr id="364" name="Google Shape;364;p63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3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3"/>
            <p:cNvSpPr/>
            <p:nvPr/>
          </p:nvSpPr>
          <p:spPr>
            <a:xfrm rot="-6598839">
              <a:off x="2887641" y="2346983"/>
              <a:ext cx="1199287" cy="119928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3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3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3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63"/>
          <p:cNvGrpSpPr>
            <a:grpSpLocks noChangeAspect="1"/>
          </p:cNvGrpSpPr>
          <p:nvPr/>
        </p:nvGrpSpPr>
        <p:grpSpPr>
          <a:xfrm>
            <a:off x="4654127" y="1960297"/>
            <a:ext cx="2791975" cy="2845621"/>
            <a:chOff x="4447194" y="1815766"/>
            <a:chExt cx="2440200" cy="2440200"/>
          </a:xfrm>
        </p:grpSpPr>
        <p:sp>
          <p:nvSpPr>
            <p:cNvPr id="371" name="Google Shape;371;p63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3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Campus-based Educational Development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3" name="Google Shape;373;p63"/>
          <p:cNvGrpSpPr/>
          <p:nvPr/>
        </p:nvGrpSpPr>
        <p:grpSpPr>
          <a:xfrm>
            <a:off x="2269529" y="677707"/>
            <a:ext cx="3080391" cy="2880775"/>
            <a:chOff x="3490737" y="1374053"/>
            <a:chExt cx="1423800" cy="1423800"/>
          </a:xfrm>
        </p:grpSpPr>
        <p:sp>
          <p:nvSpPr>
            <p:cNvPr id="374" name="Google Shape;374;p63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3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400"/>
              </a:pP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External Discipline-</a:t>
              </a:r>
              <a:b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based Educational Development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6" name="Google Shape;376;p63"/>
          <p:cNvGrpSpPr/>
          <p:nvPr/>
        </p:nvGrpSpPr>
        <p:grpSpPr>
          <a:xfrm>
            <a:off x="2842331" y="3217921"/>
            <a:ext cx="2154825" cy="2163518"/>
            <a:chOff x="644203" y="3718814"/>
            <a:chExt cx="1498800" cy="1498800"/>
          </a:xfrm>
        </p:grpSpPr>
        <p:sp>
          <p:nvSpPr>
            <p:cNvPr id="377" name="Google Shape;377;p63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3"/>
            <p:cNvSpPr txBox="1"/>
            <p:nvPr/>
          </p:nvSpPr>
          <p:spPr>
            <a:xfrm>
              <a:off x="787912" y="3967217"/>
              <a:ext cx="1211400" cy="10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r>
                <a:rPr lang="en" b="1" i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Linking</a:t>
              </a:r>
              <a:endParaRPr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en" b="1" i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Connecting</a:t>
              </a:r>
              <a:endParaRPr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Clr>
                  <a:srgbClr val="000000"/>
                </a:buClr>
                <a:buSzPts val="1800"/>
              </a:pPr>
              <a:r>
                <a:rPr lang="en" b="1" i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Collaborating</a:t>
              </a:r>
              <a:endParaRPr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9" name="Google Shape;379;p63"/>
          <p:cNvSpPr txBox="1"/>
          <p:nvPr/>
        </p:nvSpPr>
        <p:spPr>
          <a:xfrm>
            <a:off x="7123359" y="269399"/>
            <a:ext cx="1896214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Centers for Teaching and Learning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 Education Centers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</a:t>
            </a:r>
            <a:b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institutes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b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learning communities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Single- and multi-disciplinary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 entry points for faculty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3"/>
          <p:cNvSpPr txBox="1"/>
          <p:nvPr/>
        </p:nvSpPr>
        <p:spPr>
          <a:xfrm>
            <a:off x="51019" y="313255"/>
            <a:ext cx="1865746" cy="489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Disciplinary societies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organizations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Multi-day institutes and workshops on evidence-based teaching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learning communities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Often a departmental entry point or nomination process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7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3599-62E0-B046-B8BB-7B94E9374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2540" y="1346219"/>
            <a:ext cx="8459369" cy="42002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Focus on Teaching Evaluation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F5C7A-CF29-8746-9710-5158581E6834}"/>
              </a:ext>
            </a:extLst>
          </p:cNvPr>
          <p:cNvSpPr/>
          <p:nvPr/>
        </p:nvSpPr>
        <p:spPr>
          <a:xfrm>
            <a:off x="345859" y="206882"/>
            <a:ext cx="824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Campus Incentives, Rewards, and Culture</a:t>
            </a:r>
            <a:b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 #3</a:t>
            </a:r>
            <a:endParaRPr lang="en-US" sz="2800" dirty="0"/>
          </a:p>
        </p:txBody>
      </p:sp>
      <p:grpSp>
        <p:nvGrpSpPr>
          <p:cNvPr id="4" name="Google Shape;77;p13">
            <a:extLst>
              <a:ext uri="{FF2B5EF4-FFF2-40B4-BE49-F238E27FC236}">
                <a16:creationId xmlns:a16="http://schemas.microsoft.com/office/drawing/2014/main" id="{051CD5C3-F475-7C40-8A02-8DA8DCDF4AF8}"/>
              </a:ext>
            </a:extLst>
          </p:cNvPr>
          <p:cNvGrpSpPr/>
          <p:nvPr/>
        </p:nvGrpSpPr>
        <p:grpSpPr>
          <a:xfrm>
            <a:off x="345859" y="2011588"/>
            <a:ext cx="8512215" cy="1558329"/>
            <a:chOff x="1063106" y="1693812"/>
            <a:chExt cx="9776827" cy="1789841"/>
          </a:xfrm>
        </p:grpSpPr>
        <p:pic>
          <p:nvPicPr>
            <p:cNvPr id="5" name="Google Shape;78;p13">
              <a:extLst>
                <a:ext uri="{FF2B5EF4-FFF2-40B4-BE49-F238E27FC236}">
                  <a16:creationId xmlns:a16="http://schemas.microsoft.com/office/drawing/2014/main" id="{6B51271E-1F89-D249-A8C7-EDD807A561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063106" y="1693812"/>
              <a:ext cx="9776827" cy="1789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79;p13">
              <a:extLst>
                <a:ext uri="{FF2B5EF4-FFF2-40B4-BE49-F238E27FC236}">
                  <a16:creationId xmlns:a16="http://schemas.microsoft.com/office/drawing/2014/main" id="{94287206-7AC7-D649-AB85-5ABB33AC620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64921" y="2426180"/>
              <a:ext cx="2301240" cy="792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0;p13">
              <a:extLst>
                <a:ext uri="{FF2B5EF4-FFF2-40B4-BE49-F238E27FC236}">
                  <a16:creationId xmlns:a16="http://schemas.microsoft.com/office/drawing/2014/main" id="{19E07B7D-0789-BB4C-954C-645689FF7BD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26281" y="2357600"/>
              <a:ext cx="2286000" cy="92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1;p13">
              <a:extLst>
                <a:ext uri="{FF2B5EF4-FFF2-40B4-BE49-F238E27FC236}">
                  <a16:creationId xmlns:a16="http://schemas.microsoft.com/office/drawing/2014/main" id="{972A98C2-AF45-A641-98A3-ABF3BF151FF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13587" y="2319499"/>
              <a:ext cx="2270760" cy="10058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257E7B-7A28-FA41-A305-C9429B66B5AA}"/>
              </a:ext>
            </a:extLst>
          </p:cNvPr>
          <p:cNvSpPr txBox="1"/>
          <p:nvPr/>
        </p:nvSpPr>
        <p:spPr>
          <a:xfrm>
            <a:off x="132540" y="4420516"/>
            <a:ext cx="8594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Working Group Leads:</a:t>
            </a:r>
          </a:p>
          <a:p>
            <a:r>
              <a:rPr lang="en-US" b="1" dirty="0"/>
              <a:t>	</a:t>
            </a:r>
            <a:r>
              <a:rPr lang="en-US" dirty="0"/>
              <a:t>Noah Finkelstein, Mark Lee, Emily Miller, Barbara </a:t>
            </a:r>
            <a:r>
              <a:rPr lang="en-US" dirty="0" err="1"/>
              <a:t>Schaal</a:t>
            </a:r>
            <a:r>
              <a:rPr lang="en-US" dirty="0"/>
              <a:t>, Toby Smith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5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9C1C-24FB-9441-B9BF-04A89777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29A4-236C-7644-9D54-97753FA171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5859" y="3278038"/>
            <a:ext cx="8459369" cy="2458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40 participants representing :</a:t>
            </a:r>
          </a:p>
          <a:p>
            <a:r>
              <a:rPr lang="en-US" sz="2800" dirty="0"/>
              <a:t>Breadth of higher </a:t>
            </a:r>
            <a:r>
              <a:rPr lang="en-US" sz="2800" dirty="0" err="1"/>
              <a:t>ed</a:t>
            </a:r>
            <a:r>
              <a:rPr lang="en-US" sz="2800" dirty="0"/>
              <a:t>, prof. societies &amp; orgs.</a:t>
            </a:r>
          </a:p>
          <a:p>
            <a:r>
              <a:rPr lang="en-US" sz="2800" dirty="0"/>
              <a:t>Researchers on institutional change, </a:t>
            </a:r>
          </a:p>
          <a:p>
            <a:r>
              <a:rPr lang="en-US" sz="2800" dirty="0"/>
              <a:t>Scholars of faculty evaluation</a:t>
            </a:r>
          </a:p>
          <a:p>
            <a:r>
              <a:rPr lang="en-US" sz="2800" dirty="0"/>
              <a:t>Administrators, NASEM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0A7B8-C16A-624C-BD51-985279EBA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44" y="275167"/>
            <a:ext cx="7930912" cy="2686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74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3599-62E0-B046-B8BB-7B94E9374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6846" y="1160989"/>
            <a:ext cx="9011460" cy="4200291"/>
          </a:xfrm>
        </p:spPr>
        <p:txBody>
          <a:bodyPr/>
          <a:lstStyle/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/>
              <a:t>Identify the breadth of approaches</a:t>
            </a:r>
            <a:r>
              <a:rPr lang="en-US" sz="1800" dirty="0"/>
              <a:t>/practices/strategies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sz="1800" dirty="0"/>
              <a:t>Identify shared goals across these efforts and explore </a:t>
            </a:r>
            <a:r>
              <a:rPr lang="en-US" sz="2400" b="1" dirty="0"/>
              <a:t>strategies for addressing the common barriers</a:t>
            </a:r>
            <a:r>
              <a:rPr lang="en-US" sz="2000" dirty="0"/>
              <a:t> </a:t>
            </a:r>
            <a:r>
              <a:rPr lang="en-US" sz="1800" dirty="0"/>
              <a:t>to implement methods to use multiple sources of information to evaluate teaching.  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/>
              <a:t>Build a community among the early adopters</a:t>
            </a:r>
            <a:r>
              <a:rPr lang="en-US" sz="2400" dirty="0"/>
              <a:t> </a:t>
            </a:r>
            <a:r>
              <a:rPr lang="en-US" sz="1800" dirty="0"/>
              <a:t>that provides credibility and continued incentives for this work at the institutional level as well as a forum for the needed individual emotional support 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sz="1800" dirty="0"/>
              <a:t>Foundation for </a:t>
            </a:r>
            <a:r>
              <a:rPr lang="en-US" sz="2000" dirty="0"/>
              <a:t>1</a:t>
            </a:r>
            <a:r>
              <a:rPr lang="en-US" sz="2000" b="1" dirty="0"/>
              <a:t>) </a:t>
            </a:r>
            <a:r>
              <a:rPr lang="en-US" sz="2400" b="1" dirty="0"/>
              <a:t>public dissemination convocation (2020)</a:t>
            </a:r>
            <a:r>
              <a:rPr lang="en-US" sz="1800" dirty="0"/>
              <a:t>; and 2) the launch of a </a:t>
            </a:r>
            <a:r>
              <a:rPr lang="en-US" sz="2400" b="1" dirty="0"/>
              <a:t>consensus study </a:t>
            </a:r>
            <a:r>
              <a:rPr lang="en-US" sz="1800" dirty="0"/>
              <a:t>on Professional Standards for Teaching STEM in Higher Education that examines the existing evidence base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F5C7A-CF29-8746-9710-5158581E6834}"/>
              </a:ext>
            </a:extLst>
          </p:cNvPr>
          <p:cNvSpPr/>
          <p:nvPr/>
        </p:nvSpPr>
        <p:spPr>
          <a:xfrm>
            <a:off x="345859" y="206882"/>
            <a:ext cx="824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Teaching Evaluation - Focus</a:t>
            </a:r>
            <a:b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Goals: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5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F53AF9-37C8-9B4C-AC4D-6FD784D2FEA2}"/>
              </a:ext>
            </a:extLst>
          </p:cNvPr>
          <p:cNvSpPr/>
          <p:nvPr/>
        </p:nvSpPr>
        <p:spPr>
          <a:xfrm>
            <a:off x="-258793" y="277293"/>
            <a:ext cx="9144000" cy="515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1E56736-3754-EA49-9010-19C2AC2EB73E}"/>
              </a:ext>
            </a:extLst>
          </p:cNvPr>
          <p:cNvSpPr/>
          <p:nvPr/>
        </p:nvSpPr>
        <p:spPr>
          <a:xfrm>
            <a:off x="1747689" y="645114"/>
            <a:ext cx="6249878" cy="471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77BFF7-F4F4-974C-9BD0-BB2341EE0B03}"/>
              </a:ext>
            </a:extLst>
          </p:cNvPr>
          <p:cNvGrpSpPr/>
          <p:nvPr/>
        </p:nvGrpSpPr>
        <p:grpSpPr>
          <a:xfrm>
            <a:off x="3923870" y="574438"/>
            <a:ext cx="1735452" cy="4007327"/>
            <a:chOff x="5576884" y="497060"/>
            <a:chExt cx="2313936" cy="5343102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EE63B882-F711-A345-8E8E-8EC8821CA9A3}"/>
                </a:ext>
              </a:extLst>
            </p:cNvPr>
            <p:cNvSpPr/>
            <p:nvPr/>
          </p:nvSpPr>
          <p:spPr>
            <a:xfrm rot="5400000">
              <a:off x="6267882" y="1131343"/>
              <a:ext cx="1079796" cy="1783552"/>
            </a:xfrm>
            <a:prstGeom prst="trapezoid">
              <a:avLst/>
            </a:prstGeom>
            <a:solidFill>
              <a:srgbClr val="ED9E43">
                <a:alpha val="5098"/>
              </a:srgbClr>
            </a:solidFill>
            <a:ln>
              <a:solidFill>
                <a:srgbClr val="F3B39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6A4F1FC-FE46-7C47-AF27-5B1ECEBD9EEC}"/>
                </a:ext>
              </a:extLst>
            </p:cNvPr>
            <p:cNvSpPr/>
            <p:nvPr/>
          </p:nvSpPr>
          <p:spPr>
            <a:xfrm rot="5400000">
              <a:off x="6240929" y="3376244"/>
              <a:ext cx="1079796" cy="1783552"/>
            </a:xfrm>
            <a:prstGeom prst="trapezoid">
              <a:avLst/>
            </a:prstGeom>
            <a:solidFill>
              <a:srgbClr val="87A13C">
                <a:alpha val="5098"/>
              </a:srgbClr>
            </a:solidFill>
            <a:ln>
              <a:solidFill>
                <a:srgbClr val="87A13C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57F113B4-B8CD-BA47-BB45-C7CCD19C2E3F}"/>
                </a:ext>
              </a:extLst>
            </p:cNvPr>
            <p:cNvSpPr/>
            <p:nvPr/>
          </p:nvSpPr>
          <p:spPr>
            <a:xfrm rot="5400000">
              <a:off x="6086537" y="3546002"/>
              <a:ext cx="1079796" cy="1783552"/>
            </a:xfrm>
            <a:prstGeom prst="trapezoid">
              <a:avLst/>
            </a:prstGeom>
            <a:solidFill>
              <a:srgbClr val="7CA13B">
                <a:alpha val="5098"/>
              </a:srgbClr>
            </a:solidFill>
            <a:ln>
              <a:solidFill>
                <a:srgbClr val="5FA137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063690C7-1E4F-D142-825E-7086AFBEF9F2}"/>
                </a:ext>
              </a:extLst>
            </p:cNvPr>
            <p:cNvSpPr/>
            <p:nvPr/>
          </p:nvSpPr>
          <p:spPr>
            <a:xfrm rot="5400000">
              <a:off x="6102293" y="2774085"/>
              <a:ext cx="1079796" cy="1783552"/>
            </a:xfrm>
            <a:prstGeom prst="trapezoid">
              <a:avLst/>
            </a:prstGeom>
            <a:solidFill>
              <a:srgbClr val="EDFD3F">
                <a:alpha val="5098"/>
              </a:srgbClr>
            </a:solidFill>
            <a:ln>
              <a:solidFill>
                <a:srgbClr val="FDB40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16DA6E4D-028F-CF47-B96C-C83E2E25325E}"/>
                </a:ext>
              </a:extLst>
            </p:cNvPr>
            <p:cNvSpPr/>
            <p:nvPr/>
          </p:nvSpPr>
          <p:spPr>
            <a:xfrm rot="5400000">
              <a:off x="6269289" y="1617817"/>
              <a:ext cx="1079796" cy="1783552"/>
            </a:xfrm>
            <a:prstGeom prst="trapezoid">
              <a:avLst/>
            </a:prstGeom>
            <a:solidFill>
              <a:srgbClr val="FDB825">
                <a:alpha val="5098"/>
              </a:srgbClr>
            </a:solidFill>
            <a:ln>
              <a:solidFill>
                <a:srgbClr val="FDB40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5EEB076B-7E8F-0D44-84AC-13BF54B99883}"/>
                </a:ext>
              </a:extLst>
            </p:cNvPr>
            <p:cNvSpPr/>
            <p:nvPr/>
          </p:nvSpPr>
          <p:spPr>
            <a:xfrm rot="5400000">
              <a:off x="6095992" y="1768358"/>
              <a:ext cx="1079796" cy="1783552"/>
            </a:xfrm>
            <a:prstGeom prst="trapezoid">
              <a:avLst/>
            </a:prstGeom>
            <a:solidFill>
              <a:srgbClr val="FDB825">
                <a:alpha val="5098"/>
              </a:srgbClr>
            </a:solidFill>
            <a:ln>
              <a:solidFill>
                <a:srgbClr val="FDB40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7AED32CC-ECA9-7B49-9040-FC9BBCCED16A}"/>
                </a:ext>
              </a:extLst>
            </p:cNvPr>
            <p:cNvSpPr/>
            <p:nvPr/>
          </p:nvSpPr>
          <p:spPr>
            <a:xfrm rot="5400000">
              <a:off x="6075681" y="993615"/>
              <a:ext cx="1079796" cy="1783552"/>
            </a:xfrm>
            <a:prstGeom prst="trapezoid">
              <a:avLst/>
            </a:prstGeom>
            <a:solidFill>
              <a:srgbClr val="ED9E43">
                <a:alpha val="5098"/>
              </a:srgbClr>
            </a:solidFill>
            <a:ln>
              <a:solidFill>
                <a:srgbClr val="F3B392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B530573F-106F-AF47-8000-7E6BD6BB9AA4}"/>
                </a:ext>
              </a:extLst>
            </p:cNvPr>
            <p:cNvSpPr/>
            <p:nvPr/>
          </p:nvSpPr>
          <p:spPr>
            <a:xfrm rot="5400000">
              <a:off x="6070687" y="3921515"/>
              <a:ext cx="1079796" cy="1783552"/>
            </a:xfrm>
            <a:prstGeom prst="trapezoid">
              <a:avLst/>
            </a:prstGeom>
            <a:solidFill>
              <a:srgbClr val="5FA137">
                <a:alpha val="15000"/>
              </a:srgbClr>
            </a:solidFill>
            <a:ln>
              <a:solidFill>
                <a:srgbClr val="5FA137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31CDCA2F-0055-CF46-A90D-B77E12CD750C}"/>
                </a:ext>
              </a:extLst>
            </p:cNvPr>
            <p:cNvSpPr/>
            <p:nvPr/>
          </p:nvSpPr>
          <p:spPr>
            <a:xfrm rot="5400000">
              <a:off x="6262579" y="3770854"/>
              <a:ext cx="1079796" cy="1783552"/>
            </a:xfrm>
            <a:prstGeom prst="trapezoid">
              <a:avLst/>
            </a:prstGeom>
            <a:solidFill>
              <a:srgbClr val="5FA137">
                <a:alpha val="15000"/>
              </a:srgbClr>
            </a:solidFill>
            <a:ln>
              <a:solidFill>
                <a:srgbClr val="5FA137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5FDDDF0E-9A41-7C44-8C02-2F58E868182A}"/>
                </a:ext>
              </a:extLst>
            </p:cNvPr>
            <p:cNvSpPr/>
            <p:nvPr/>
          </p:nvSpPr>
          <p:spPr>
            <a:xfrm rot="5400000">
              <a:off x="6070686" y="4270610"/>
              <a:ext cx="1079796" cy="1783552"/>
            </a:xfrm>
            <a:prstGeom prst="trapezoid">
              <a:avLst/>
            </a:prstGeom>
            <a:solidFill>
              <a:srgbClr val="5FA137">
                <a:alpha val="15000"/>
              </a:srgbClr>
            </a:solidFill>
            <a:ln>
              <a:solidFill>
                <a:srgbClr val="5FA137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A55C614E-A3F7-404D-8C40-1500B9256735}"/>
                </a:ext>
              </a:extLst>
            </p:cNvPr>
            <p:cNvSpPr/>
            <p:nvPr/>
          </p:nvSpPr>
          <p:spPr>
            <a:xfrm rot="5400000">
              <a:off x="6262578" y="4408488"/>
              <a:ext cx="1079796" cy="1783552"/>
            </a:xfrm>
            <a:prstGeom prst="trapezoid">
              <a:avLst/>
            </a:prstGeom>
            <a:solidFill>
              <a:srgbClr val="5FA137">
                <a:alpha val="15000"/>
              </a:srgbClr>
            </a:solidFill>
            <a:ln>
              <a:solidFill>
                <a:srgbClr val="5FA137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3BCBDF9D-3D38-5545-857F-735A42DDD3C2}"/>
                </a:ext>
              </a:extLst>
            </p:cNvPr>
            <p:cNvSpPr/>
            <p:nvPr/>
          </p:nvSpPr>
          <p:spPr>
            <a:xfrm rot="5400000">
              <a:off x="6070687" y="2107849"/>
              <a:ext cx="1079796" cy="1783552"/>
            </a:xfrm>
            <a:prstGeom prst="trapezoid">
              <a:avLst/>
            </a:prstGeom>
            <a:solidFill>
              <a:srgbClr val="FDB409">
                <a:alpha val="15000"/>
              </a:srgbClr>
            </a:solidFill>
            <a:ln>
              <a:solidFill>
                <a:srgbClr val="FDB4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609D5911-41CF-2445-8A22-B23DDE194A88}"/>
                </a:ext>
              </a:extLst>
            </p:cNvPr>
            <p:cNvSpPr/>
            <p:nvPr/>
          </p:nvSpPr>
          <p:spPr>
            <a:xfrm rot="5400000">
              <a:off x="6262579" y="1937970"/>
              <a:ext cx="1079796" cy="1783552"/>
            </a:xfrm>
            <a:prstGeom prst="trapezoid">
              <a:avLst/>
            </a:prstGeom>
            <a:solidFill>
              <a:srgbClr val="FDB409">
                <a:alpha val="15000"/>
              </a:srgbClr>
            </a:solidFill>
            <a:ln>
              <a:solidFill>
                <a:srgbClr val="FDB4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C24517BB-7F9A-EF41-975C-4E9FB5AF018F}"/>
                </a:ext>
              </a:extLst>
            </p:cNvPr>
            <p:cNvSpPr/>
            <p:nvPr/>
          </p:nvSpPr>
          <p:spPr>
            <a:xfrm rot="5400000">
              <a:off x="6070686" y="2456944"/>
              <a:ext cx="1079796" cy="1783552"/>
            </a:xfrm>
            <a:prstGeom prst="trapezoid">
              <a:avLst/>
            </a:prstGeom>
            <a:solidFill>
              <a:srgbClr val="FDB409">
                <a:alpha val="15000"/>
              </a:srgbClr>
            </a:solidFill>
            <a:ln>
              <a:solidFill>
                <a:srgbClr val="FDB4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ACF2EB87-D739-3E45-A304-98A08FB6377B}"/>
                </a:ext>
              </a:extLst>
            </p:cNvPr>
            <p:cNvSpPr/>
            <p:nvPr/>
          </p:nvSpPr>
          <p:spPr>
            <a:xfrm rot="5400000">
              <a:off x="6262578" y="2594822"/>
              <a:ext cx="1079796" cy="1783552"/>
            </a:xfrm>
            <a:prstGeom prst="trapezoid">
              <a:avLst/>
            </a:prstGeom>
            <a:solidFill>
              <a:srgbClr val="FDB409">
                <a:alpha val="15000"/>
              </a:srgbClr>
            </a:solidFill>
            <a:ln>
              <a:solidFill>
                <a:srgbClr val="FDB409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A977CDB4-AF02-FB45-A3F3-D04B9DAEDA99}"/>
                </a:ext>
              </a:extLst>
            </p:cNvPr>
            <p:cNvSpPr/>
            <p:nvPr/>
          </p:nvSpPr>
          <p:spPr>
            <a:xfrm rot="5400000">
              <a:off x="6070687" y="295843"/>
              <a:ext cx="1079796" cy="1783552"/>
            </a:xfrm>
            <a:prstGeom prst="trapezoid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rgbClr val="F3B39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D0E27F84-5A12-D44A-9B40-696ED2A8EA80}"/>
                </a:ext>
              </a:extLst>
            </p:cNvPr>
            <p:cNvSpPr/>
            <p:nvPr/>
          </p:nvSpPr>
          <p:spPr>
            <a:xfrm rot="5400000">
              <a:off x="6262579" y="145182"/>
              <a:ext cx="1079796" cy="1783552"/>
            </a:xfrm>
            <a:prstGeom prst="trapezoid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rgbClr val="F3B39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E1D1177-6592-8746-AFFE-347991FAFAB1}"/>
                </a:ext>
              </a:extLst>
            </p:cNvPr>
            <p:cNvSpPr/>
            <p:nvPr/>
          </p:nvSpPr>
          <p:spPr>
            <a:xfrm rot="5400000">
              <a:off x="6070686" y="644939"/>
              <a:ext cx="1079796" cy="1783552"/>
            </a:xfrm>
            <a:prstGeom prst="trapezoid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rgbClr val="F3B39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F03A7AC7-5D9B-FC4F-8D16-509079C51DAC}"/>
                </a:ext>
              </a:extLst>
            </p:cNvPr>
            <p:cNvSpPr/>
            <p:nvPr/>
          </p:nvSpPr>
          <p:spPr>
            <a:xfrm rot="5400000">
              <a:off x="6262578" y="782816"/>
              <a:ext cx="1079796" cy="1783552"/>
            </a:xfrm>
            <a:prstGeom prst="trapezoid">
              <a:avLst/>
            </a:prstGeom>
            <a:solidFill>
              <a:schemeClr val="accent2">
                <a:alpha val="15000"/>
              </a:schemeClr>
            </a:solidFill>
            <a:ln>
              <a:solidFill>
                <a:srgbClr val="F3B392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D65D7A0C-A7E4-1C47-9A9C-08C5851A7CD0}"/>
                </a:ext>
              </a:extLst>
            </p:cNvPr>
            <p:cNvSpPr/>
            <p:nvPr/>
          </p:nvSpPr>
          <p:spPr>
            <a:xfrm rot="5400000">
              <a:off x="5958625" y="2277060"/>
              <a:ext cx="1079796" cy="1783552"/>
            </a:xfrm>
            <a:prstGeom prst="trapezoi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71D243-0063-214B-9A45-6C035C04C38A}"/>
                </a:ext>
              </a:extLst>
            </p:cNvPr>
            <p:cNvSpPr txBox="1"/>
            <p:nvPr/>
          </p:nvSpPr>
          <p:spPr>
            <a:xfrm>
              <a:off x="5606745" y="2873701"/>
              <a:ext cx="17835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Student </a:t>
              </a:r>
            </a:p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Voice</a:t>
              </a: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56D20FD1-4841-2843-B8CB-A343596D4D98}"/>
                </a:ext>
              </a:extLst>
            </p:cNvPr>
            <p:cNvSpPr/>
            <p:nvPr/>
          </p:nvSpPr>
          <p:spPr>
            <a:xfrm rot="5400000">
              <a:off x="5958625" y="4090120"/>
              <a:ext cx="1079796" cy="1783552"/>
            </a:xfrm>
            <a:prstGeom prst="trapezoi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8DE0F474-A9E5-F348-B193-4896395801EA}"/>
                </a:ext>
              </a:extLst>
            </p:cNvPr>
            <p:cNvSpPr/>
            <p:nvPr/>
          </p:nvSpPr>
          <p:spPr>
            <a:xfrm rot="5400000">
              <a:off x="5958625" y="464004"/>
              <a:ext cx="1079796" cy="1783552"/>
            </a:xfrm>
            <a:prstGeom prst="trapezoid">
              <a:avLst/>
            </a:prstGeom>
            <a:solidFill>
              <a:srgbClr val="FFA6A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892545-DA5D-864B-B336-FF3DD4ACF1D1}"/>
                </a:ext>
              </a:extLst>
            </p:cNvPr>
            <p:cNvSpPr txBox="1"/>
            <p:nvPr/>
          </p:nvSpPr>
          <p:spPr>
            <a:xfrm>
              <a:off x="5606747" y="1174775"/>
              <a:ext cx="17835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Self-Study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A97A8A-711E-9A47-A1E1-9A1B7376F978}"/>
                </a:ext>
              </a:extLst>
            </p:cNvPr>
            <p:cNvSpPr txBox="1"/>
            <p:nvPr/>
          </p:nvSpPr>
          <p:spPr>
            <a:xfrm rot="540000">
              <a:off x="5899626" y="770155"/>
              <a:ext cx="1550277" cy="1834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E66826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teaching narrative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8B25EA-2ACC-364F-8919-856D4E12F210}"/>
                </a:ext>
              </a:extLst>
            </p:cNvPr>
            <p:cNvSpPr txBox="1"/>
            <p:nvPr/>
          </p:nvSpPr>
          <p:spPr>
            <a:xfrm rot="21120000">
              <a:off x="5984861" y="1705994"/>
              <a:ext cx="1550277" cy="1834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E66826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self-reflection protocol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E40C16-789B-2643-80BE-F475A7FB7658}"/>
                </a:ext>
              </a:extLst>
            </p:cNvPr>
            <p:cNvSpPr txBox="1"/>
            <p:nvPr/>
          </p:nvSpPr>
          <p:spPr>
            <a:xfrm rot="21120000">
              <a:off x="5725934" y="1878479"/>
              <a:ext cx="2164886" cy="2262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E66826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teaching development </a:t>
              </a:r>
              <a:r>
                <a:rPr lang="en-US" sz="1050" dirty="0" err="1">
                  <a:solidFill>
                    <a:srgbClr val="E66826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sems</a:t>
              </a:r>
              <a:endParaRPr lang="en-US" sz="1050" dirty="0">
                <a:solidFill>
                  <a:srgbClr val="E66826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1DBFAB-9FF0-4C44-BA87-F46FD5AF7FC8}"/>
                </a:ext>
              </a:extLst>
            </p:cNvPr>
            <p:cNvSpPr txBox="1"/>
            <p:nvPr/>
          </p:nvSpPr>
          <p:spPr>
            <a:xfrm rot="21120000">
              <a:off x="5931393" y="3517647"/>
              <a:ext cx="1550277" cy="1834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DE9E08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solicited comments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C00003-C772-B046-91AC-07F0EB50ACE6}"/>
                </a:ext>
              </a:extLst>
            </p:cNvPr>
            <p:cNvSpPr txBox="1"/>
            <p:nvPr/>
          </p:nvSpPr>
          <p:spPr>
            <a:xfrm rot="540000">
              <a:off x="5890127" y="2580582"/>
              <a:ext cx="1550277" cy="1834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DE9E08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student evaluations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35E923-C89A-EC43-BC1A-F00C53FA2E3B}"/>
                </a:ext>
              </a:extLst>
            </p:cNvPr>
            <p:cNvSpPr txBox="1"/>
            <p:nvPr/>
          </p:nvSpPr>
          <p:spPr>
            <a:xfrm>
              <a:off x="5606745" y="4823486"/>
              <a:ext cx="1777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Peer Review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2A3C45-E7F0-474C-9844-9598C6108174}"/>
                </a:ext>
              </a:extLst>
            </p:cNvPr>
            <p:cNvSpPr txBox="1"/>
            <p:nvPr/>
          </p:nvSpPr>
          <p:spPr>
            <a:xfrm rot="540000">
              <a:off x="5576884" y="4395271"/>
              <a:ext cx="2302841" cy="2044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5FA137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classroom observations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6C55E2-5907-6545-BF77-3CA12A08EA17}"/>
                </a:ext>
              </a:extLst>
            </p:cNvPr>
            <p:cNvSpPr txBox="1"/>
            <p:nvPr/>
          </p:nvSpPr>
          <p:spPr>
            <a:xfrm rot="21120000">
              <a:off x="5763923" y="5328224"/>
              <a:ext cx="1904041" cy="2072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50" dirty="0">
                  <a:solidFill>
                    <a:srgbClr val="5FA137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solicited outside review</a:t>
              </a:r>
            </a:p>
          </p:txBody>
        </p:sp>
        <p:sp>
          <p:nvSpPr>
            <p:cNvPr id="38" name="Trapezoid 37">
              <a:extLst>
                <a:ext uri="{FF2B5EF4-FFF2-40B4-BE49-F238E27FC236}">
                  <a16:creationId xmlns:a16="http://schemas.microsoft.com/office/drawing/2014/main" id="{CF585EA4-DF07-B14E-99EA-D2D77436F5D7}"/>
                </a:ext>
              </a:extLst>
            </p:cNvPr>
            <p:cNvSpPr/>
            <p:nvPr/>
          </p:nvSpPr>
          <p:spPr>
            <a:xfrm rot="5400000">
              <a:off x="6256684" y="2931030"/>
              <a:ext cx="1079796" cy="1783552"/>
            </a:xfrm>
            <a:prstGeom prst="trapezoid">
              <a:avLst/>
            </a:prstGeom>
            <a:solidFill>
              <a:srgbClr val="DAFD3C">
                <a:alpha val="5098"/>
              </a:srgbClr>
            </a:solidFill>
            <a:ln>
              <a:solidFill>
                <a:srgbClr val="FDB409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4A729C-66BF-3F48-9113-6A3D81DB2554}"/>
              </a:ext>
            </a:extLst>
          </p:cNvPr>
          <p:cNvGrpSpPr/>
          <p:nvPr/>
        </p:nvGrpSpPr>
        <p:grpSpPr>
          <a:xfrm>
            <a:off x="2802605" y="913290"/>
            <a:ext cx="1155246" cy="3132003"/>
            <a:chOff x="1401589" y="-554835"/>
            <a:chExt cx="2403320" cy="6409633"/>
          </a:xfrm>
        </p:grpSpPr>
        <p:sp>
          <p:nvSpPr>
            <p:cNvPr id="49" name="Curved Left Arrow 48">
              <a:extLst>
                <a:ext uri="{FF2B5EF4-FFF2-40B4-BE49-F238E27FC236}">
                  <a16:creationId xmlns:a16="http://schemas.microsoft.com/office/drawing/2014/main" id="{7DC0404B-E26B-1047-8217-614834F7ECA9}"/>
                </a:ext>
              </a:extLst>
            </p:cNvPr>
            <p:cNvSpPr/>
            <p:nvPr/>
          </p:nvSpPr>
          <p:spPr>
            <a:xfrm rot="10800000">
              <a:off x="2138917" y="-288021"/>
              <a:ext cx="1665992" cy="6142819"/>
            </a:xfrm>
            <a:prstGeom prst="curvedLeftArrow">
              <a:avLst>
                <a:gd name="adj1" fmla="val 25000"/>
                <a:gd name="adj2" fmla="val 50000"/>
                <a:gd name="adj3" fmla="val 24020"/>
              </a:avLst>
            </a:prstGeom>
            <a:solidFill>
              <a:srgbClr val="4B88C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0" name="Curved Left Arrow 49">
              <a:extLst>
                <a:ext uri="{FF2B5EF4-FFF2-40B4-BE49-F238E27FC236}">
                  <a16:creationId xmlns:a16="http://schemas.microsoft.com/office/drawing/2014/main" id="{DE4FA70B-8AEC-B44C-86B5-08B83EBD0949}"/>
                </a:ext>
              </a:extLst>
            </p:cNvPr>
            <p:cNvSpPr/>
            <p:nvPr/>
          </p:nvSpPr>
          <p:spPr>
            <a:xfrm rot="10800000">
              <a:off x="2493022" y="-167672"/>
              <a:ext cx="1301871" cy="3134161"/>
            </a:xfrm>
            <a:prstGeom prst="curvedLeftArrow">
              <a:avLst/>
            </a:prstGeom>
            <a:solidFill>
              <a:srgbClr val="4B88C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1" name="Curved Right Arrow 50">
              <a:extLst>
                <a:ext uri="{FF2B5EF4-FFF2-40B4-BE49-F238E27FC236}">
                  <a16:creationId xmlns:a16="http://schemas.microsoft.com/office/drawing/2014/main" id="{A009C9FE-F2C7-F34C-B052-D93C26D37B4E}"/>
                </a:ext>
              </a:extLst>
            </p:cNvPr>
            <p:cNvSpPr/>
            <p:nvPr/>
          </p:nvSpPr>
          <p:spPr>
            <a:xfrm>
              <a:off x="3000917" y="-554835"/>
              <a:ext cx="787946" cy="902626"/>
            </a:xfrm>
            <a:prstGeom prst="curvedRightArrow">
              <a:avLst/>
            </a:prstGeom>
            <a:solidFill>
              <a:srgbClr val="4B88C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76A89C-9A8B-DE4D-B897-73DAC69DB61A}"/>
                </a:ext>
              </a:extLst>
            </p:cNvPr>
            <p:cNvSpPr txBox="1"/>
            <p:nvPr/>
          </p:nvSpPr>
          <p:spPr>
            <a:xfrm>
              <a:off x="1401589" y="590262"/>
              <a:ext cx="2223538" cy="1700632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txBody>
            <a:bodyPr wrap="square" lIns="68580" tIns="68580" rIns="68580" bIns="68580" rtlCol="0" anchor="ctr" anchorCtr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005493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Formative Assessment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06C7599-7ACD-694E-988D-AFA59F06C495}"/>
              </a:ext>
            </a:extLst>
          </p:cNvPr>
          <p:cNvGrpSpPr/>
          <p:nvPr/>
        </p:nvGrpSpPr>
        <p:grpSpPr>
          <a:xfrm>
            <a:off x="1959415" y="430243"/>
            <a:ext cx="6582893" cy="3898835"/>
            <a:chOff x="-352545" y="-1543389"/>
            <a:chExt cx="13694743" cy="797895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57E6E3E-F070-494B-9F7A-FFE28913035B}"/>
                </a:ext>
              </a:extLst>
            </p:cNvPr>
            <p:cNvSpPr/>
            <p:nvPr/>
          </p:nvSpPr>
          <p:spPr>
            <a:xfrm>
              <a:off x="10085978" y="441263"/>
              <a:ext cx="3191827" cy="1921515"/>
            </a:xfrm>
            <a:prstGeom prst="rect">
              <a:avLst/>
            </a:prstGeom>
            <a:solidFill>
              <a:srgbClr val="A2A4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Tenure, Reappointment, Promotion Processes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C44C07-CAE3-8A4B-835E-B93E421C9806}"/>
                </a:ext>
              </a:extLst>
            </p:cNvPr>
            <p:cNvSpPr/>
            <p:nvPr/>
          </p:nvSpPr>
          <p:spPr>
            <a:xfrm>
              <a:off x="10085977" y="3390632"/>
              <a:ext cx="3191827" cy="1986765"/>
            </a:xfrm>
            <a:prstGeom prst="rect">
              <a:avLst/>
            </a:prstGeom>
            <a:solidFill>
              <a:srgbClr val="A2A4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Merit Process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864CD9-6E11-5F42-9C3C-5F8D9D829297}"/>
                </a:ext>
              </a:extLst>
            </p:cNvPr>
            <p:cNvSpPr txBox="1"/>
            <p:nvPr/>
          </p:nvSpPr>
          <p:spPr>
            <a:xfrm>
              <a:off x="7351827" y="5301808"/>
              <a:ext cx="2711872" cy="1133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Summative</a:t>
              </a:r>
            </a:p>
            <a:p>
              <a:pPr algn="ctr"/>
              <a:r>
                <a:rPr lang="en-US" sz="15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Assessment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1B56748-C0AF-454C-B65A-914F28E1857A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7046146" y="490124"/>
              <a:ext cx="3039831" cy="91189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F237C48-9B80-3F4E-AA2E-F669A8A5FDA4}"/>
                </a:ext>
              </a:extLst>
            </p:cNvPr>
            <p:cNvCxnSpPr>
              <a:cxnSpLocks/>
              <a:stCxn id="21" idx="0"/>
              <a:endCxn id="26" idx="1"/>
            </p:cNvCxnSpPr>
            <p:nvPr/>
          </p:nvCxnSpPr>
          <p:spPr>
            <a:xfrm>
              <a:off x="7037870" y="559069"/>
              <a:ext cx="3048107" cy="382494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C39680B-252C-FC45-AEF9-4BE7F695B3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9472" y="1358446"/>
              <a:ext cx="3522354" cy="147458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EF77988-0CCD-2146-A96C-1497FC445D38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>
              <a:off x="6025242" y="1624727"/>
              <a:ext cx="4060735" cy="275928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0047DCD-6E5A-274F-8349-58B078F08ACA}"/>
                </a:ext>
              </a:extLst>
            </p:cNvPr>
            <p:cNvCxnSpPr>
              <a:cxnSpLocks/>
              <a:stCxn id="24" idx="0"/>
              <a:endCxn id="26" idx="1"/>
            </p:cNvCxnSpPr>
            <p:nvPr/>
          </p:nvCxnSpPr>
          <p:spPr>
            <a:xfrm>
              <a:off x="6025244" y="4293661"/>
              <a:ext cx="4060733" cy="90355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BA1231E-D140-7443-B762-A1FE743A8CF9}"/>
                </a:ext>
              </a:extLst>
            </p:cNvPr>
            <p:cNvCxnSpPr>
              <a:cxnSpLocks/>
              <a:stCxn id="24" idx="0"/>
              <a:endCxn id="25" idx="1"/>
            </p:cNvCxnSpPr>
            <p:nvPr/>
          </p:nvCxnSpPr>
          <p:spPr>
            <a:xfrm flipV="1">
              <a:off x="6025244" y="1402021"/>
              <a:ext cx="4060733" cy="28916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51550111-6F20-5244-B35B-1BBF4EF325E7}"/>
                </a:ext>
              </a:extLst>
            </p:cNvPr>
            <p:cNvSpPr/>
            <p:nvPr/>
          </p:nvSpPr>
          <p:spPr>
            <a:xfrm rot="5400000" flipV="1">
              <a:off x="10043426" y="-3229041"/>
              <a:ext cx="649429" cy="5948115"/>
            </a:xfrm>
            <a:prstGeom prst="leftBrac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84C13AB-1425-4A42-8EF6-C2CA7E6B71F6}"/>
                </a:ext>
              </a:extLst>
            </p:cNvPr>
            <p:cNvSpPr txBox="1"/>
            <p:nvPr/>
          </p:nvSpPr>
          <p:spPr>
            <a:xfrm>
              <a:off x="7374884" y="-1543389"/>
              <a:ext cx="5967314" cy="113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Use rubric for summative assessments</a:t>
              </a: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D124EE8A-6584-0343-A04D-03E00CF9B4AD}"/>
                </a:ext>
              </a:extLst>
            </p:cNvPr>
            <p:cNvCxnSpPr>
              <a:cxnSpLocks/>
              <a:stCxn id="72" idx="0"/>
              <a:endCxn id="56" idx="0"/>
            </p:cNvCxnSpPr>
            <p:nvPr/>
          </p:nvCxnSpPr>
          <p:spPr>
            <a:xfrm rot="5400000" flipH="1" flipV="1">
              <a:off x="4789317" y="-6685251"/>
              <a:ext cx="427362" cy="10711086"/>
            </a:xfrm>
            <a:prstGeom prst="curvedConnector3">
              <a:avLst>
                <a:gd name="adj1" fmla="val 209469"/>
              </a:avLst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3EEC4B-1C88-0745-A370-C671A71B585E}"/>
              </a:ext>
            </a:extLst>
          </p:cNvPr>
          <p:cNvGrpSpPr/>
          <p:nvPr/>
        </p:nvGrpSpPr>
        <p:grpSpPr>
          <a:xfrm>
            <a:off x="1961989" y="4549377"/>
            <a:ext cx="4248484" cy="883630"/>
            <a:chOff x="2961043" y="5796973"/>
            <a:chExt cx="5664645" cy="117817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875281-02C4-254D-8FFD-0767C293CF6B}"/>
                </a:ext>
              </a:extLst>
            </p:cNvPr>
            <p:cNvSpPr txBox="1"/>
            <p:nvPr/>
          </p:nvSpPr>
          <p:spPr>
            <a:xfrm>
              <a:off x="4669049" y="6236481"/>
              <a:ext cx="39566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Align multiple measures from </a:t>
              </a:r>
            </a:p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3 voices of assessment to rubric</a:t>
              </a:r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B9377780-D352-DE45-A3DB-CA34EF3B7DDB}"/>
                </a:ext>
              </a:extLst>
            </p:cNvPr>
            <p:cNvSpPr/>
            <p:nvPr/>
          </p:nvSpPr>
          <p:spPr>
            <a:xfrm rot="16200000">
              <a:off x="6428116" y="5001740"/>
              <a:ext cx="423116" cy="2065858"/>
            </a:xfrm>
            <a:prstGeom prst="leftBrac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7A22442E-D619-2A41-922C-587743FBA933}"/>
                </a:ext>
              </a:extLst>
            </p:cNvPr>
            <p:cNvCxnSpPr>
              <a:cxnSpLocks/>
              <a:stCxn id="60" idx="2"/>
              <a:endCxn id="45" idx="1"/>
            </p:cNvCxnSpPr>
            <p:nvPr/>
          </p:nvCxnSpPr>
          <p:spPr>
            <a:xfrm rot="16200000" flipH="1">
              <a:off x="3410626" y="5347390"/>
              <a:ext cx="808840" cy="1708005"/>
            </a:xfrm>
            <a:prstGeom prst="curvedConnector2">
              <a:avLst/>
            </a:prstGeom>
            <a:ln w="508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635B5F7-1BF5-B941-8185-26253DE07457}"/>
              </a:ext>
            </a:extLst>
          </p:cNvPr>
          <p:cNvGrpSpPr/>
          <p:nvPr/>
        </p:nvGrpSpPr>
        <p:grpSpPr>
          <a:xfrm>
            <a:off x="1202563" y="639069"/>
            <a:ext cx="1513703" cy="3910309"/>
            <a:chOff x="1948475" y="583234"/>
            <a:chExt cx="2018270" cy="5213745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76B9F95-9C87-B846-ADAF-4CF1B2A05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7356" y="1777964"/>
              <a:ext cx="2007373" cy="40190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5D65E90-81DB-864A-8A4B-E0D24B8673B0}"/>
                </a:ext>
              </a:extLst>
            </p:cNvPr>
            <p:cNvSpPr txBox="1"/>
            <p:nvPr/>
          </p:nvSpPr>
          <p:spPr>
            <a:xfrm>
              <a:off x="1948475" y="583234"/>
              <a:ext cx="2018270" cy="1046440"/>
            </a:xfrm>
            <a:prstGeom prst="rect">
              <a:avLst/>
            </a:prstGeom>
            <a:solidFill>
              <a:srgbClr val="A2A4A3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7 components of effective teaching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CD22C3EA-E719-0443-8291-032A84746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7" y="5318086"/>
            <a:ext cx="2073699" cy="60418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6B57DE2-2C36-2943-B22D-50625179DEF3}"/>
              </a:ext>
            </a:extLst>
          </p:cNvPr>
          <p:cNvSpPr txBox="1"/>
          <p:nvPr/>
        </p:nvSpPr>
        <p:spPr>
          <a:xfrm>
            <a:off x="1919976" y="5318086"/>
            <a:ext cx="146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.net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2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7E18F33-157E-E743-AFF8-E7578ECF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59" y="730102"/>
            <a:ext cx="8246050" cy="5006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05590A-71C9-E043-9C8A-1E8687EAB896}"/>
              </a:ext>
            </a:extLst>
          </p:cNvPr>
          <p:cNvSpPr/>
          <p:nvPr/>
        </p:nvSpPr>
        <p:spPr>
          <a:xfrm>
            <a:off x="345859" y="206882"/>
            <a:ext cx="824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Growth and Attention…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7951F-F73C-E44B-9C6A-205C05964C94}"/>
              </a:ext>
            </a:extLst>
          </p:cNvPr>
          <p:cNvSpPr txBox="1"/>
          <p:nvPr/>
        </p:nvSpPr>
        <p:spPr>
          <a:xfrm>
            <a:off x="224287" y="5572664"/>
            <a:ext cx="328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AAU, ASCN (</a:t>
            </a:r>
            <a:r>
              <a:rPr lang="en-US"/>
              <a:t>Miller, Broussard)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11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002671-D75E-D04B-B4DE-554DBDD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1297" y="2479011"/>
            <a:ext cx="5059353" cy="1714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A84DCF-3CD8-D341-85EC-EC1844E180D2}"/>
              </a:ext>
            </a:extLst>
          </p:cNvPr>
          <p:cNvSpPr txBox="1"/>
          <p:nvPr/>
        </p:nvSpPr>
        <p:spPr>
          <a:xfrm>
            <a:off x="239422" y="4638449"/>
            <a:ext cx="89045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Outcomes: </a:t>
            </a:r>
            <a:r>
              <a:rPr lang="en-US" sz="2100" dirty="0"/>
              <a:t>	Growing Network / Coordinating Taxonomy / Language</a:t>
            </a:r>
          </a:p>
          <a:p>
            <a:pPr lvl="3"/>
            <a:r>
              <a:rPr lang="en-US" sz="2100" dirty="0"/>
              <a:t>	</a:t>
            </a:r>
            <a:r>
              <a:rPr lang="en-US" sz="2100" dirty="0">
                <a:solidFill>
                  <a:srgbClr val="7030A0"/>
                </a:solidFill>
              </a:rPr>
              <a:t>2020 National Convening (100+ institutions)</a:t>
            </a:r>
          </a:p>
          <a:p>
            <a:pPr lvl="3"/>
            <a:r>
              <a:rPr lang="en-US" sz="2100" dirty="0">
                <a:solidFill>
                  <a:srgbClr val="7030A0"/>
                </a:solidFill>
              </a:rPr>
              <a:t>	NSEC Jun Meeting, St. Louis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866D85-604D-A246-A7CE-62F2196D92B0}"/>
              </a:ext>
            </a:extLst>
          </p:cNvPr>
          <p:cNvGrpSpPr/>
          <p:nvPr/>
        </p:nvGrpSpPr>
        <p:grpSpPr>
          <a:xfrm>
            <a:off x="245586" y="1200168"/>
            <a:ext cx="8898414" cy="643292"/>
            <a:chOff x="67778" y="1331717"/>
            <a:chExt cx="11864552" cy="8577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46504B-AEF1-4A45-B692-9EB1EE0FF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78" y="1331717"/>
              <a:ext cx="3047980" cy="85772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E5EF98-243A-274E-B839-743E4F296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4493" y="1331717"/>
              <a:ext cx="2887837" cy="82000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BED96F-83AB-0D47-B28D-394349B82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408" y="1331717"/>
              <a:ext cx="2049928" cy="85072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ACFA2C-370C-BD4D-B7BE-C84280323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724" y="1331717"/>
              <a:ext cx="3807958" cy="820003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9BBB88E-E89D-164C-AABC-AEBFDC20CE41}"/>
              </a:ext>
            </a:extLst>
          </p:cNvPr>
          <p:cNvSpPr/>
          <p:nvPr/>
        </p:nvSpPr>
        <p:spPr>
          <a:xfrm>
            <a:off x="345859" y="206882"/>
            <a:ext cx="824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Growth and Attention…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6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3599-62E0-B046-B8BB-7B94E9374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8922" y="1694087"/>
            <a:ext cx="8459369" cy="43902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Consider variations in students’</a:t>
            </a:r>
          </a:p>
          <a:p>
            <a:pPr lvl="1">
              <a:spcBef>
                <a:spcPts val="0"/>
              </a:spcBef>
            </a:pPr>
            <a:r>
              <a:rPr lang="en-US" dirty="0"/>
              <a:t>Backgrounds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Pathways</a:t>
            </a:r>
          </a:p>
          <a:p>
            <a:pPr lvl="1">
              <a:spcBef>
                <a:spcPts val="0"/>
              </a:spcBef>
            </a:pPr>
            <a:r>
              <a:rPr lang="en-US" dirty="0"/>
              <a:t>Goals</a:t>
            </a:r>
          </a:p>
          <a:p>
            <a:pPr marL="457188" lvl="1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Panel in September 2018 on Changes in the Learners: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Increased Variety of Students and Student Goals 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800" b="1" dirty="0"/>
              <a:t>Ryan Kelsey, </a:t>
            </a:r>
            <a:r>
              <a:rPr lang="en-US" sz="1800" dirty="0"/>
              <a:t>Achieving the Dream 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John Michael Lee, </a:t>
            </a:r>
            <a:r>
              <a:rPr lang="en-US" sz="1800" dirty="0"/>
              <a:t>Elizabeth City State University 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Lindsey Malcom-</a:t>
            </a:r>
            <a:r>
              <a:rPr lang="en-US" sz="1800" b="1" dirty="0" err="1"/>
              <a:t>Piqueux</a:t>
            </a:r>
            <a:r>
              <a:rPr lang="en-US" sz="1800" b="1" dirty="0"/>
              <a:t>, </a:t>
            </a:r>
            <a:r>
              <a:rPr lang="en-US" sz="1800" dirty="0"/>
              <a:t>California Institute of Technology 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Pablo </a:t>
            </a:r>
            <a:r>
              <a:rPr lang="en-US" sz="1800" b="1" dirty="0" err="1"/>
              <a:t>Sacasa</a:t>
            </a:r>
            <a:r>
              <a:rPr lang="en-US" sz="1800" b="1" dirty="0"/>
              <a:t>, </a:t>
            </a:r>
            <a:r>
              <a:rPr lang="en-US" sz="1800" dirty="0"/>
              <a:t>Miami Dade College 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Mica Estrada</a:t>
            </a:r>
            <a:r>
              <a:rPr lang="en-US" sz="1800" dirty="0"/>
              <a:t>, University of California, San Francisco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601F3-4DDB-C641-B68C-246F19646098}"/>
              </a:ext>
            </a:extLst>
          </p:cNvPr>
          <p:cNvSpPr txBox="1"/>
          <p:nvPr/>
        </p:nvSpPr>
        <p:spPr>
          <a:xfrm>
            <a:off x="4328941" y="5553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74B62-A137-874E-BA59-40547450294F}"/>
              </a:ext>
            </a:extLst>
          </p:cNvPr>
          <p:cNvSpPr txBox="1"/>
          <p:nvPr/>
        </p:nvSpPr>
        <p:spPr>
          <a:xfrm>
            <a:off x="283987" y="393732"/>
            <a:ext cx="84593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Meeting students where they are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Work Group #1 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Ann Gates, Mary </a:t>
            </a:r>
            <a:r>
              <a:rPr lang="en-US" sz="2000" b="1" dirty="0" err="1">
                <a:solidFill>
                  <a:schemeClr val="accent1"/>
                </a:solidFill>
              </a:rPr>
              <a:t>Heiss</a:t>
            </a:r>
            <a:r>
              <a:rPr lang="en-US" sz="2000" b="1" dirty="0">
                <a:solidFill>
                  <a:schemeClr val="accent1"/>
                </a:solidFill>
              </a:rPr>
              <a:t>, John Lee, Patty Lopez, and Kyle Swanson </a:t>
            </a:r>
          </a:p>
        </p:txBody>
      </p:sp>
    </p:spTree>
    <p:extLst>
      <p:ext uri="{BB962C8B-B14F-4D97-AF65-F5344CB8AC3E}">
        <p14:creationId xmlns:p14="http://schemas.microsoft.com/office/powerpoint/2010/main" val="8690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B7E5F5-7A87-4149-B867-AA69EE8D4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936" y="59016"/>
            <a:ext cx="8704970" cy="38372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Workforce and STEM Education: Work Group </a:t>
            </a:r>
            <a:r>
              <a:rPr lang="en-US" sz="2400" b="1" dirty="0">
                <a:solidFill>
                  <a:srgbClr val="0070C0"/>
                </a:solidFill>
              </a:rPr>
              <a:t>#5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Susan Singer, Grace Suh, Levon Esters, and Collins Jones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A4890-1164-4545-9C65-FBC0689A9BF2}"/>
              </a:ext>
            </a:extLst>
          </p:cNvPr>
          <p:cNvSpPr txBox="1"/>
          <p:nvPr/>
        </p:nvSpPr>
        <p:spPr>
          <a:xfrm>
            <a:off x="2384474" y="4385312"/>
            <a:ext cx="3356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Humans + Skills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Deep disciplinary knowledge and skills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Work across disciplinary domains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Strong intrapersonal and interpersonal skills</a:t>
            </a: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E068D-B774-D345-9BA7-A860874AC1E8}"/>
              </a:ext>
            </a:extLst>
          </p:cNvPr>
          <p:cNvSpPr txBox="1"/>
          <p:nvPr/>
        </p:nvSpPr>
        <p:spPr>
          <a:xfrm>
            <a:off x="628649" y="972144"/>
            <a:ext cx="82622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Problem Statement</a:t>
            </a:r>
            <a:r>
              <a:rPr lang="en-US" sz="2100" dirty="0"/>
              <a:t>: STEM related industries advance rapidly resulting in misalignment between educational preparation and workforce needs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14" y="1879168"/>
            <a:ext cx="9112786" cy="3930805"/>
            <a:chOff x="31215" y="2145438"/>
            <a:chExt cx="9112786" cy="3930805"/>
          </a:xfrm>
        </p:grpSpPr>
        <p:pic>
          <p:nvPicPr>
            <p:cNvPr id="14" name="Content Placeholder 5">
              <a:extLst>
                <a:ext uri="{FF2B5EF4-FFF2-40B4-BE49-F238E27FC236}">
                  <a16:creationId xmlns:a16="http://schemas.microsoft.com/office/drawing/2014/main" id="{E5FEA685-5C27-1D45-B372-82E390EA3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220" y="2913797"/>
              <a:ext cx="1279925" cy="17377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6A5BDD-645B-154F-A3F3-66341E8F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937" y="2221651"/>
              <a:ext cx="1158043" cy="172934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D9C190-E238-BB48-9D2C-0213EE129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9412" y="2178909"/>
              <a:ext cx="1191848" cy="17937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96B934-F964-4240-B0B5-0DDE77D5096C}"/>
                </a:ext>
              </a:extLst>
            </p:cNvPr>
            <p:cNvSpPr txBox="1"/>
            <p:nvPr/>
          </p:nvSpPr>
          <p:spPr>
            <a:xfrm>
              <a:off x="5617029" y="4598915"/>
              <a:ext cx="35269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Relevance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US" sz="1500" dirty="0"/>
                <a:t>Enhances valuing of education (Strada, </a:t>
              </a:r>
              <a:r>
                <a:rPr lang="en-US" sz="1500" i="1" dirty="0"/>
                <a:t>Education Value Equation</a:t>
              </a:r>
              <a:r>
                <a:rPr lang="en-US" sz="1500" dirty="0"/>
                <a:t>)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US" sz="1500" dirty="0"/>
                <a:t>Enhances student success (NASEM, </a:t>
              </a:r>
              <a:r>
                <a:rPr lang="en-US" sz="1500" i="1" dirty="0"/>
                <a:t>Supporting Students’ College Success</a:t>
              </a:r>
              <a:r>
                <a:rPr lang="en-US" sz="1500" dirty="0"/>
                <a:t>)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06DC5D-6ABF-3C44-9072-0D3709653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3812" y="2145438"/>
              <a:ext cx="3167095" cy="238307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9051C5-83D9-DD47-8F87-A71361158466}"/>
                </a:ext>
              </a:extLst>
            </p:cNvPr>
            <p:cNvSpPr txBox="1"/>
            <p:nvPr/>
          </p:nvSpPr>
          <p:spPr>
            <a:xfrm>
              <a:off x="31215" y="4709318"/>
              <a:ext cx="22288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Technical workforce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US" sz="1500" dirty="0"/>
                <a:t>Often overlooked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US" sz="1500" dirty="0"/>
                <a:t>Robust examples of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en-US" sz="1500" dirty="0"/>
                <a:t>industry-academe partnerships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098243-6E40-5C45-8D1B-E0DA65335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5641" y="2937232"/>
              <a:ext cx="1179860" cy="1591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06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32012" y="2421569"/>
            <a:ext cx="8041341" cy="22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How do you envision undergraduate STEM education will look in 20 years?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7757" y="430151"/>
            <a:ext cx="8229600" cy="1093849"/>
          </a:xfrm>
        </p:spPr>
        <p:txBody>
          <a:bodyPr/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charset="0"/>
              </a:rPr>
              <a:t>Roundtable on Systemic Change in Undergraduate STEM Education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6AFD-C67C-9B49-90EB-999D88A4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0" y="256617"/>
            <a:ext cx="7630510" cy="99417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Roundtable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9089-9E76-8C49-A345-622300E8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376" y="912429"/>
            <a:ext cx="8941442" cy="4999639"/>
          </a:xfrm>
        </p:spPr>
        <p:txBody>
          <a:bodyPr>
            <a:noAutofit/>
          </a:bodyPr>
          <a:lstStyle/>
          <a:p>
            <a:r>
              <a:rPr lang="en-US" sz="2400" dirty="0"/>
              <a:t>Encourage synergistic partnerships through convening power </a:t>
            </a:r>
          </a:p>
          <a:p>
            <a:pPr lvl="1"/>
            <a:r>
              <a:rPr lang="en-US" sz="2400" dirty="0"/>
              <a:t>Bring together stakeholders who otherwise do not connect</a:t>
            </a:r>
          </a:p>
          <a:p>
            <a:pPr lvl="1"/>
            <a:r>
              <a:rPr lang="en-US" sz="2400" dirty="0"/>
              <a:t>Enhance academic and industry understanding of needs</a:t>
            </a:r>
          </a:p>
          <a:p>
            <a:pPr lvl="1"/>
            <a:r>
              <a:rPr lang="en-US" sz="2400" dirty="0"/>
              <a:t>Aligning both technical and interpersonal/intrapersonal skills development</a:t>
            </a:r>
          </a:p>
          <a:p>
            <a:pPr lvl="1"/>
            <a:r>
              <a:rPr lang="en-US" sz="2400" dirty="0"/>
              <a:t>Profile and share highly effective practices</a:t>
            </a:r>
          </a:p>
          <a:p>
            <a:pPr lvl="1"/>
            <a:r>
              <a:rPr lang="en-US" sz="2400" dirty="0"/>
              <a:t>Exchange of promising practices between 2-year and 4-year institutions</a:t>
            </a:r>
          </a:p>
          <a:p>
            <a:r>
              <a:rPr lang="en-US" sz="2400" dirty="0"/>
              <a:t>Enhance visibility and efficacy of multiple pathways into STEM careers</a:t>
            </a:r>
          </a:p>
          <a:p>
            <a:pPr lvl="1"/>
            <a:r>
              <a:rPr lang="en-US" sz="2400" dirty="0"/>
              <a:t>Role of credentialing and certificates</a:t>
            </a:r>
          </a:p>
          <a:p>
            <a:pPr lvl="1"/>
            <a:r>
              <a:rPr lang="en-US" sz="2400" dirty="0"/>
              <a:t>Increasing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79165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6AFD-C67C-9B49-90EB-999D88A4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27" y="101257"/>
            <a:ext cx="6584872" cy="994172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Roundtable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9089-9E76-8C49-A345-622300E8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58" y="922008"/>
            <a:ext cx="8941442" cy="4958530"/>
          </a:xfrm>
        </p:spPr>
        <p:txBody>
          <a:bodyPr>
            <a:noAutofit/>
          </a:bodyPr>
          <a:lstStyle/>
          <a:p>
            <a:r>
              <a:rPr lang="en-US" sz="2400" dirty="0"/>
              <a:t>Work to date: Panel with federal and industry stakeholders, </a:t>
            </a:r>
          </a:p>
          <a:p>
            <a:pPr lvl="2"/>
            <a:r>
              <a:rPr lang="en-US" sz="2000" dirty="0"/>
              <a:t>How are workforce needs changing? </a:t>
            </a:r>
          </a:p>
          <a:p>
            <a:pPr lvl="2"/>
            <a:r>
              <a:rPr lang="en-US" sz="2000" dirty="0"/>
              <a:t>What role can the roundtable play in helping higher </a:t>
            </a:r>
            <a:r>
              <a:rPr lang="en-US" sz="2000" dirty="0" err="1"/>
              <a:t>ed</a:t>
            </a:r>
            <a:r>
              <a:rPr lang="en-US" sz="2000" dirty="0"/>
              <a:t> navigate these changes and helping them to provide appropriate undergraduate STEM education to all students? </a:t>
            </a:r>
          </a:p>
          <a:p>
            <a:pPr marL="0" indent="0">
              <a:buNone/>
            </a:pPr>
            <a:r>
              <a:rPr lang="en-US" sz="1800" i="1" dirty="0"/>
              <a:t>Allyson Knox, Senior Director of Education and Policy Programs, Microsoft 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Cindy </a:t>
            </a:r>
            <a:r>
              <a:rPr lang="en-US" sz="1800" i="1" dirty="0" err="1"/>
              <a:t>Hasselbring</a:t>
            </a:r>
            <a:r>
              <a:rPr lang="en-US" sz="1800" i="1" dirty="0"/>
              <a:t>, Senior Policy Advisor, OSTP</a:t>
            </a:r>
          </a:p>
          <a:p>
            <a:pPr marL="0" indent="0">
              <a:buNone/>
            </a:pPr>
            <a:r>
              <a:rPr lang="en-US" sz="1800" i="1" dirty="0"/>
              <a:t>Erik Noble, Senior Policy Advisor, OSTP </a:t>
            </a:r>
          </a:p>
          <a:p>
            <a:pPr marL="0" indent="0">
              <a:buNone/>
            </a:pPr>
            <a:r>
              <a:rPr lang="en-US" sz="1800" i="1" dirty="0"/>
              <a:t>Dorn Carranza, Innovation &amp; Industrial Partnerships, </a:t>
            </a:r>
            <a:r>
              <a:rPr lang="en-US" sz="1800" i="1" dirty="0" err="1"/>
              <a:t>VentureWell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Moderator: Susan Singer</a:t>
            </a:r>
            <a:r>
              <a:rPr lang="en-US" sz="1800" dirty="0"/>
              <a:t>, Rollins College</a:t>
            </a:r>
          </a:p>
          <a:p>
            <a:r>
              <a:rPr lang="en-US" sz="2400" dirty="0"/>
              <a:t>Next: Workshop with industry, academic, federal, and foundation stakeholders focused on innovative strategies for workplace-based education and upskilling, building upon NASEM consensus studies</a:t>
            </a:r>
          </a:p>
        </p:txBody>
      </p:sp>
    </p:spTree>
    <p:extLst>
      <p:ext uri="{BB962C8B-B14F-4D97-AF65-F5344CB8AC3E}">
        <p14:creationId xmlns:p14="http://schemas.microsoft.com/office/powerpoint/2010/main" val="35411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3599-62E0-B046-B8BB-7B94E9374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3987" y="955424"/>
            <a:ext cx="8459369" cy="42002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ask questions in the chat about the Roundtable work on </a:t>
            </a:r>
          </a:p>
          <a:p>
            <a:endParaRPr lang="en-US" dirty="0"/>
          </a:p>
          <a:p>
            <a:r>
              <a:rPr lang="en-US" dirty="0"/>
              <a:t>Evidence-based instruction</a:t>
            </a:r>
          </a:p>
          <a:p>
            <a:r>
              <a:rPr lang="en-US" dirty="0"/>
              <a:t>Teaching Evaluation</a:t>
            </a:r>
          </a:p>
          <a:p>
            <a:r>
              <a:rPr lang="en-US" dirty="0"/>
              <a:t>Preparing the workforce of the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601F3-4DDB-C641-B68C-246F19646098}"/>
              </a:ext>
            </a:extLst>
          </p:cNvPr>
          <p:cNvSpPr txBox="1"/>
          <p:nvPr/>
        </p:nvSpPr>
        <p:spPr>
          <a:xfrm>
            <a:off x="4328941" y="5553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B3599-62E0-B046-B8BB-7B94E9374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3095" y="955424"/>
            <a:ext cx="8459369" cy="42002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will the Roundtable catalyze next?</a:t>
            </a:r>
          </a:p>
          <a:p>
            <a:r>
              <a:rPr lang="en-US" dirty="0"/>
              <a:t>Examining issues related to students, workforce, technology, changes in the academy</a:t>
            </a:r>
          </a:p>
          <a:p>
            <a:r>
              <a:rPr lang="en-US" dirty="0"/>
              <a:t> Priority areas </a:t>
            </a:r>
          </a:p>
          <a:p>
            <a:pPr lvl="1"/>
            <a:r>
              <a:rPr lang="en-US" dirty="0"/>
              <a:t>Impact of Technology</a:t>
            </a:r>
          </a:p>
          <a:p>
            <a:pPr lvl="1"/>
            <a:r>
              <a:rPr lang="en-US" dirty="0"/>
              <a:t>Access and Equity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601F3-4DDB-C641-B68C-246F19646098}"/>
              </a:ext>
            </a:extLst>
          </p:cNvPr>
          <p:cNvSpPr txBox="1"/>
          <p:nvPr/>
        </p:nvSpPr>
        <p:spPr>
          <a:xfrm>
            <a:off x="4328941" y="55531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3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5859" y="302084"/>
            <a:ext cx="8459369" cy="55083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Upcoming Roundtable Activities</a:t>
            </a:r>
          </a:p>
          <a:p>
            <a:pPr marL="0" indent="0" algn="ctr">
              <a:buNone/>
            </a:pPr>
            <a:endParaRPr lang="en-US" sz="1400" dirty="0">
              <a:solidFill>
                <a:srgbClr val="00B0F0"/>
              </a:solidFill>
            </a:endParaRPr>
          </a:p>
          <a:p>
            <a:pPr lvl="1"/>
            <a:r>
              <a:rPr lang="en-US" sz="2400" dirty="0"/>
              <a:t>Teaching Evaluation</a:t>
            </a:r>
          </a:p>
          <a:p>
            <a:pPr lvl="2"/>
            <a:r>
              <a:rPr lang="en-US" sz="2000" dirty="0"/>
              <a:t>Summary of September working meeting-release this winter</a:t>
            </a:r>
          </a:p>
          <a:p>
            <a:pPr lvl="2"/>
            <a:r>
              <a:rPr lang="en-US" sz="2000" dirty="0"/>
              <a:t>Presentation at AAC&amp;U Annual Meeting-January 2020</a:t>
            </a:r>
          </a:p>
          <a:p>
            <a:pPr lvl="2"/>
            <a:r>
              <a:rPr lang="en-US" sz="2000" dirty="0"/>
              <a:t>Webinar for ASCN on teaching evaluation work-March 24, 2020</a:t>
            </a:r>
          </a:p>
          <a:p>
            <a:pPr lvl="2"/>
            <a:r>
              <a:rPr lang="en-US" sz="2000" dirty="0"/>
              <a:t>Convocation planned for later in 2020</a:t>
            </a:r>
          </a:p>
          <a:p>
            <a:pPr lvl="2"/>
            <a:endParaRPr lang="en-US" sz="1400" dirty="0"/>
          </a:p>
          <a:p>
            <a:pPr lvl="1"/>
            <a:r>
              <a:rPr lang="en-US" sz="2400" dirty="0"/>
              <a:t>Planning for a Distributed Workshop on Inclusive Evidence-Based Instruction-Summer/Fall 2020</a:t>
            </a:r>
          </a:p>
          <a:p>
            <a:pPr lvl="1"/>
            <a:endParaRPr lang="en-US" sz="1400" dirty="0"/>
          </a:p>
          <a:p>
            <a:pPr marL="457188" lvl="1" indent="0" algn="ctr">
              <a:buNone/>
            </a:pPr>
            <a:r>
              <a:rPr lang="en-US" sz="2400" dirty="0">
                <a:solidFill>
                  <a:schemeClr val="accent1"/>
                </a:solidFill>
              </a:rPr>
              <a:t>Other Upcoming NASEM Activities</a:t>
            </a:r>
          </a:p>
          <a:p>
            <a:pPr marL="457188" lvl="1" indent="0">
              <a:buNone/>
            </a:pPr>
            <a:endParaRPr lang="en-US" sz="1400" dirty="0"/>
          </a:p>
          <a:p>
            <a:pPr lvl="1"/>
            <a:r>
              <a:rPr lang="en-US" sz="2400" dirty="0"/>
              <a:t>Symposium on Imagining the Future of Undergraduate STEM Education-September 2020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1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5859" y="440107"/>
            <a:ext cx="8459369" cy="337885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Your Thoughts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How do you envision undergraduate STEM education will look in 20 years?</a:t>
            </a:r>
          </a:p>
          <a:p>
            <a:pPr marL="0" indent="0" algn="ctr">
              <a:buNone/>
            </a:pPr>
            <a:endParaRPr lang="en-US" sz="2000" dirty="0">
              <a:solidFill>
                <a:srgbClr val="00B0F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7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7965" y="509066"/>
            <a:ext cx="7543800" cy="5334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b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about BOSE &amp; BOSE projects including the Roundtable:</a:t>
            </a:r>
            <a:b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  <a:hlinkClick r:id="rId3"/>
              </a:rPr>
              <a:t>http://nas.edu/BOSE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</a:rPr>
              <a:t>Ideas or suggestions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dirty="0">
                <a:latin typeface="Calibri" pitchFamily="34" charset="0"/>
                <a:cs typeface="Calibri" pitchFamily="34" charset="0"/>
                <a:hlinkClick r:id="rId4"/>
              </a:rPr>
              <a:t>kbrenner@nas.edu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32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104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71877E-BA12-534D-B08A-E359FC8F11BB}"/>
              </a:ext>
            </a:extLst>
          </p:cNvPr>
          <p:cNvSpPr txBox="1"/>
          <p:nvPr/>
        </p:nvSpPr>
        <p:spPr>
          <a:xfrm>
            <a:off x="163148" y="2174571"/>
            <a:ext cx="879299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Vision for the Future of Post-secondary STEM Learning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The roundtable will focus on the future of undergraduate STEM learning and help drive a national effort on how best to educate students to be informed members of society and/or participate in the future STEM workforce. The vision will take into account the </a:t>
            </a:r>
            <a:r>
              <a:rPr lang="en-US" sz="2400" b="1" dirty="0">
                <a:solidFill>
                  <a:srgbClr val="0070C0"/>
                </a:solidFill>
              </a:rPr>
              <a:t>dynamic context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70C0"/>
                </a:solidFill>
              </a:rPr>
              <a:t>build strategies </a:t>
            </a:r>
            <a:r>
              <a:rPr lang="en-US" sz="2400" dirty="0"/>
              <a:t>to direct action and inspire change.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AB172-1033-E74F-8FD9-568CFEC8ADF9}"/>
              </a:ext>
            </a:extLst>
          </p:cNvPr>
          <p:cNvSpPr txBox="1"/>
          <p:nvPr/>
        </p:nvSpPr>
        <p:spPr>
          <a:xfrm>
            <a:off x="1628392" y="626970"/>
            <a:ext cx="58625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rebuchet MS" charset="0"/>
              </a:rPr>
              <a:t>Roundtable on Systemic Change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rebuchet MS" charset="0"/>
              </a:rPr>
              <a:t>in Undergraduate STEM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71877E-BA12-534D-B08A-E359FC8F11BB}"/>
              </a:ext>
            </a:extLst>
          </p:cNvPr>
          <p:cNvSpPr txBox="1"/>
          <p:nvPr/>
        </p:nvSpPr>
        <p:spPr>
          <a:xfrm>
            <a:off x="311910" y="2557330"/>
            <a:ext cx="824176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Link the full spectrum of stakeholders in higher education.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Coordinate and catalyze actions to make undergraduate STEM learning more inclusive and engaging.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evidenced-based approaches and build on successful reform efforts.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AB172-1033-E74F-8FD9-568CFEC8ADF9}"/>
              </a:ext>
            </a:extLst>
          </p:cNvPr>
          <p:cNvSpPr txBox="1"/>
          <p:nvPr/>
        </p:nvSpPr>
        <p:spPr>
          <a:xfrm>
            <a:off x="565612" y="171535"/>
            <a:ext cx="79880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rebuchet MS" charset="0"/>
              </a:rPr>
              <a:t>Roundtable on Systemic Change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rebuchet MS" charset="0"/>
              </a:rPr>
              <a:t>in Undergraduate STEM Education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rebuchet MS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rebuchet MS" charset="0"/>
              </a:rPr>
              <a:t>Goals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9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71877E-BA12-534D-B08A-E359FC8F11BB}"/>
              </a:ext>
            </a:extLst>
          </p:cNvPr>
          <p:cNvSpPr txBox="1"/>
          <p:nvPr/>
        </p:nvSpPr>
        <p:spPr>
          <a:xfrm>
            <a:off x="438761" y="2254025"/>
            <a:ext cx="824176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to expand access, increase equity, and support quality learning experiences for all learners.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changes in technology, workforce, demographics, and society.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Help create a scientifically literate public and a well-prepared STEM workforce.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AB172-1033-E74F-8FD9-568CFEC8ADF9}"/>
              </a:ext>
            </a:extLst>
          </p:cNvPr>
          <p:cNvSpPr txBox="1"/>
          <p:nvPr/>
        </p:nvSpPr>
        <p:spPr>
          <a:xfrm>
            <a:off x="565612" y="161144"/>
            <a:ext cx="79880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Trebuchet MS" charset="0"/>
              </a:rPr>
              <a:t>Roundtable on Systemic Change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rebuchet MS" charset="0"/>
              </a:rPr>
              <a:t>in Undergraduate STEM Education</a:t>
            </a:r>
          </a:p>
          <a:p>
            <a:pPr algn="ctr"/>
            <a:endParaRPr lang="en-US" sz="2800" b="1" dirty="0">
              <a:solidFill>
                <a:schemeClr val="accent1"/>
              </a:solidFill>
              <a:latin typeface="Trebuchet MS" charset="0"/>
            </a:endParaRP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Trebuchet MS" charset="0"/>
              </a:rPr>
              <a:t>Goals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0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348028" cy="596372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Roundtable Themes/Work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530" y="1052915"/>
            <a:ext cx="9038121" cy="495776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Meeting Students Where They Are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Inclusive Evidence-Based Instruction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Changing Campus Incentives, Rewards, and Culture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Managing Institutional, State, and National System Change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Responding to Changing Workforce Needs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Forces Disrupting Undergraduate STEM Education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/>
              <a:t>Strategies for Tracking and Evaluating Reform Efforts</a:t>
            </a:r>
          </a:p>
        </p:txBody>
      </p:sp>
    </p:spTree>
    <p:extLst>
      <p:ext uri="{BB962C8B-B14F-4D97-AF65-F5344CB8AC3E}">
        <p14:creationId xmlns:p14="http://schemas.microsoft.com/office/powerpoint/2010/main" val="70830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25" y="0"/>
            <a:ext cx="8348028" cy="596372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Examples of Roundtable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5879" y="530492"/>
            <a:ext cx="9038121" cy="5287721"/>
          </a:xfrm>
        </p:spPr>
        <p:txBody>
          <a:bodyPr/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/>
              <a:t>Panel on the Changing Face of International Students</a:t>
            </a:r>
          </a:p>
          <a:p>
            <a:pPr marL="457188" lvl="3">
              <a:spcBef>
                <a:spcPts val="0"/>
              </a:spcBef>
            </a:pPr>
            <a:r>
              <a:rPr lang="en-US" sz="1800" dirty="0"/>
              <a:t>Jenny Lee, Center for the Study of Higher Education, University of Arizona </a:t>
            </a:r>
          </a:p>
          <a:p>
            <a:pPr marL="457188" lvl="3">
              <a:spcBef>
                <a:spcPts val="0"/>
              </a:spcBef>
            </a:pPr>
            <a:r>
              <a:rPr lang="en-US" sz="1800" dirty="0"/>
              <a:t>Sharon Fries-Britt, Department of Counseling, Higher Education, and Special Education, University of Maryland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800" dirty="0"/>
          </a:p>
          <a:p>
            <a:pPr marL="0" lvl="1" indent="0">
              <a:spcBef>
                <a:spcPts val="0"/>
              </a:spcBef>
              <a:buNone/>
            </a:pPr>
            <a:endParaRPr lang="en-US" sz="1800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1800" b="1" dirty="0"/>
              <a:t>Panel on Leadership and Systemic Change to Improve STEM Learning </a:t>
            </a:r>
            <a:endParaRPr lang="en-US" sz="1800" dirty="0"/>
          </a:p>
          <a:p>
            <a:pPr marL="457188" lvl="3">
              <a:spcBef>
                <a:spcPts val="0"/>
              </a:spcBef>
            </a:pPr>
            <a:r>
              <a:rPr lang="en-US" sz="1800" dirty="0"/>
              <a:t>Jaime Lester, George Mason University</a:t>
            </a:r>
          </a:p>
          <a:p>
            <a:pPr marL="457188" lvl="3">
              <a:spcBef>
                <a:spcPts val="0"/>
              </a:spcBef>
            </a:pPr>
            <a:r>
              <a:rPr lang="en-US" sz="1800" dirty="0"/>
              <a:t>Vincent </a:t>
            </a:r>
            <a:r>
              <a:rPr lang="en-US" sz="1800" dirty="0" err="1"/>
              <a:t>Manno</a:t>
            </a:r>
            <a:r>
              <a:rPr lang="en-US" sz="1800" dirty="0"/>
              <a:t>, Olin College of Engineering</a:t>
            </a:r>
          </a:p>
          <a:p>
            <a:pPr marL="457188" lvl="3">
              <a:spcBef>
                <a:spcPts val="0"/>
              </a:spcBef>
            </a:pPr>
            <a:r>
              <a:rPr lang="en-US" sz="1800" dirty="0"/>
              <a:t>Jeffrey Osborn, The College of New Jersey </a:t>
            </a:r>
          </a:p>
          <a:p>
            <a:pPr marL="457188" lvl="3">
              <a:spcBef>
                <a:spcPts val="0"/>
              </a:spcBef>
            </a:pPr>
            <a:r>
              <a:rPr lang="en-US" sz="1800" dirty="0"/>
              <a:t>Uri </a:t>
            </a:r>
            <a:r>
              <a:rPr lang="en-US" sz="1800" dirty="0" err="1"/>
              <a:t>Treisman</a:t>
            </a:r>
            <a:r>
              <a:rPr lang="en-US" sz="1800" dirty="0"/>
              <a:t>, Charles A. Dana Center, University of Texas at Austin </a:t>
            </a:r>
          </a:p>
          <a:p>
            <a:pPr marL="228594" lvl="3" indent="0">
              <a:spcBef>
                <a:spcPts val="0"/>
              </a:spcBef>
              <a:buNone/>
            </a:pPr>
            <a:endParaRPr lang="en-US" sz="1800" dirty="0"/>
          </a:p>
          <a:p>
            <a:pPr marL="228594" lvl="3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b="1" dirty="0"/>
              <a:t> Presentations on Future Technology</a:t>
            </a:r>
          </a:p>
          <a:p>
            <a:pPr marL="400041" lvl="2">
              <a:spcBef>
                <a:spcPts val="0"/>
              </a:spcBef>
            </a:pPr>
            <a:r>
              <a:rPr lang="en-US" sz="1800" dirty="0"/>
              <a:t>Salim Ismail, founding director of Singularity University on </a:t>
            </a:r>
            <a:r>
              <a:rPr lang="en-US" sz="1800" i="1" dirty="0"/>
              <a:t>Thinking Outside the Box on Undergraduate STEM Education </a:t>
            </a:r>
          </a:p>
          <a:p>
            <a:pPr marL="400041" lvl="2">
              <a:spcBef>
                <a:spcPts val="0"/>
              </a:spcBef>
            </a:pPr>
            <a:r>
              <a:rPr lang="en-US" sz="1800" dirty="0"/>
              <a:t>Andreas </a:t>
            </a:r>
            <a:r>
              <a:rPr lang="en-US" sz="1800" dirty="0" err="1"/>
              <a:t>Oranje</a:t>
            </a:r>
            <a:r>
              <a:rPr lang="en-US" sz="1800" dirty="0"/>
              <a:t> of ETS on </a:t>
            </a:r>
            <a:r>
              <a:rPr lang="en-US" sz="1800" i="1" dirty="0"/>
              <a:t>Artificial Intelligence and the Future of Education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</a:pPr>
            <a:endParaRPr lang="en-US" sz="1800" dirty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60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348028" cy="596372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</a:rPr>
              <a:t>Your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530" y="1052916"/>
            <a:ext cx="9038121" cy="4882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500" dirty="0"/>
              <a:t>We will next be talking about evidenced-based instruction, recognizing and evaluations teaching, and preparing the future workforce. 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Please share your work and ideas on these topics at </a:t>
            </a:r>
            <a:r>
              <a:rPr lang="en-US" sz="2500" dirty="0">
                <a:solidFill>
                  <a:srgbClr val="0070C0"/>
                </a:solidFill>
                <a:hlinkClick r:id="rId3"/>
              </a:rPr>
              <a:t>https://bit.ly/2LisZh3</a:t>
            </a:r>
            <a:endParaRPr lang="en-US" sz="25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/>
              <a:t>Please </a:t>
            </a:r>
            <a:r>
              <a:rPr lang="en-US" sz="2500" dirty="0"/>
              <a:t>share your questions about today’s presentation in the Zoom chat. </a:t>
            </a:r>
          </a:p>
        </p:txBody>
      </p:sp>
    </p:spTree>
    <p:extLst>
      <p:ext uri="{BB962C8B-B14F-4D97-AF65-F5344CB8AC3E}">
        <p14:creationId xmlns:p14="http://schemas.microsoft.com/office/powerpoint/2010/main" val="390637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161536" y="3498833"/>
            <a:ext cx="6802395" cy="13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3300" b="1" dirty="0">
              <a:solidFill>
                <a:prstClr val="black">
                  <a:lumMod val="75000"/>
                  <a:lumOff val="25000"/>
                </a:prstClr>
              </a:solidFill>
              <a:latin typeface="Trebuchet M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752" y="198273"/>
            <a:ext cx="8662059" cy="1244938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adoption of Evidenced-Based Pedagogies</a:t>
            </a:r>
            <a:b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 #2</a:t>
            </a:r>
            <a:b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Cassandra Horii, Kacy Redd, Jim Swartz, Cordelia Ontiveros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22B73-E1CC-E04A-BC70-855D8C42B081}"/>
              </a:ext>
            </a:extLst>
          </p:cNvPr>
          <p:cNvSpPr txBox="1"/>
          <p:nvPr/>
        </p:nvSpPr>
        <p:spPr>
          <a:xfrm>
            <a:off x="360751" y="1443211"/>
            <a:ext cx="8662059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Times New Roman" panose="02020603050405020304" pitchFamily="18" charset="0"/>
              </a:rPr>
              <a:t>There is much evidence that engaged learning approaches:</a:t>
            </a:r>
          </a:p>
          <a:p>
            <a:endParaRPr lang="en-US" sz="1200" b="1" dirty="0">
              <a:cs typeface="Times New Roman" panose="02020603050405020304" pitchFamily="18" charset="0"/>
            </a:endParaRPr>
          </a:p>
          <a:p>
            <a:pPr marL="557213" lvl="1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anose="02020603050405020304" pitchFamily="18" charset="0"/>
              </a:rPr>
              <a:t>Substantially improve student learning, sense of self-efficacy, and retention over traditional content delivery.  </a:t>
            </a:r>
          </a:p>
          <a:p>
            <a:pPr marL="557213" lvl="1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anose="02020603050405020304" pitchFamily="18" charset="0"/>
              </a:rPr>
              <a:t>Improves the kinds of skills, like continuous learning and complex problem solving that employers say are critical.  </a:t>
            </a:r>
          </a:p>
          <a:p>
            <a:pPr marL="557213" lvl="1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Times New Roman" panose="02020603050405020304" pitchFamily="18" charset="0"/>
              </a:rPr>
              <a:t>Are particularly effective for members of groups who have been underserved by more traditional pedagogical approaches.</a:t>
            </a:r>
          </a:p>
          <a:p>
            <a:pPr marL="342900" lvl="1">
              <a:spcBef>
                <a:spcPts val="600"/>
              </a:spcBef>
            </a:pPr>
            <a:endParaRPr lang="en-US" sz="2200" b="1" dirty="0">
              <a:cs typeface="Times New Roman" panose="02020603050405020304" pitchFamily="18" charset="0"/>
            </a:endParaRPr>
          </a:p>
          <a:p>
            <a:pPr marL="342900" lvl="1">
              <a:spcBef>
                <a:spcPts val="600"/>
              </a:spcBef>
            </a:pPr>
            <a:r>
              <a:rPr lang="en-US" sz="2200" b="1" dirty="0">
                <a:cs typeface="Times New Roman" panose="02020603050405020304" pitchFamily="18" charset="0"/>
              </a:rPr>
              <a:t>Nevertheless, change to these demonstrably more effective teaching and learning strategies has been agonizingly slow.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74557940"/>
      </p:ext>
    </p:extLst>
  </p:cSld>
  <p:clrMapOvr>
    <a:masterClrMapping/>
  </p:clrMapOvr>
</p:sld>
</file>

<file path=ppt/theme/theme1.xml><?xml version="1.0" encoding="utf-8"?>
<a:theme xmlns:a="http://schemas.openxmlformats.org/drawingml/2006/main" name="030767 PPT Apr2017_16x9_2-line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x3 2-Line Logo with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4x3 2-Line Logo with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17956</TotalTime>
  <Words>1613</Words>
  <Application>Microsoft Macintosh PowerPoint</Application>
  <PresentationFormat>On-screen Show (4:3)</PresentationFormat>
  <Paragraphs>292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Roboto</vt:lpstr>
      <vt:lpstr>Arial</vt:lpstr>
      <vt:lpstr>Calibri</vt:lpstr>
      <vt:lpstr>Calibri Light</vt:lpstr>
      <vt:lpstr>Geneva</vt:lpstr>
      <vt:lpstr>Helvetica Neue</vt:lpstr>
      <vt:lpstr>Times New Roman</vt:lpstr>
      <vt:lpstr>Trebuchet MS</vt:lpstr>
      <vt:lpstr>Tw Cen MT</vt:lpstr>
      <vt:lpstr>030767 PPT Apr2017_16x9_2-line graphic</vt:lpstr>
      <vt:lpstr>Office Theme</vt:lpstr>
      <vt:lpstr>4x3 2-Line Logo with graphic</vt:lpstr>
      <vt:lpstr>1_4x3 2-Line Logo with graphic</vt:lpstr>
      <vt:lpstr>PowerPoint Presentation</vt:lpstr>
      <vt:lpstr>Roundtable on Systemic Change in Undergraduate STEM Education</vt:lpstr>
      <vt:lpstr>PowerPoint Presentation</vt:lpstr>
      <vt:lpstr>PowerPoint Presentation</vt:lpstr>
      <vt:lpstr>PowerPoint Presentation</vt:lpstr>
      <vt:lpstr>Roundtable Themes/Work Groups</vt:lpstr>
      <vt:lpstr>Examples of Roundtable Discussions</vt:lpstr>
      <vt:lpstr>Your Input</vt:lpstr>
      <vt:lpstr>Increasing adoption of Evidenced-Based Pedagogies Work Group #2 Cassandra Horii, Kacy Redd, Jim Swartz, Cordelia Ontiveros</vt:lpstr>
      <vt:lpstr>Roundtable ideas for increasing  evidenced-based instruction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Roundtable Potential</vt:lpstr>
      <vt:lpstr>Roundtable Contributions</vt:lpstr>
      <vt:lpstr>PowerPoint Presentation</vt:lpstr>
      <vt:lpstr>PowerPoint Presentation</vt:lpstr>
      <vt:lpstr>PowerPoint Presentation</vt:lpstr>
      <vt:lpstr>PowerPoint Presentation</vt:lpstr>
      <vt:lpstr>  Information about BOSE &amp; BOSE projects including the Roundtable: http://nas.edu/BOSE   Ideas or suggestions  kbrenner@nas.edu      </vt:lpstr>
    </vt:vector>
  </TitlesOfParts>
  <Company>The National Academies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on Advancing Systemic Change in Undergraduate STEM Education</dc:title>
  <dc:creator>Taylor, Tiffany E.</dc:creator>
  <cp:lastModifiedBy>Noah D Finkelstein</cp:lastModifiedBy>
  <cp:revision>422</cp:revision>
  <cp:lastPrinted>2019-12-02T19:37:49Z</cp:lastPrinted>
  <dcterms:created xsi:type="dcterms:W3CDTF">2018-08-30T19:10:33Z</dcterms:created>
  <dcterms:modified xsi:type="dcterms:W3CDTF">2019-12-03T17:39:11Z</dcterms:modified>
</cp:coreProperties>
</file>